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7" r:id="rId2"/>
    <p:sldId id="258" r:id="rId3"/>
    <p:sldId id="334" r:id="rId4"/>
    <p:sldId id="341" r:id="rId5"/>
    <p:sldId id="262" r:id="rId6"/>
    <p:sldId id="342" r:id="rId7"/>
    <p:sldId id="343" r:id="rId8"/>
    <p:sldId id="345" r:id="rId9"/>
    <p:sldId id="346" r:id="rId10"/>
    <p:sldId id="351" r:id="rId11"/>
    <p:sldId id="424" r:id="rId12"/>
    <p:sldId id="352" r:id="rId13"/>
    <p:sldId id="355" r:id="rId14"/>
    <p:sldId id="356" r:id="rId15"/>
    <p:sldId id="357" r:id="rId16"/>
    <p:sldId id="359" r:id="rId17"/>
    <p:sldId id="360" r:id="rId18"/>
    <p:sldId id="362" r:id="rId19"/>
    <p:sldId id="361" r:id="rId20"/>
    <p:sldId id="363" r:id="rId21"/>
    <p:sldId id="364" r:id="rId22"/>
    <p:sldId id="365" r:id="rId23"/>
    <p:sldId id="366" r:id="rId24"/>
    <p:sldId id="367" r:id="rId25"/>
    <p:sldId id="368" r:id="rId26"/>
    <p:sldId id="369" r:id="rId27"/>
    <p:sldId id="370" r:id="rId28"/>
    <p:sldId id="371" r:id="rId29"/>
    <p:sldId id="372" r:id="rId30"/>
    <p:sldId id="374" r:id="rId31"/>
    <p:sldId id="422" r:id="rId32"/>
    <p:sldId id="373" r:id="rId33"/>
    <p:sldId id="423" r:id="rId34"/>
    <p:sldId id="296" r:id="rId35"/>
    <p:sldId id="297" r:id="rId36"/>
    <p:sldId id="375" r:id="rId37"/>
    <p:sldId id="376" r:id="rId38"/>
    <p:sldId id="420" r:id="rId39"/>
    <p:sldId id="377" r:id="rId40"/>
    <p:sldId id="421" r:id="rId41"/>
    <p:sldId id="405" r:id="rId42"/>
    <p:sldId id="406" r:id="rId43"/>
    <p:sldId id="305" r:id="rId44"/>
    <p:sldId id="417" r:id="rId45"/>
    <p:sldId id="418" r:id="rId46"/>
    <p:sldId id="419" r:id="rId47"/>
    <p:sldId id="407" r:id="rId48"/>
    <p:sldId id="308" r:id="rId49"/>
    <p:sldId id="425" r:id="rId50"/>
    <p:sldId id="409" r:id="rId51"/>
    <p:sldId id="337" r:id="rId52"/>
    <p:sldId id="339" r:id="rId53"/>
    <p:sldId id="335" r:id="rId54"/>
    <p:sldId id="340" r:id="rId55"/>
    <p:sldId id="416" r:id="rId56"/>
    <p:sldId id="410" r:id="rId57"/>
    <p:sldId id="411" r:id="rId58"/>
    <p:sldId id="412" r:id="rId59"/>
    <p:sldId id="413" r:id="rId60"/>
    <p:sldId id="41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oe, Hae Mi" initials="CHM" lastIdx="1" clrIdx="6">
    <p:extLst>
      <p:ext uri="{19B8F6BF-5375-455C-9EA6-DF929625EA0E}">
        <p15:presenceInfo xmlns:p15="http://schemas.microsoft.com/office/powerpoint/2012/main" userId="S-1-5-21-151606367-2082624055-312552118-33261" providerId="AD"/>
      </p:ext>
    </p:extLst>
  </p:cmAuthor>
  <p:cmAuthor id="1" name="Kim, Sharon S." initials="KSS" lastIdx="80" clrIdx="0">
    <p:extLst>
      <p:ext uri="{19B8F6BF-5375-455C-9EA6-DF929625EA0E}">
        <p15:presenceInfo xmlns:p15="http://schemas.microsoft.com/office/powerpoint/2012/main" userId="S::SKim@bcbsm.com::1b17ccee-a0f0-4ad4-b5d3-3352463da0ed" providerId="AD"/>
      </p:ext>
    </p:extLst>
  </p:cmAuthor>
  <p:cmAuthor id="8" name="Ruth Clark - IHP" initials="RC-I" lastIdx="19" clrIdx="7">
    <p:extLst>
      <p:ext uri="{19B8F6BF-5375-455C-9EA6-DF929625EA0E}">
        <p15:presenceInfo xmlns:p15="http://schemas.microsoft.com/office/powerpoint/2012/main" userId="S::clarkr@integratedhealthpartners.net::02f2a824-6f3b-48ad-a920-0338090ec2ee" providerId="AD"/>
      </p:ext>
    </p:extLst>
  </p:cmAuthor>
  <p:cmAuthor id="2" name="West, Lindsay" initials="WL" lastIdx="29" clrIdx="1">
    <p:extLst>
      <p:ext uri="{19B8F6BF-5375-455C-9EA6-DF929625EA0E}">
        <p15:presenceInfo xmlns:p15="http://schemas.microsoft.com/office/powerpoint/2012/main" userId="S-1-5-21-151606367-2082624055-312552118-368989" providerId="AD"/>
      </p:ext>
    </p:extLst>
  </p:cmAuthor>
  <p:cmAuthor id="3" name="Smith, Michael" initials="" lastIdx="6" clrIdx="2"/>
  <p:cmAuthor id="4" name="Kim, Sharon S." initials="" lastIdx="5" clrIdx="3"/>
  <p:cmAuthor id="5" name="Smith, Michael" initials="SM" lastIdx="26" clrIdx="4">
    <p:extLst>
      <p:ext uri="{19B8F6BF-5375-455C-9EA6-DF929625EA0E}">
        <p15:presenceInfo xmlns:p15="http://schemas.microsoft.com/office/powerpoint/2012/main" userId="S-1-5-21-151606367-2082624055-312552118-268759" providerId="AD"/>
      </p:ext>
    </p:extLst>
  </p:cmAuthor>
  <p:cmAuthor id="6" name="West, Lindsay" initials=""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3" autoAdjust="0"/>
    <p:restoredTop sz="71765" autoAdjust="0"/>
  </p:normalViewPr>
  <p:slideViewPr>
    <p:cSldViewPr snapToGrid="0">
      <p:cViewPr>
        <p:scale>
          <a:sx n="50" d="100"/>
          <a:sy n="50" d="100"/>
        </p:scale>
        <p:origin x="1578"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B29-4652-8ED0-C7EE7C17FF75}"/>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AB29-4652-8ED0-C7EE7C17FF7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AB29-4652-8ED0-C7EE7C17FF7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Last 12 months of life</c:v>
                </c:pt>
                <c:pt idx="1">
                  <c:v>Short term high $</c:v>
                </c:pt>
                <c:pt idx="2">
                  <c:v>Persistent high $</c:v>
                </c:pt>
              </c:strCache>
            </c:strRef>
          </c:cat>
          <c:val>
            <c:numRef>
              <c:f>Sheet1!$B$2:$B$4</c:f>
              <c:numCache>
                <c:formatCode>0%</c:formatCode>
                <c:ptCount val="3"/>
                <c:pt idx="0">
                  <c:v>0.11</c:v>
                </c:pt>
                <c:pt idx="1">
                  <c:v>0.49</c:v>
                </c:pt>
                <c:pt idx="2">
                  <c:v>0.4</c:v>
                </c:pt>
              </c:numCache>
            </c:numRef>
          </c:val>
          <c:extLst>
            <c:ext xmlns:c16="http://schemas.microsoft.com/office/drawing/2014/chart" uri="{C3380CC4-5D6E-409C-BE32-E72D297353CC}">
              <c16:uniqueId val="{00000006-AB29-4652-8ED0-C7EE7C17FF75}"/>
            </c:ext>
          </c:extLst>
        </c:ser>
        <c:dLbls>
          <c:dLblPos val="bestFit"/>
          <c:showLegendKey val="0"/>
          <c:showVal val="1"/>
          <c:showCatName val="0"/>
          <c:showSerName val="0"/>
          <c:showPercent val="0"/>
          <c:showBubbleSize val="0"/>
          <c:showLeaderLines val="1"/>
        </c:dLbls>
        <c:firstSliceAng val="142"/>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52CF2-6A69-442F-B8A2-2D91A82A199C}"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4A76C-3870-49EB-9E91-D56D39FE7023}" type="slidenum">
              <a:rPr lang="en-US" smtClean="0"/>
              <a:t>‹#›</a:t>
            </a:fld>
            <a:endParaRPr lang="en-US"/>
          </a:p>
        </p:txBody>
      </p:sp>
    </p:spTree>
    <p:extLst>
      <p:ext uri="{BB962C8B-B14F-4D97-AF65-F5344CB8AC3E}">
        <p14:creationId xmlns:p14="http://schemas.microsoft.com/office/powerpoint/2010/main" val="407826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pc.org/evidence-ba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Dame Cicely Saunders, the founder of the first modern hospice for terminally ill patients, had said that her aim was, “to add life to their days, not days to their lives.”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1" name="Google Shape;2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t>Palliative care has </a:t>
            </a:r>
            <a:r>
              <a:rPr lang="en-US" u="sng" dirty="0">
                <a:solidFill>
                  <a:schemeClr val="hlink"/>
                </a:solidFill>
                <a:hlinkClick r:id="rId3"/>
              </a:rPr>
              <a:t>demonstrated</a:t>
            </a:r>
            <a:r>
              <a:rPr lang="en-US" dirty="0"/>
              <a:t> that it can achieve the win-win health care scenario: higher quality care at lower cost. Since palliative care helps ensure that resources are matched to patient and family needs and priorities, it results in substantially lower hospital costs, providing patients, hospitals, the health care system, and clinicians with an effective solution to a growing challenge. By improving care and preventing crises for those at highest risk, palliative care reduces the need for burdensome and costly acute care services.</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https://www.capc.org/the-case-for-palliative-care/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13</a:t>
            </a:fld>
            <a:endParaRPr lang="en-US"/>
          </a:p>
        </p:txBody>
      </p:sp>
    </p:spTree>
    <p:extLst>
      <p:ext uri="{BB962C8B-B14F-4D97-AF65-F5344CB8AC3E}">
        <p14:creationId xmlns:p14="http://schemas.microsoft.com/office/powerpoint/2010/main" val="87649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Video will be on next</a:t>
            </a:r>
            <a:r>
              <a:rPr lang="en-US" baseline="0" dirty="0"/>
              <a: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14</a:t>
            </a:fld>
            <a:endParaRPr lang="en-US"/>
          </a:p>
        </p:txBody>
      </p:sp>
    </p:spTree>
    <p:extLst>
      <p:ext uri="{BB962C8B-B14F-4D97-AF65-F5344CB8AC3E}">
        <p14:creationId xmlns:p14="http://schemas.microsoft.com/office/powerpoint/2010/main" val="62420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Video will be on 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16</a:t>
            </a:fld>
            <a:endParaRPr lang="en-US"/>
          </a:p>
        </p:txBody>
      </p:sp>
    </p:spTree>
    <p:extLst>
      <p:ext uri="{BB962C8B-B14F-4D97-AF65-F5344CB8AC3E}">
        <p14:creationId xmlns:p14="http://schemas.microsoft.com/office/powerpoint/2010/main" val="276117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 will be on next slide.</a:t>
            </a:r>
          </a:p>
        </p:txBody>
      </p:sp>
      <p:sp>
        <p:nvSpPr>
          <p:cNvPr id="4" name="Slide Number Placeholder 3"/>
          <p:cNvSpPr>
            <a:spLocks noGrp="1"/>
          </p:cNvSpPr>
          <p:nvPr>
            <p:ph type="sldNum" sz="quarter" idx="10"/>
          </p:nvPr>
        </p:nvSpPr>
        <p:spPr/>
        <p:txBody>
          <a:bodyPr/>
          <a:lstStyle/>
          <a:p>
            <a:fld id="{5744A76C-3870-49EB-9E91-D56D39FE7023}" type="slidenum">
              <a:rPr lang="en-US" smtClean="0"/>
              <a:t>17</a:t>
            </a:fld>
            <a:endParaRPr lang="en-US"/>
          </a:p>
        </p:txBody>
      </p:sp>
    </p:spTree>
    <p:extLst>
      <p:ext uri="{BB962C8B-B14F-4D97-AF65-F5344CB8AC3E}">
        <p14:creationId xmlns:p14="http://schemas.microsoft.com/office/powerpoint/2010/main" val="14273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perceptions and/or experiences with Palliative Care? What does it mean to you? Add some questions to the prework list so they can think through what it is means to them. </a:t>
            </a:r>
          </a:p>
          <a:p>
            <a:endParaRPr lang="en-US" dirty="0"/>
          </a:p>
          <a:p>
            <a:r>
              <a:rPr lang="en-US" dirty="0"/>
              <a:t>Note: Video will be on next</a:t>
            </a:r>
            <a:r>
              <a:rPr lang="en-US" baseline="0" dirty="0"/>
              <a:t> slide.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18</a:t>
            </a:fld>
            <a:endParaRPr lang="en-US"/>
          </a:p>
        </p:txBody>
      </p:sp>
    </p:spTree>
    <p:extLst>
      <p:ext uri="{BB962C8B-B14F-4D97-AF65-F5344CB8AC3E}">
        <p14:creationId xmlns:p14="http://schemas.microsoft.com/office/powerpoint/2010/main" val="408397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video: What would you think if you heard someone say “She is trying to die on us”. Declaring the relationship between the care team and patient as adversarial.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19</a:t>
            </a:fld>
            <a:endParaRPr lang="en-US"/>
          </a:p>
        </p:txBody>
      </p:sp>
    </p:spTree>
    <p:extLst>
      <p:ext uri="{BB962C8B-B14F-4D97-AF65-F5344CB8AC3E}">
        <p14:creationId xmlns:p14="http://schemas.microsoft.com/office/powerpoint/2010/main" val="810473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44A76C-3870-49EB-9E91-D56D39FE7023}" type="slidenum">
              <a:rPr lang="en-US" smtClean="0"/>
              <a:t>20</a:t>
            </a:fld>
            <a:endParaRPr lang="en-US"/>
          </a:p>
        </p:txBody>
      </p:sp>
    </p:spTree>
    <p:extLst>
      <p:ext uri="{BB962C8B-B14F-4D97-AF65-F5344CB8AC3E}">
        <p14:creationId xmlns:p14="http://schemas.microsoft.com/office/powerpoint/2010/main" val="214190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Facilitator</a:t>
            </a:r>
            <a:r>
              <a:rPr lang="en-US" b="0" baseline="0" dirty="0"/>
              <a:t> notes: Focus training on Social Aspects of Care.  Spend 2 – 3 minutes TOTAL on other 7 domains by just introducing what the domains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More time can be dedicated to this portion of the slides as pre-work.</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21</a:t>
            </a:fld>
            <a:endParaRPr lang="en-US"/>
          </a:p>
        </p:txBody>
      </p:sp>
    </p:spTree>
    <p:extLst>
      <p:ext uri="{BB962C8B-B14F-4D97-AF65-F5344CB8AC3E}">
        <p14:creationId xmlns:p14="http://schemas.microsoft.com/office/powerpoint/2010/main" val="122956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https://www.nursingald.com/articles/5980-the-eight-domains-of-palliative-care-the-framework-for-palliative-care-practice</a:t>
            </a:r>
          </a:p>
          <a:p>
            <a:endParaRPr lang="en-US" dirty="0"/>
          </a:p>
          <a:p>
            <a:r>
              <a:rPr lang="en-US" dirty="0"/>
              <a:t>See list of ACP resources from UPMC brochure and </a:t>
            </a:r>
            <a:r>
              <a:rPr lang="en-US" dirty="0" err="1"/>
              <a:t>icsi</a:t>
            </a:r>
            <a:r>
              <a:rPr lang="en-US" dirty="0"/>
              <a:t>: file:///C:/Users/e133800/AppData/Local/Microsoft/Windows/INetCache/Content.Outlook/KTDRFMFI/advance-care-planning.pdf</a:t>
            </a:r>
          </a:p>
          <a:p>
            <a:r>
              <a:rPr lang="en-US" dirty="0"/>
              <a:t>file:///C:/Users/e133800/AppData/Local/Microsoft/Windows/INetCache/Content.Outlook/KTDRFMFI/ToolsAndResources_-PalliativeCare_6th-Ed_2020_v2-2.pdf </a:t>
            </a:r>
          </a:p>
        </p:txBody>
      </p:sp>
      <p:sp>
        <p:nvSpPr>
          <p:cNvPr id="4" name="Slide Number Placeholder 3"/>
          <p:cNvSpPr>
            <a:spLocks noGrp="1"/>
          </p:cNvSpPr>
          <p:nvPr>
            <p:ph type="sldNum" sz="quarter" idx="5"/>
          </p:nvPr>
        </p:nvSpPr>
        <p:spPr/>
        <p:txBody>
          <a:bodyPr/>
          <a:lstStyle/>
          <a:p>
            <a:fld id="{5744A76C-3870-49EB-9E91-D56D39FE7023}" type="slidenum">
              <a:rPr lang="en-US" smtClean="0"/>
              <a:t>22</a:t>
            </a:fld>
            <a:endParaRPr lang="en-US"/>
          </a:p>
        </p:txBody>
      </p:sp>
    </p:spTree>
    <p:extLst>
      <p:ext uri="{BB962C8B-B14F-4D97-AF65-F5344CB8AC3E}">
        <p14:creationId xmlns:p14="http://schemas.microsoft.com/office/powerpoint/2010/main" val="214720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focus on other domains if a patient is in pain and suffering</a:t>
            </a:r>
          </a:p>
          <a:p>
            <a:endParaRPr lang="en-US" dirty="0"/>
          </a:p>
          <a:p>
            <a:r>
              <a:rPr lang="en-US" dirty="0"/>
              <a:t>https://www.nursingald.com/articles/5980-the-eight-domains-of-palliative-care-the-framework-for-palliative-care-practice</a:t>
            </a:r>
          </a:p>
          <a:p>
            <a:r>
              <a:rPr lang="en-US" dirty="0"/>
              <a:t>Ensure that pain, other symptoms and side effects are managed based upon the best available evidence by health professionals with the appropriate technical skills and training. Pain and dyspnea are two of the most frequently experienced symptoms of chronically ill patients. Both of these symptoms are subjective. Self-report is the primary indicator. </a:t>
            </a:r>
          </a:p>
          <a:p>
            <a:r>
              <a:rPr lang="en-US" dirty="0"/>
              <a:t>Lack of assessment is the most common cause of unrelieved pain. The National Quality Forum’s National Framework and Preferred Practices for Palliative and Hospice Care Quality recommends frequent assessment of symptoms using standardized and validated instruments</a:t>
            </a:r>
          </a:p>
          <a:p>
            <a:endParaRPr lang="en-US" dirty="0"/>
          </a:p>
          <a:p>
            <a:r>
              <a:rPr lang="en-US" dirty="0"/>
              <a:t>There are many tools used to identify</a:t>
            </a:r>
            <a:r>
              <a:rPr lang="en-US" baseline="0" dirty="0"/>
              <a:t> and assess symptoms, some of which are listed within the resources section later in this presentation.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23</a:t>
            </a:fld>
            <a:endParaRPr lang="en-US"/>
          </a:p>
        </p:txBody>
      </p:sp>
    </p:spTree>
    <p:extLst>
      <p:ext uri="{BB962C8B-B14F-4D97-AF65-F5344CB8AC3E}">
        <p14:creationId xmlns:p14="http://schemas.microsoft.com/office/powerpoint/2010/main" val="87837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US" dirty="0"/>
              <a:t>Welcome to the Introduction to Palliative Care Course</a:t>
            </a:r>
          </a:p>
          <a:p>
            <a:pPr marL="171450" lvl="0" indent="-171450" algn="l" rtl="0">
              <a:lnSpc>
                <a:spcPct val="100000"/>
              </a:lnSpc>
              <a:spcBef>
                <a:spcPts val="0"/>
              </a:spcBef>
              <a:spcAft>
                <a:spcPts val="0"/>
              </a:spcAft>
              <a:buClr>
                <a:schemeClr val="dk1"/>
              </a:buClr>
              <a:buSzPts val="1200"/>
              <a:buFont typeface="Arial"/>
              <a:buChar char="•"/>
            </a:pPr>
            <a:r>
              <a:rPr lang="en-US" dirty="0"/>
              <a:t>Location of bathrooms etc.</a:t>
            </a:r>
          </a:p>
          <a:p>
            <a:pPr marL="171450" lvl="0" indent="-171450" algn="l" rtl="0">
              <a:lnSpc>
                <a:spcPct val="100000"/>
              </a:lnSpc>
              <a:spcBef>
                <a:spcPts val="0"/>
              </a:spcBef>
              <a:spcAft>
                <a:spcPts val="0"/>
              </a:spcAft>
              <a:buClr>
                <a:schemeClr val="dk1"/>
              </a:buClr>
              <a:buSzPts val="1200"/>
              <a:buFont typeface="Arial"/>
              <a:buChar char="•"/>
            </a:pPr>
            <a:r>
              <a:rPr lang="en-US" dirty="0"/>
              <a:t>Facilitators introduce themselves</a:t>
            </a:r>
          </a:p>
          <a:p>
            <a:pPr marL="171450" lvl="0" indent="-171450" algn="l" rtl="0">
              <a:lnSpc>
                <a:spcPct val="100000"/>
              </a:lnSpc>
              <a:spcBef>
                <a:spcPts val="0"/>
              </a:spcBef>
              <a:spcAft>
                <a:spcPts val="0"/>
              </a:spcAft>
              <a:buClr>
                <a:schemeClr val="dk1"/>
              </a:buClr>
              <a:buSzPts val="1200"/>
              <a:buFont typeface="Arial"/>
              <a:buChar char="•"/>
            </a:pPr>
            <a:r>
              <a:rPr lang="en-US" dirty="0"/>
              <a:t>Acknowledge the hard work done with the </a:t>
            </a:r>
            <a:r>
              <a:rPr lang="en-US" dirty="0" smtClean="0"/>
              <a:t>pre-work</a:t>
            </a:r>
            <a:endParaRPr lang="en-US" dirty="0"/>
          </a:p>
          <a:p>
            <a:pPr marL="171450" lvl="0" indent="-184150" algn="l" rtl="0">
              <a:lnSpc>
                <a:spcPct val="100000"/>
              </a:lnSpc>
              <a:spcBef>
                <a:spcPts val="0"/>
              </a:spcBef>
              <a:spcAft>
                <a:spcPts val="0"/>
              </a:spcAft>
              <a:buSzPts val="1400"/>
              <a:buChar char="•"/>
            </a:pPr>
            <a:r>
              <a:rPr lang="en-US" dirty="0"/>
              <a:t>We will have </a:t>
            </a:r>
            <a:r>
              <a:rPr lang="en-US" dirty="0" smtClean="0"/>
              <a:t>breaks</a:t>
            </a:r>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a:t>
            </a:fld>
            <a:endParaRPr lang="en-US"/>
          </a:p>
        </p:txBody>
      </p:sp>
    </p:spTree>
    <p:extLst>
      <p:ext uri="{BB962C8B-B14F-4D97-AF65-F5344CB8AC3E}">
        <p14:creationId xmlns:p14="http://schemas.microsoft.com/office/powerpoint/2010/main" val="303418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meetings with the patient and family can anticipate and resolve problems and obstacles to quality care. The ‘social care plan’ that emerges from such a meeting should reflect and document the values, goals and preferences as set by the patient and family, and should be reviewed with periodic additional meetings over time. Interventions are then planned with the goal of minimizing the adverse impact of care-giving on the family and promoting caregiver and family goals and well-being.</a:t>
            </a:r>
          </a:p>
          <a:p>
            <a:r>
              <a:rPr lang="en-US" dirty="0"/>
              <a:t>Assessment and planning for social aspects of care for patients and families experiencing life-threatening illness requires an interdisciplinary approach, calling upon team members with a variety of knowledge and assessment skills. Planning to meet all of the social needs requires linkages across the community in which the patient and family live.</a:t>
            </a:r>
          </a:p>
          <a:p>
            <a:endParaRPr lang="en-US" dirty="0"/>
          </a:p>
          <a:p>
            <a:r>
              <a:rPr lang="en-US" dirty="0"/>
              <a:t>Family Meetings and community resources</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25</a:t>
            </a:fld>
            <a:endParaRPr lang="en-US"/>
          </a:p>
        </p:txBody>
      </p:sp>
    </p:spTree>
    <p:extLst>
      <p:ext uri="{BB962C8B-B14F-4D97-AF65-F5344CB8AC3E}">
        <p14:creationId xmlns:p14="http://schemas.microsoft.com/office/powerpoint/2010/main" val="3155541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board certified</a:t>
            </a:r>
          </a:p>
          <a:p>
            <a:r>
              <a:rPr lang="en-US" dirty="0"/>
              <a:t>Trained to assist people of all  faiths and beliefs</a:t>
            </a:r>
          </a:p>
          <a:p>
            <a:r>
              <a:rPr lang="en-US" dirty="0"/>
              <a:t>Source Integration of Spiritual Needs into Patient Care, </a:t>
            </a:r>
            <a:r>
              <a:rPr lang="en-US" dirty="0" err="1"/>
              <a:t>Basem</a:t>
            </a:r>
            <a:r>
              <a:rPr lang="en-US" dirty="0"/>
              <a:t> Abbas </a:t>
            </a:r>
            <a:r>
              <a:rPr lang="en-US" dirty="0" err="1"/>
              <a:t>Ubaidi</a:t>
            </a:r>
            <a:r>
              <a:rPr lang="en-US" dirty="0"/>
              <a:t>, https://clinmedjournals.org/articles/jfmdp/journal-of-family-medicine-and-disease-prevention-jfmdp-3-056.php?jid=jfmdp</a:t>
            </a:r>
          </a:p>
          <a:p>
            <a:endParaRPr lang="en-US" dirty="0"/>
          </a:p>
          <a:p>
            <a:r>
              <a:rPr lang="en-US" dirty="0"/>
              <a:t>Spirituality is a fundamental aspect of palliative care. The cognitive is the mental framework, which consists of meaning, purpose, truth beliefs and values. Experiential is the quality of an individual's inner resources which consists of hope, love, connection, inner peace, comfort, support, the ability to give and receive spiritual love, and the types of relationships. Behavior perspectives are the way a person externally manifests individual spiritual beliefs and their inner spiritual state. The patient may develop spiritual distress when individual's resources are not enough to cope with crisis demand (weak meaning, hope, love, peace, comfort, strength and connection in life).</a:t>
            </a:r>
          </a:p>
          <a:p>
            <a:r>
              <a:rPr lang="en-US" dirty="0"/>
              <a:t>F: Faith or beliefs–Questions to pose here are: “Do you consider yourself to be a religious or spiritual person?” and “What do you believe in that gives your life meaning?”</a:t>
            </a:r>
          </a:p>
          <a:p>
            <a:endParaRPr lang="en-US" dirty="0"/>
          </a:p>
          <a:p>
            <a:r>
              <a:rPr lang="en-US" dirty="0"/>
              <a:t>I: Importance or influence–“What role do your beliefs play in how you deal with your illness?”</a:t>
            </a:r>
          </a:p>
          <a:p>
            <a:endParaRPr lang="en-US" dirty="0"/>
          </a:p>
          <a:p>
            <a:r>
              <a:rPr lang="en-US" dirty="0"/>
              <a:t>C: Community–“Are you part of a religious or spiritual community?” and “Is this group a support to you?”</a:t>
            </a:r>
          </a:p>
          <a:p>
            <a:endParaRPr lang="en-US" dirty="0"/>
          </a:p>
          <a:p>
            <a:r>
              <a:rPr lang="en-US" dirty="0"/>
              <a:t>A: Address–“How would you like us (members of the healthcare team) to address these issues?”</a:t>
            </a:r>
          </a:p>
          <a:p>
            <a:endParaRPr lang="en-US" dirty="0"/>
          </a:p>
          <a:p>
            <a:r>
              <a:rPr lang="en-US" dirty="0"/>
              <a:t>Note:</a:t>
            </a:r>
            <a:r>
              <a:rPr lang="en-US" baseline="0" dirty="0"/>
              <a:t> Discussion on next slide.</a:t>
            </a:r>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26</a:t>
            </a:fld>
            <a:endParaRPr lang="en-US"/>
          </a:p>
        </p:txBody>
      </p:sp>
    </p:spTree>
    <p:extLst>
      <p:ext uri="{BB962C8B-B14F-4D97-AF65-F5344CB8AC3E}">
        <p14:creationId xmlns:p14="http://schemas.microsoft.com/office/powerpoint/2010/main" val="1058203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topic: Ask participants to think about what the population they serve looks like? What could be barriers for them? Prejudices they may have? </a:t>
            </a:r>
          </a:p>
          <a:p>
            <a:r>
              <a:rPr lang="en-US" dirty="0"/>
              <a:t>What worked and didn’t work?</a:t>
            </a:r>
          </a:p>
          <a:p>
            <a:endParaRPr lang="en-US" dirty="0"/>
          </a:p>
          <a:p>
            <a:r>
              <a:rPr lang="en-US" dirty="0"/>
              <a:t>Work to uncover the right language and context to describe palliative care for minority patients and ask culturally appropriate questions that can guide the provision of care. For example, health care decision-making by Latino patients is often a matter for the whole family; people of Asian origin may not wish to acknowledge an illness at all, much less discuss their discomfort with someone outside the family; African-Americans may fear that care is being withheld from them and be reluctant to engage in advance care planning.[viii] The range of views and attitudes towards health care may vary substantially between and within racial and ethnic groups, and community partners can help clinicians navigate these nuances.</a:t>
            </a:r>
          </a:p>
          <a:p>
            <a:endParaRPr lang="en-US" dirty="0"/>
          </a:p>
          <a:p>
            <a:r>
              <a:rPr lang="en-US" dirty="0"/>
              <a:t>barriers include deep-seated distrust of the health care system – particularly amongst African Americans who have suffered generations of segregation and discrimination in health care, and been the subject of medical experiments, most notably during the Tuskegee syphilis trials.[v] In some cultures, there is fear that acknowledging an illness will hasten the course of the disease, and for religiously devout patients, many may believe that the experience and outcomes of illness should be left in God’s hands.[vi] People from ethnic minorities also experience poor communication with their doctors, and thus may be less likely to know about palliative care, or to understand that it is appropriate at any stage of disease.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27</a:t>
            </a:fld>
            <a:endParaRPr lang="en-US"/>
          </a:p>
        </p:txBody>
      </p:sp>
    </p:spTree>
    <p:extLst>
      <p:ext uri="{BB962C8B-B14F-4D97-AF65-F5344CB8AC3E}">
        <p14:creationId xmlns:p14="http://schemas.microsoft.com/office/powerpoint/2010/main" val="2862219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28</a:t>
            </a:fld>
            <a:endParaRPr lang="en-US"/>
          </a:p>
        </p:txBody>
      </p:sp>
    </p:spTree>
    <p:extLst>
      <p:ext uri="{BB962C8B-B14F-4D97-AF65-F5344CB8AC3E}">
        <p14:creationId xmlns:p14="http://schemas.microsoft.com/office/powerpoint/2010/main" val="3386136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29</a:t>
            </a:fld>
            <a:endParaRPr lang="en-US"/>
          </a:p>
        </p:txBody>
      </p:sp>
    </p:spTree>
    <p:extLst>
      <p:ext uri="{BB962C8B-B14F-4D97-AF65-F5344CB8AC3E}">
        <p14:creationId xmlns:p14="http://schemas.microsoft.com/office/powerpoint/2010/main" val="1287974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30 second live poll to capture audience response and show results prior to moving to next slide.</a:t>
            </a:r>
          </a:p>
          <a:p>
            <a:endParaRPr lang="en-US" dirty="0"/>
          </a:p>
          <a:p>
            <a:r>
              <a:rPr lang="en-US" dirty="0"/>
              <a:t>Note:</a:t>
            </a:r>
            <a:r>
              <a:rPr lang="en-US" baseline="0" dirty="0"/>
              <a:t> Discussion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31</a:t>
            </a:fld>
            <a:endParaRPr lang="en-US"/>
          </a:p>
        </p:txBody>
      </p:sp>
    </p:spTree>
    <p:extLst>
      <p:ext uri="{BB962C8B-B14F-4D97-AF65-F5344CB8AC3E}">
        <p14:creationId xmlns:p14="http://schemas.microsoft.com/office/powerpoint/2010/main" val="2521412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30 second live poll to capture audience response and show results prior to moving to next slide.</a:t>
            </a:r>
          </a:p>
          <a:p>
            <a:endParaRPr lang="en-US" dirty="0"/>
          </a:p>
          <a:p>
            <a:r>
              <a:rPr lang="en-US" dirty="0"/>
              <a:t>Note: Discussion</a:t>
            </a:r>
            <a:r>
              <a:rPr lang="en-US" baseline="0" dirty="0"/>
              <a:t>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33</a:t>
            </a:fld>
            <a:endParaRPr lang="en-US"/>
          </a:p>
        </p:txBody>
      </p:sp>
    </p:spTree>
    <p:extLst>
      <p:ext uri="{BB962C8B-B14F-4D97-AF65-F5344CB8AC3E}">
        <p14:creationId xmlns:p14="http://schemas.microsoft.com/office/powerpoint/2010/main" val="2333195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Char char="•"/>
            </a:pPr>
            <a:r>
              <a:rPr lang="en-US" sz="1400" dirty="0">
                <a:latin typeface="Arial"/>
                <a:ea typeface="Arial"/>
                <a:cs typeface="Arial"/>
                <a:sym typeface="Arial"/>
              </a:rPr>
              <a:t>Discussion about broadening their perceptions around who provides PC?</a:t>
            </a:r>
          </a:p>
          <a:p>
            <a:pPr marL="0" lvl="0" indent="-76200" algn="l" rtl="0">
              <a:spcBef>
                <a:spcPts val="0"/>
              </a:spcBef>
              <a:spcAft>
                <a:spcPts val="0"/>
              </a:spcAft>
              <a:buClr>
                <a:schemeClr val="dk1"/>
              </a:buClr>
              <a:buSzPts val="1200"/>
              <a:buChar char="•"/>
            </a:pPr>
            <a:r>
              <a:rPr lang="en-US" sz="1400" dirty="0">
                <a:latin typeface="Arial"/>
                <a:cs typeface="Arial"/>
                <a:sym typeface="Arial"/>
              </a:rPr>
              <a:t>MDT: Effective role blurring for palliative care, effective coordination of care. </a:t>
            </a:r>
          </a:p>
          <a:p>
            <a:pPr marL="0" lvl="0" indent="-76200" algn="l" rtl="0">
              <a:spcBef>
                <a:spcPts val="0"/>
              </a:spcBef>
              <a:spcAft>
                <a:spcPts val="0"/>
              </a:spcAft>
              <a:buClr>
                <a:schemeClr val="dk1"/>
              </a:buClr>
              <a:buSzPts val="1200"/>
              <a:buChar char="•"/>
            </a:pPr>
            <a:r>
              <a:rPr lang="en-US" sz="1400" dirty="0">
                <a:latin typeface="Arial"/>
                <a:cs typeface="Arial"/>
                <a:sym typeface="Arial"/>
              </a:rPr>
              <a:t>Team is looking at how to hone communication and collaboration skills, facilitate team care</a:t>
            </a:r>
            <a:endParaRPr dirty="0"/>
          </a:p>
          <a:p>
            <a:pPr marL="12700" marR="5080" lvl="0" indent="0" algn="l" rtl="0">
              <a:lnSpc>
                <a:spcPct val="100000"/>
              </a:lnSpc>
              <a:spcBef>
                <a:spcPts val="0"/>
              </a:spcBef>
              <a:spcAft>
                <a:spcPts val="0"/>
              </a:spcAft>
              <a:buClr>
                <a:schemeClr val="dk1"/>
              </a:buClr>
              <a:buSzPts val="1200"/>
              <a:buFont typeface="Arial"/>
              <a:buNone/>
            </a:pPr>
            <a:endParaRPr dirty="0"/>
          </a:p>
          <a:p>
            <a:pPr marL="241300" marR="5080"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Why a team? And Why is it important to have the patient has an ACTIVE member of the care team? A palliative care program requires a team to comprehensively address patient and family need across the eight domains. The interdisciplinary palliative care team works alongside treating clinicians and family and other caregivers to provide an added layer of support concurrent with disease treatment.</a:t>
            </a:r>
            <a:endParaRPr dirty="0"/>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 </a:t>
            </a:r>
            <a:endParaRPr dirty="0"/>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Who else needs to be on the team that participants never really thought of before?</a:t>
            </a:r>
            <a:endParaRPr dirty="0"/>
          </a:p>
          <a:p>
            <a:pPr marL="241300" marR="5080" lvl="0" indent="-152400" algn="l" rtl="0">
              <a:lnSpc>
                <a:spcPct val="100000"/>
              </a:lnSpc>
              <a:spcBef>
                <a:spcPts val="100"/>
              </a:spcBef>
              <a:spcAft>
                <a:spcPts val="0"/>
              </a:spcAft>
              <a:buClr>
                <a:schemeClr val="dk1"/>
              </a:buClr>
              <a:buSzPts val="1200"/>
              <a:buFont typeface="Arial"/>
              <a:buNone/>
            </a:pPr>
            <a:endParaRPr sz="1200" dirty="0">
              <a:latin typeface="Calibri"/>
              <a:ea typeface="Calibri"/>
              <a:cs typeface="Calibri"/>
              <a:sym typeface="Calibri"/>
            </a:endParaRPr>
          </a:p>
          <a:p>
            <a:pPr marL="241300" marR="5080" lvl="0" indent="-228600" algn="l" rtl="0">
              <a:lnSpc>
                <a:spcPct val="100000"/>
              </a:lnSpc>
              <a:spcBef>
                <a:spcPts val="100"/>
              </a:spcBef>
              <a:spcAft>
                <a:spcPts val="0"/>
              </a:spcAft>
              <a:buClr>
                <a:schemeClr val="dk1"/>
              </a:buClr>
              <a:buSzPts val="1200"/>
              <a:buFont typeface="Arial"/>
              <a:buChar char="•"/>
            </a:pPr>
            <a:r>
              <a:rPr lang="en-US" sz="1200" dirty="0">
                <a:latin typeface="Calibri"/>
                <a:ea typeface="Calibri"/>
                <a:cs typeface="Calibri"/>
                <a:sym typeface="Calibri"/>
              </a:rPr>
              <a:t>May be a </a:t>
            </a:r>
            <a:r>
              <a:rPr lang="en-US" sz="1200" b="1" dirty="0">
                <a:latin typeface="Calibri"/>
                <a:ea typeface="Calibri"/>
                <a:cs typeface="Calibri"/>
                <a:sym typeface="Calibri"/>
              </a:rPr>
              <a:t>priest, pastor, chaplain,  rabbi, imam </a:t>
            </a:r>
            <a:r>
              <a:rPr lang="en-US" sz="1200" dirty="0">
                <a:latin typeface="Calibri"/>
                <a:ea typeface="Calibri"/>
                <a:cs typeface="Calibri"/>
                <a:sym typeface="Calibri"/>
              </a:rPr>
              <a:t>or other </a:t>
            </a:r>
            <a:r>
              <a:rPr lang="en-US" sz="1200" b="1" dirty="0">
                <a:latin typeface="Calibri"/>
                <a:ea typeface="Calibri"/>
                <a:cs typeface="Calibri"/>
                <a:sym typeface="Calibri"/>
              </a:rPr>
              <a:t>religious  leader</a:t>
            </a:r>
            <a:endParaRPr sz="1200" dirty="0">
              <a:latin typeface="Calibri"/>
              <a:ea typeface="Calibri"/>
              <a:cs typeface="Calibri"/>
              <a:sym typeface="Calibri"/>
            </a:endParaRPr>
          </a:p>
          <a:p>
            <a:pPr marL="241300"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May be board certified</a:t>
            </a:r>
            <a:endParaRPr dirty="0"/>
          </a:p>
          <a:p>
            <a:pPr marL="241300" marR="541655" lvl="0" indent="-22860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Assesses and addresses unmet  spiritual needs</a:t>
            </a:r>
            <a:endParaRPr sz="1200" dirty="0">
              <a:latin typeface="Calibri"/>
              <a:ea typeface="Calibri"/>
              <a:cs typeface="Calibri"/>
              <a:sym typeface="Calibri"/>
            </a:endParaRPr>
          </a:p>
          <a:p>
            <a:pPr marL="241300" marR="853439" lvl="0" indent="-228600" algn="l" rtl="0">
              <a:lnSpc>
                <a:spcPct val="100000"/>
              </a:lnSpc>
              <a:spcBef>
                <a:spcPts val="5"/>
              </a:spcBef>
              <a:spcAft>
                <a:spcPts val="0"/>
              </a:spcAft>
              <a:buClr>
                <a:schemeClr val="dk1"/>
              </a:buClr>
              <a:buSzPts val="1200"/>
              <a:buFont typeface="Arial"/>
              <a:buChar char="•"/>
            </a:pPr>
            <a:r>
              <a:rPr lang="en-US" sz="1200" dirty="0">
                <a:latin typeface="Calibri"/>
                <a:ea typeface="Calibri"/>
                <a:cs typeface="Calibri"/>
                <a:sym typeface="Calibri"/>
              </a:rPr>
              <a:t>Trained to assist people of all  faiths and beliefs</a:t>
            </a:r>
            <a:endParaRPr sz="1200" dirty="0">
              <a:latin typeface="Calibri"/>
              <a:ea typeface="Calibri"/>
              <a:cs typeface="Calibri"/>
              <a:sym typeface="Calibri"/>
            </a:endParaRPr>
          </a:p>
          <a:p>
            <a:pPr marL="0" lvl="0" indent="0" algn="l" rtl="0">
              <a:spcBef>
                <a:spcPts val="0"/>
              </a:spcBef>
              <a:spcAft>
                <a:spcPts val="0"/>
              </a:spcAft>
              <a:buNone/>
            </a:pPr>
            <a:r>
              <a:rPr lang="en-US" dirty="0"/>
              <a:t>Community Health Workers</a:t>
            </a:r>
            <a:endParaRPr dirty="0"/>
          </a:p>
          <a:p>
            <a:pPr marL="171450" lvl="0" indent="-171450" algn="l" rtl="0">
              <a:spcBef>
                <a:spcPts val="0"/>
              </a:spcBef>
              <a:spcAft>
                <a:spcPts val="0"/>
              </a:spcAft>
              <a:buClr>
                <a:schemeClr val="dk1"/>
              </a:buClr>
              <a:buSzPts val="1200"/>
              <a:buFont typeface="Arial"/>
              <a:buChar char="•"/>
            </a:pPr>
            <a:r>
              <a:rPr lang="en-US" dirty="0"/>
              <a:t>Help with connecting patients to  community resources</a:t>
            </a:r>
            <a:endParaRPr dirty="0"/>
          </a:p>
          <a:p>
            <a:pPr marL="0" lvl="0" indent="0" algn="l" rtl="0">
              <a:spcBef>
                <a:spcPts val="0"/>
              </a:spcBef>
              <a:spcAft>
                <a:spcPts val="0"/>
              </a:spcAft>
              <a:buNone/>
            </a:pPr>
            <a:r>
              <a:rPr lang="en-US" dirty="0"/>
              <a:t>Medical Assistants</a:t>
            </a:r>
            <a:endParaRPr dirty="0"/>
          </a:p>
          <a:p>
            <a:pPr marL="171450" lvl="0" indent="-171450" algn="l" rtl="0">
              <a:spcBef>
                <a:spcPts val="0"/>
              </a:spcBef>
              <a:spcAft>
                <a:spcPts val="0"/>
              </a:spcAft>
              <a:buClr>
                <a:schemeClr val="dk1"/>
              </a:buClr>
              <a:buSzPts val="1200"/>
              <a:buFont typeface="Arial"/>
              <a:buChar char="•"/>
            </a:pPr>
            <a:r>
              <a:rPr lang="en-US" dirty="0"/>
              <a:t>Provide screening tools to patients</a:t>
            </a:r>
            <a:endParaRPr dirty="0"/>
          </a:p>
          <a:p>
            <a:pPr marL="0" lvl="0" indent="0" algn="l" rtl="0">
              <a:spcBef>
                <a:spcPts val="0"/>
              </a:spcBef>
              <a:spcAft>
                <a:spcPts val="0"/>
              </a:spcAft>
              <a:buNone/>
            </a:pPr>
            <a:r>
              <a:rPr lang="en-US" dirty="0"/>
              <a:t>Front office staff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a:t>
            </a:r>
            <a:r>
              <a:rPr lang="en-US" baseline="0" dirty="0"/>
              <a:t> Video will be on next slide.</a:t>
            </a:r>
            <a:endParaRPr dirty="0"/>
          </a:p>
          <a:p>
            <a:pPr marL="0" lvl="0" indent="0" algn="l" rtl="0">
              <a:spcBef>
                <a:spcPts val="0"/>
              </a:spcBef>
              <a:spcAft>
                <a:spcPts val="0"/>
              </a:spcAft>
              <a:buNone/>
            </a:pPr>
            <a:endParaRPr dirty="0"/>
          </a:p>
        </p:txBody>
      </p:sp>
      <p:sp>
        <p:nvSpPr>
          <p:cNvPr id="589" name="Google Shape;5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Arial"/>
                <a:ea typeface="Arial"/>
                <a:cs typeface="Arial"/>
                <a:sym typeface="Arial"/>
              </a:rPr>
              <a:t>Segue into discussing patients and caregivers. </a:t>
            </a:r>
            <a:endParaRPr lang="en-US" sz="1200"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smtClean="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She’s young.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Speaks about her initial reaction: thinking getting offered palliative care meant she was dying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Calibri" panose="020F0502020204030204" pitchFamily="34" charset="0"/>
                <a:cs typeface="Calibri" panose="020F0502020204030204" pitchFamily="34" charset="0"/>
              </a:rPr>
              <a:t>Speaks about the types of services she received, and the benefit to her family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597" name="Google Shape;59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a:t>
            </a:r>
            <a:r>
              <a:rPr lang="en-US" dirty="0"/>
              <a:t>://www.chausa.org/docs/default-source/events-programs/smlf-14---yosick.pdf?sfvrsn=6</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Person Centered across the continuum</a:t>
            </a:r>
          </a:p>
          <a:p>
            <a:pPr marL="0" lvl="0" indent="0" algn="l" rtl="0">
              <a:spcBef>
                <a:spcPts val="0"/>
              </a:spcBef>
              <a:spcAft>
                <a:spcPts val="0"/>
              </a:spcAft>
              <a:buNone/>
            </a:pPr>
            <a:r>
              <a:rPr lang="en-US" dirty="0"/>
              <a:t>Patient Centered across the encounter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 Dignity Question: “What do I need to know about you as a person to give you the best care possible?””</a:t>
            </a:r>
            <a:endParaRPr dirty="0"/>
          </a:p>
        </p:txBody>
      </p:sp>
      <p:sp>
        <p:nvSpPr>
          <p:cNvPr id="589" name="Google Shape;58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414882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Key Speaking Points:</a:t>
            </a:r>
            <a:endParaRPr dirty="0"/>
          </a:p>
          <a:p>
            <a:pPr marL="457200" lvl="0" indent="-336550" algn="l" rtl="0">
              <a:lnSpc>
                <a:spcPct val="100000"/>
              </a:lnSpc>
              <a:spcBef>
                <a:spcPts val="0"/>
              </a:spcBef>
              <a:spcAft>
                <a:spcPts val="0"/>
              </a:spcAft>
              <a:buSzPts val="1700"/>
              <a:buChar char="●"/>
            </a:pPr>
            <a:r>
              <a:rPr lang="en-US" sz="1500" b="1" dirty="0"/>
              <a:t>Use the chat function or raise your hand as preferred ways to participate</a:t>
            </a:r>
            <a:endParaRPr sz="1500" b="1"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US" dirty="0" smtClean="0">
                <a:solidFill>
                  <a:srgbClr val="FF0000"/>
                </a:solidFill>
              </a:rPr>
              <a:t>I </a:t>
            </a:r>
            <a:r>
              <a:rPr lang="en-US" dirty="0">
                <a:solidFill>
                  <a:srgbClr val="FF0000"/>
                </a:solidFill>
              </a:rPr>
              <a:t>would avoid multi-tasking</a:t>
            </a:r>
            <a:r>
              <a:rPr lang="en-US" baseline="0" dirty="0">
                <a:solidFill>
                  <a:srgbClr val="FF0000"/>
                </a:solidFill>
              </a:rPr>
              <a:t> during the training session </a:t>
            </a:r>
            <a:endParaRPr dirty="0">
              <a:solidFill>
                <a:srgbClr val="FF0000"/>
              </a:solidFill>
            </a:endParaRPr>
          </a:p>
          <a:p>
            <a:pPr marL="0" lvl="0" indent="0" algn="l" rtl="0">
              <a:lnSpc>
                <a:spcPct val="100000"/>
              </a:lnSpc>
              <a:spcBef>
                <a:spcPts val="0"/>
              </a:spcBef>
              <a:spcAft>
                <a:spcPts val="0"/>
              </a:spcAft>
              <a:buNone/>
            </a:pPr>
            <a:endParaRPr dirty="0">
              <a:solidFill>
                <a:srgbClr val="FF0000"/>
              </a:solidFill>
            </a:endParaRPr>
          </a:p>
          <a:p>
            <a:pPr marL="0" lvl="0" indent="0" algn="l" rtl="0">
              <a:lnSpc>
                <a:spcPct val="100000"/>
              </a:lnSpc>
              <a:spcBef>
                <a:spcPts val="0"/>
              </a:spcBef>
              <a:spcAft>
                <a:spcPts val="0"/>
              </a:spcAft>
              <a:buNone/>
            </a:pPr>
            <a:r>
              <a:rPr lang="en-US" dirty="0">
                <a:solidFill>
                  <a:srgbClr val="FF0000"/>
                </a:solidFill>
              </a:rPr>
              <a:t>When breaks are going to take place-- don’t log out of zoom….</a:t>
            </a:r>
            <a:endParaRPr dirty="0">
              <a:solidFill>
                <a:srgbClr val="FF0000"/>
              </a:solidFill>
            </a:endParaRPr>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0628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Examples include arranging respite care, improving home safety, and managing medications</a:t>
            </a:r>
            <a:endParaRPr dirty="0"/>
          </a:p>
        </p:txBody>
      </p:sp>
      <p:sp>
        <p:nvSpPr>
          <p:cNvPr id="613" name="Google Shape;6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89844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Issues with family functioning can lead to restrictions in communication with health care professionals</a:t>
            </a:r>
          </a:p>
          <a:p>
            <a:pPr marL="0" lvl="0" indent="0" algn="l" rtl="0">
              <a:spcBef>
                <a:spcPts val="0"/>
              </a:spcBef>
              <a:spcAft>
                <a:spcPts val="0"/>
              </a:spcAft>
              <a:buNone/>
            </a:pPr>
            <a:endParaRPr dirty="0"/>
          </a:p>
        </p:txBody>
      </p:sp>
      <p:sp>
        <p:nvSpPr>
          <p:cNvPr id="628" name="Google Shape;6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247043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Patients comfort and understanding should come first. this may mean multiple smaller meetings rather than one large meeting</a:t>
            </a:r>
          </a:p>
          <a:p>
            <a:pPr marL="0" lvl="0" indent="0" algn="l" rtl="0">
              <a:spcBef>
                <a:spcPts val="0"/>
              </a:spcBef>
              <a:spcAft>
                <a:spcPts val="0"/>
              </a:spcAft>
              <a:buNone/>
            </a:pPr>
            <a:r>
              <a:rPr lang="en-US" dirty="0"/>
              <a:t>Patients and families may disagree with one another and the medical team. this is ok and may be uncomfortable for the medical team. as long as the patient and family are comfortable sharing, understanding can be had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Patients and families should be allowed to do most of the talking i.e., telling their stories, processing experiences, asking questions, and clarifying choices and concerns.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allowing or allowing are not a part of these conversations. It is creating an environment in which every member of the team, most importantly patient and family, are comfortable sharing goals of care, wishes, and their truth.</a:t>
            </a:r>
            <a:endParaRPr dirty="0"/>
          </a:p>
        </p:txBody>
      </p:sp>
      <p:sp>
        <p:nvSpPr>
          <p:cNvPr id="613" name="Google Shape;61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4106439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https://www.icsi.org/guideline/palliative-care/</a:t>
            </a:r>
          </a:p>
          <a:p>
            <a:pPr marL="0" lvl="0" indent="0" algn="l" rtl="0">
              <a:spcBef>
                <a:spcPts val="0"/>
              </a:spcBef>
              <a:spcAft>
                <a:spcPts val="0"/>
              </a:spcAft>
              <a:buNone/>
            </a:pPr>
            <a:r>
              <a:rPr lang="en-US" dirty="0"/>
              <a:t>Setting realistic goals of care and providing realistic hopes are essential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Introduce Action plans/goal setting</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palliative care involves presenting options and helping patients and families articulate their needs. The care team can connect them with the right support services</a:t>
            </a:r>
          </a:p>
          <a:p>
            <a:pPr marL="0" lvl="0" indent="0" algn="l" rtl="0">
              <a:spcBef>
                <a:spcPts val="0"/>
              </a:spcBef>
              <a:spcAft>
                <a:spcPts val="0"/>
              </a:spcAft>
              <a:buNone/>
            </a:pPr>
            <a:endParaRPr dirty="0"/>
          </a:p>
        </p:txBody>
      </p:sp>
      <p:sp>
        <p:nvSpPr>
          <p:cNvPr id="628" name="Google Shape;6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617783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Discussion</a:t>
            </a:r>
            <a:r>
              <a:rPr lang="en-US" baseline="0" dirty="0"/>
              <a:t> will be on next slide.</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41</a:t>
            </a:fld>
            <a:endParaRPr lang="en-US"/>
          </a:p>
        </p:txBody>
      </p:sp>
    </p:spTree>
    <p:extLst>
      <p:ext uri="{BB962C8B-B14F-4D97-AF65-F5344CB8AC3E}">
        <p14:creationId xmlns:p14="http://schemas.microsoft.com/office/powerpoint/2010/main" val="54228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challenge</a:t>
            </a:r>
            <a:r>
              <a:rPr lang="en-US" baseline="0" dirty="0" smtClean="0"/>
              <a:t>s and opportunities?</a:t>
            </a:r>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42</a:t>
            </a:fld>
            <a:endParaRPr lang="en-US"/>
          </a:p>
        </p:txBody>
      </p:sp>
    </p:spTree>
    <p:extLst>
      <p:ext uri="{BB962C8B-B14F-4D97-AF65-F5344CB8AC3E}">
        <p14:creationId xmlns:p14="http://schemas.microsoft.com/office/powerpoint/2010/main" val="1705708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dirty="0"/>
              <a:t>https://www.healthaffairs.org/do/10.1377/hblog20150803.049733/full/</a:t>
            </a:r>
            <a:endParaRPr dirty="0"/>
          </a:p>
          <a:p>
            <a:pPr marL="0" lvl="0" indent="0" algn="l" rtl="0">
              <a:spcBef>
                <a:spcPts val="0"/>
              </a:spcBef>
              <a:spcAft>
                <a:spcPts val="0"/>
              </a:spcAft>
              <a:buNone/>
            </a:pPr>
            <a:endParaRPr sz="1050" dirty="0"/>
          </a:p>
          <a:p>
            <a:pPr marL="0" lvl="0" indent="0" algn="l" rtl="0">
              <a:spcBef>
                <a:spcPts val="0"/>
              </a:spcBef>
              <a:spcAft>
                <a:spcPts val="0"/>
              </a:spcAft>
              <a:buNone/>
            </a:pPr>
            <a:r>
              <a:rPr lang="en-US" sz="1050" dirty="0"/>
              <a:t>One retrospective study of nearly 3,000 patients with advanced cancer found a median duration between diagnosis of cancer and death of 570 days, but only 42 days between palliative care referral and death. Waiting until the end stage of a disease before palliative care referral means that patients miss out on improving their quality of life throughout their treatment.</a:t>
            </a:r>
          </a:p>
        </p:txBody>
      </p:sp>
      <p:sp>
        <p:nvSpPr>
          <p:cNvPr id="361" name="Google Shape;36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1335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 where is the gap based on where it is taking place</a:t>
            </a:r>
          </a:p>
          <a:p>
            <a:endParaRPr lang="en-US" dirty="0"/>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45</a:t>
            </a:fld>
            <a:endParaRPr lang="en-US"/>
          </a:p>
        </p:txBody>
      </p:sp>
    </p:spTree>
    <p:extLst>
      <p:ext uri="{BB962C8B-B14F-4D97-AF65-F5344CB8AC3E}">
        <p14:creationId xmlns:p14="http://schemas.microsoft.com/office/powerpoint/2010/main" val="1233775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payers in MI paying for these services</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46</a:t>
            </a:fld>
            <a:endParaRPr lang="en-US"/>
          </a:p>
        </p:txBody>
      </p:sp>
    </p:spTree>
    <p:extLst>
      <p:ext uri="{BB962C8B-B14F-4D97-AF65-F5344CB8AC3E}">
        <p14:creationId xmlns:p14="http://schemas.microsoft.com/office/powerpoint/2010/main" val="135904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introductory course. The idea is that is be followed up by other educational webinars and resources; list on MICMT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4</a:t>
            </a:fld>
            <a:endParaRPr lang="en-US"/>
          </a:p>
        </p:txBody>
      </p:sp>
    </p:spTree>
    <p:extLst>
      <p:ext uri="{BB962C8B-B14F-4D97-AF65-F5344CB8AC3E}">
        <p14:creationId xmlns:p14="http://schemas.microsoft.com/office/powerpoint/2010/main" val="3358542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47</a:t>
            </a:fld>
            <a:endParaRPr lang="en-US"/>
          </a:p>
        </p:txBody>
      </p:sp>
    </p:spTree>
    <p:extLst>
      <p:ext uri="{BB962C8B-B14F-4D97-AF65-F5344CB8AC3E}">
        <p14:creationId xmlns:p14="http://schemas.microsoft.com/office/powerpoint/2010/main" val="2192534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1" name="Google Shape;76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49</a:t>
            </a:fld>
            <a:endParaRPr lang="en-US"/>
          </a:p>
        </p:txBody>
      </p:sp>
    </p:spTree>
    <p:extLst>
      <p:ext uri="{BB962C8B-B14F-4D97-AF65-F5344CB8AC3E}">
        <p14:creationId xmlns:p14="http://schemas.microsoft.com/office/powerpoint/2010/main" val="2865683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Attendance is monitored by the trainer.</a:t>
            </a:r>
          </a:p>
        </p:txBody>
      </p:sp>
      <p:sp>
        <p:nvSpPr>
          <p:cNvPr id="184" name="Google Shape;1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extLst>
      <p:ext uri="{BB962C8B-B14F-4D97-AF65-F5344CB8AC3E}">
        <p14:creationId xmlns:p14="http://schemas.microsoft.com/office/powerpoint/2010/main" val="4212488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56</a:t>
            </a:fld>
            <a:endParaRPr lang="en-US"/>
          </a:p>
        </p:txBody>
      </p:sp>
    </p:spTree>
    <p:extLst>
      <p:ext uri="{BB962C8B-B14F-4D97-AF65-F5344CB8AC3E}">
        <p14:creationId xmlns:p14="http://schemas.microsoft.com/office/powerpoint/2010/main" val="3240460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4A76C-3870-49EB-9E91-D56D39FE7023}" type="slidenum">
              <a:rPr lang="en-US" smtClean="0"/>
              <a:t>59</a:t>
            </a:fld>
            <a:endParaRPr lang="en-US"/>
          </a:p>
        </p:txBody>
      </p:sp>
    </p:spTree>
    <p:extLst>
      <p:ext uri="{BB962C8B-B14F-4D97-AF65-F5344CB8AC3E}">
        <p14:creationId xmlns:p14="http://schemas.microsoft.com/office/powerpoint/2010/main" val="222402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r>
              <a:rPr lang="en-US" baseline="0" dirty="0"/>
              <a:t> notes: Recognize that it is important to understand all of the domains; however, everything cannot be covered in the time allotted.</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Note: Video will be on next slide.</a:t>
            </a:r>
          </a:p>
          <a:p>
            <a:pPr marL="0" lvl="0" indent="0" algn="l" rtl="0">
              <a:spcBef>
                <a:spcPts val="0"/>
              </a:spcBef>
              <a:spcAft>
                <a:spcPts val="0"/>
              </a:spcAft>
              <a:buNone/>
            </a:pPr>
            <a:endParaRPr dirty="0"/>
          </a:p>
        </p:txBody>
      </p:sp>
      <p:sp>
        <p:nvSpPr>
          <p:cNvPr id="275" name="Google Shape;2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Palliative care is based on the needs of the patient, not on the patient’s prognosis. It is appropriate at any age and at any stage in a serious illness, and it can be provided along with curative treatment." </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8</a:t>
            </a:fld>
            <a:endParaRPr lang="en-US"/>
          </a:p>
        </p:txBody>
      </p:sp>
    </p:spTree>
    <p:extLst>
      <p:ext uri="{BB962C8B-B14F-4D97-AF65-F5344CB8AC3E}">
        <p14:creationId xmlns:p14="http://schemas.microsoft.com/office/powerpoint/2010/main" val="225215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https://www.vitas.com/hospice-and-palliative-care-basics/about-palliative-care/hospice-vs-palliative-care-whats-the-difference/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9</a:t>
            </a:fld>
            <a:endParaRPr lang="en-US"/>
          </a:p>
        </p:txBody>
      </p:sp>
    </p:spTree>
    <p:extLst>
      <p:ext uri="{BB962C8B-B14F-4D97-AF65-F5344CB8AC3E}">
        <p14:creationId xmlns:p14="http://schemas.microsoft.com/office/powerpoint/2010/main" val="13878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relief from pain and suffering</a:t>
            </a:r>
          </a:p>
          <a:p>
            <a:r>
              <a:rPr lang="en-US" dirty="0"/>
              <a:t>Enhances quality of life</a:t>
            </a:r>
          </a:p>
          <a:p>
            <a:r>
              <a:rPr lang="en-US" dirty="0"/>
              <a:t>Offers support system to help the family cope</a:t>
            </a:r>
          </a:p>
          <a:p>
            <a:r>
              <a:rPr lang="en-US" dirty="0"/>
              <a:t>Uses a team approach to address the needs of patients and their families</a:t>
            </a:r>
          </a:p>
          <a:p>
            <a:r>
              <a:rPr lang="en-US" dirty="0"/>
              <a:t>Is applicable in the early course of an illness</a:t>
            </a:r>
          </a:p>
          <a:p>
            <a:r>
              <a:rPr lang="en-US" dirty="0"/>
              <a:t>Lowers costs and extends life</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10</a:t>
            </a:fld>
            <a:endParaRPr lang="en-US"/>
          </a:p>
        </p:txBody>
      </p:sp>
    </p:spTree>
    <p:extLst>
      <p:ext uri="{BB962C8B-B14F-4D97-AF65-F5344CB8AC3E}">
        <p14:creationId xmlns:p14="http://schemas.microsoft.com/office/powerpoint/2010/main" val="31410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Legislation </a:t>
            </a:r>
            <a:r>
              <a:rPr lang="en-US" dirty="0"/>
              <a:t>to Address Gaps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October 28, 2019: Passage of the  Palliative Care and Hospice Education and Training Act (H.R. 647), which received overwhelming bipartisan support in the U.S. House of Representatives</a:t>
            </a:r>
          </a:p>
          <a:p>
            <a:pPr marL="0" lvl="0" indent="0" algn="l" rtl="0">
              <a:spcBef>
                <a:spcPts val="0"/>
              </a:spcBef>
              <a:spcAft>
                <a:spcPts val="0"/>
              </a:spcAft>
              <a:buNone/>
            </a:pPr>
            <a:r>
              <a:rPr lang="en-US" dirty="0"/>
              <a:t>Result of years of education by stakeholders in the field, as well as leadership by members of Congress and their staffs</a:t>
            </a:r>
          </a:p>
          <a:p>
            <a:pPr marL="0" lvl="0" indent="0" algn="l" rtl="0">
              <a:spcBef>
                <a:spcPts val="0"/>
              </a:spcBef>
              <a:spcAft>
                <a:spcPts val="0"/>
              </a:spcAft>
              <a:buNone/>
            </a:pPr>
            <a:r>
              <a:rPr lang="en-US" dirty="0"/>
              <a:t>PCHETA would increase the number of permanent faculty in palliative care at accredited medical, nursing, and social work schools, and other programs; promote education and research in palliative care and hospice and support the development of faculty careers in academic palliative medicine</a:t>
            </a:r>
          </a:p>
          <a:p>
            <a:pPr marL="0" lvl="0" indent="0" algn="l" rtl="0">
              <a:spcBef>
                <a:spcPts val="0"/>
              </a:spcBef>
              <a:spcAft>
                <a:spcPts val="0"/>
              </a:spcAft>
              <a:buNone/>
            </a:pPr>
            <a:r>
              <a:rPr lang="en-US" dirty="0"/>
              <a:t>Similar measure is in the U.S. Senate (S.2080), currently being sponsored by Senators Tammy Baldwin (D-WI) and Shelley Moore </a:t>
            </a:r>
            <a:r>
              <a:rPr lang="en-US" dirty="0" err="1"/>
              <a:t>Capito</a:t>
            </a:r>
            <a:r>
              <a:rPr lang="en-US" dirty="0"/>
              <a:t> (R-WV)</a:t>
            </a:r>
          </a:p>
          <a:p>
            <a:endParaRPr lang="en-US" dirty="0"/>
          </a:p>
        </p:txBody>
      </p:sp>
      <p:sp>
        <p:nvSpPr>
          <p:cNvPr id="4" name="Slide Number Placeholder 3"/>
          <p:cNvSpPr>
            <a:spLocks noGrp="1"/>
          </p:cNvSpPr>
          <p:nvPr>
            <p:ph type="sldNum" sz="quarter" idx="5"/>
          </p:nvPr>
        </p:nvSpPr>
        <p:spPr/>
        <p:txBody>
          <a:bodyPr/>
          <a:lstStyle/>
          <a:p>
            <a:fld id="{5744A76C-3870-49EB-9E91-D56D39FE7023}" type="slidenum">
              <a:rPr lang="en-US" smtClean="0"/>
              <a:t>11</a:t>
            </a:fld>
            <a:endParaRPr lang="en-US"/>
          </a:p>
        </p:txBody>
      </p:sp>
    </p:spTree>
    <p:extLst>
      <p:ext uri="{BB962C8B-B14F-4D97-AF65-F5344CB8AC3E}">
        <p14:creationId xmlns:p14="http://schemas.microsoft.com/office/powerpoint/2010/main" val="293532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5A1-DCFE-4ECA-8BEA-BDDE64775901}"/>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E7DBF668-E96F-4CB4-8F4F-965A858CF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F203B56D-EFFF-4E87-8C9C-29156780C077}"/>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v4 7.14.2020</a:t>
            </a:r>
            <a:endParaRPr lang="en-US" dirty="0"/>
          </a:p>
        </p:txBody>
      </p:sp>
      <p:sp>
        <p:nvSpPr>
          <p:cNvPr id="8" name="Slide Number Placeholder 5">
            <a:extLst>
              <a:ext uri="{FF2B5EF4-FFF2-40B4-BE49-F238E27FC236}">
                <a16:creationId xmlns:a16="http://schemas.microsoft.com/office/drawing/2014/main" id="{54128AB2-5FA2-46B7-838E-B86A3962D37B}"/>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29117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0573-46D1-4E8B-AB23-49A7C6868F6F}"/>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7A3AB7A4-6415-4CB7-893B-DBF4B702DB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8C314E-19EB-4BD2-AE9B-D53503A63367}"/>
              </a:ext>
            </a:extLst>
          </p:cNvPr>
          <p:cNvSpPr>
            <a:spLocks noGrp="1"/>
          </p:cNvSpPr>
          <p:nvPr>
            <p:ph type="ftr" sz="quarter" idx="11"/>
          </p:nvPr>
        </p:nvSpPr>
        <p:spPr/>
        <p:txBody>
          <a:bodyPr/>
          <a:lstStyle/>
          <a:p>
            <a:r>
              <a:rPr lang="en-US" smtClean="0"/>
              <a:t>Intro to Palliative Care v4 7.14.2020</a:t>
            </a:r>
            <a:endParaRPr lang="en-US"/>
          </a:p>
        </p:txBody>
      </p:sp>
      <p:sp>
        <p:nvSpPr>
          <p:cNvPr id="6" name="Slide Number Placeholder 5">
            <a:extLst>
              <a:ext uri="{FF2B5EF4-FFF2-40B4-BE49-F238E27FC236}">
                <a16:creationId xmlns:a16="http://schemas.microsoft.com/office/drawing/2014/main" id="{1BCFAB39-C33F-42FA-8A2A-2F911529A423}"/>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317810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CC054-D118-495C-8C74-E8D9987A0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FB60B-AFC3-4B38-93FE-7678FF157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B47F9-6AEA-4D3B-82B3-D19828043074}"/>
              </a:ext>
            </a:extLst>
          </p:cNvPr>
          <p:cNvSpPr>
            <a:spLocks noGrp="1"/>
          </p:cNvSpPr>
          <p:nvPr>
            <p:ph type="ftr" sz="quarter" idx="11"/>
          </p:nvPr>
        </p:nvSpPr>
        <p:spPr/>
        <p:txBody>
          <a:bodyPr/>
          <a:lstStyle/>
          <a:p>
            <a:r>
              <a:rPr lang="en-US" smtClean="0"/>
              <a:t>Intro to Palliative Care v4 7.14.2020</a:t>
            </a:r>
            <a:endParaRPr lang="en-US"/>
          </a:p>
        </p:txBody>
      </p:sp>
      <p:sp>
        <p:nvSpPr>
          <p:cNvPr id="6" name="Slide Number Placeholder 5">
            <a:extLst>
              <a:ext uri="{FF2B5EF4-FFF2-40B4-BE49-F238E27FC236}">
                <a16:creationId xmlns:a16="http://schemas.microsoft.com/office/drawing/2014/main" id="{EA6F99CF-982D-4D33-96CE-88B967D5E8D0}"/>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42427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CC054-D118-495C-8C74-E8D9987A0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FB60B-AFC3-4B38-93FE-7678FF157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B47F9-6AEA-4D3B-82B3-D19828043074}"/>
              </a:ext>
            </a:extLst>
          </p:cNvPr>
          <p:cNvSpPr>
            <a:spLocks noGrp="1"/>
          </p:cNvSpPr>
          <p:nvPr>
            <p:ph type="ftr" sz="quarter" idx="11"/>
          </p:nvPr>
        </p:nvSpPr>
        <p:spPr/>
        <p:txBody>
          <a:bodyPr/>
          <a:lstStyle/>
          <a:p>
            <a:r>
              <a:rPr lang="en-US" smtClean="0"/>
              <a:t>Intro to Palliative Care v4 7.14.2020</a:t>
            </a:r>
            <a:endParaRPr lang="en-US"/>
          </a:p>
        </p:txBody>
      </p:sp>
      <p:sp>
        <p:nvSpPr>
          <p:cNvPr id="6" name="Slide Number Placeholder 5">
            <a:extLst>
              <a:ext uri="{FF2B5EF4-FFF2-40B4-BE49-F238E27FC236}">
                <a16:creationId xmlns:a16="http://schemas.microsoft.com/office/drawing/2014/main" id="{EA6F99CF-982D-4D33-96CE-88B967D5E8D0}"/>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7558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53F6-DDD0-4CFC-9766-78681D333CB0}"/>
              </a:ext>
            </a:extLst>
          </p:cNvPr>
          <p:cNvSpPr>
            <a:spLocks noGrp="1"/>
          </p:cNvSpPr>
          <p:nvPr>
            <p:ph type="title"/>
          </p:nvPr>
        </p:nvSpPr>
        <p:spPr>
          <a:xfrm>
            <a:off x="838200" y="365125"/>
            <a:ext cx="10515600"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F538B8F-0F1D-4B8E-937D-72375C7F684B}"/>
              </a:ext>
            </a:extLst>
          </p:cNvPr>
          <p:cNvSpPr>
            <a:spLocks noGrp="1"/>
          </p:cNvSpPr>
          <p:nvPr>
            <p:ph idx="1"/>
          </p:nvPr>
        </p:nvSpPr>
        <p:spPr/>
        <p:txBody>
          <a:bodyPr/>
          <a:lstStyle>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a:lvl2pPr>
          </a:lstStyle>
          <a:p>
            <a:pPr lvl="0"/>
            <a:r>
              <a:rPr lang="en-US" dirty="0"/>
              <a:t>Click to edit Master text styles</a:t>
            </a:r>
          </a:p>
          <a:p>
            <a:pPr marL="914400" marR="0" lvl="1" indent="-457200"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2E00DBDF-7C3A-4C13-B3DD-337B92D04215}"/>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v4 7.14.2020</a:t>
            </a:r>
            <a:endParaRPr lang="en-US" dirty="0"/>
          </a:p>
        </p:txBody>
      </p:sp>
      <p:sp>
        <p:nvSpPr>
          <p:cNvPr id="8" name="Slide Number Placeholder 5">
            <a:extLst>
              <a:ext uri="{FF2B5EF4-FFF2-40B4-BE49-F238E27FC236}">
                <a16:creationId xmlns:a16="http://schemas.microsoft.com/office/drawing/2014/main" id="{D7274DF7-FA40-4BFE-84CE-4E2040CF2D21}"/>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259318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C6A5-02B9-412E-A3DC-520C0FC5C8B0}"/>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0F7A1F33-D6B6-4D06-A4CC-2D2CEB0D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5F0C4CF2-DC2F-434F-AD6E-C52D5EB2279E}"/>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v4 7.14.2020</a:t>
            </a:r>
            <a:endParaRPr lang="en-US" dirty="0"/>
          </a:p>
        </p:txBody>
      </p:sp>
      <p:sp>
        <p:nvSpPr>
          <p:cNvPr id="8" name="Slide Number Placeholder 5">
            <a:extLst>
              <a:ext uri="{FF2B5EF4-FFF2-40B4-BE49-F238E27FC236}">
                <a16:creationId xmlns:a16="http://schemas.microsoft.com/office/drawing/2014/main" id="{B4556C32-58D3-42C7-AEA9-8E3610529645}"/>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9847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5357-2FC8-4FAC-AD47-C77FDE88380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BC70EBE-EC37-4CBC-996C-8578B0453FA8}"/>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6B2098C-7A63-4E3C-9FD1-4D9510A53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0454CEE0-145E-4651-9FEF-DDBEA9FF3E30}"/>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v4 7.14.2020</a:t>
            </a:r>
            <a:endParaRPr lang="en-US" dirty="0"/>
          </a:p>
        </p:txBody>
      </p:sp>
      <p:sp>
        <p:nvSpPr>
          <p:cNvPr id="10" name="Slide Number Placeholder 5">
            <a:extLst>
              <a:ext uri="{FF2B5EF4-FFF2-40B4-BE49-F238E27FC236}">
                <a16:creationId xmlns:a16="http://schemas.microsoft.com/office/drawing/2014/main" id="{85AB6D5C-0CD0-4262-A5B7-930041AB3C47}"/>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120468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9489-580F-489B-83D9-DDA6F203595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0A432CB-416E-46C7-A2FF-CC945346F5F0}"/>
              </a:ext>
            </a:extLst>
          </p:cNvPr>
          <p:cNvSpPr>
            <a:spLocks noGrp="1"/>
          </p:cNvSpPr>
          <p:nvPr>
            <p:ph type="body" idx="1"/>
          </p:nvPr>
        </p:nvSpPr>
        <p:spPr>
          <a:xfrm>
            <a:off x="839788" y="1681163"/>
            <a:ext cx="5157787"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818EC0-8BAB-4246-8389-F2FA6275C720}"/>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D18AB03-308C-4CC2-B0DB-DFC05676F479}"/>
              </a:ext>
            </a:extLst>
          </p:cNvPr>
          <p:cNvSpPr>
            <a:spLocks noGrp="1"/>
          </p:cNvSpPr>
          <p:nvPr>
            <p:ph type="body" sz="quarter" idx="3"/>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08DC28-7D59-4CDD-867D-42F9D30202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87CA558-7763-466A-AB52-468C96E56041}"/>
              </a:ext>
            </a:extLst>
          </p:cNvPr>
          <p:cNvSpPr>
            <a:spLocks noGrp="1"/>
          </p:cNvSpPr>
          <p:nvPr>
            <p:ph type="ftr" sz="quarter" idx="11"/>
          </p:nvPr>
        </p:nvSpPr>
        <p:spPr/>
        <p:txBody>
          <a:bodyPr/>
          <a:lstStyle/>
          <a:p>
            <a:r>
              <a:rPr lang="en-US" smtClean="0"/>
              <a:t>Intro to Palliative Care v4 7.14.2020</a:t>
            </a:r>
            <a:endParaRPr lang="en-US"/>
          </a:p>
        </p:txBody>
      </p:sp>
      <p:sp>
        <p:nvSpPr>
          <p:cNvPr id="9" name="Slide Number Placeholder 8">
            <a:extLst>
              <a:ext uri="{FF2B5EF4-FFF2-40B4-BE49-F238E27FC236}">
                <a16:creationId xmlns:a16="http://schemas.microsoft.com/office/drawing/2014/main" id="{1C3E45B9-E163-4880-A85C-35B28566FA34}"/>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134297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1FCE-2629-4BC2-8B34-089A286A7526}"/>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68EC0EFA-CD6C-46CC-A28B-A31847CD1937}"/>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v4 7.14.2020</a:t>
            </a:r>
            <a:endParaRPr lang="en-US" dirty="0"/>
          </a:p>
        </p:txBody>
      </p:sp>
      <p:sp>
        <p:nvSpPr>
          <p:cNvPr id="7" name="Slide Number Placeholder 5">
            <a:extLst>
              <a:ext uri="{FF2B5EF4-FFF2-40B4-BE49-F238E27FC236}">
                <a16:creationId xmlns:a16="http://schemas.microsoft.com/office/drawing/2014/main" id="{1F1A898B-BEB9-4BAB-9EA9-DBC88E18359E}"/>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23126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BB8679-455A-463E-B32F-489DF13FFBCA}"/>
              </a:ext>
            </a:extLst>
          </p:cNvPr>
          <p:cNvSpPr>
            <a:spLocks noGrp="1"/>
          </p:cNvSpPr>
          <p:nvPr>
            <p:ph type="ftr" sz="quarter" idx="11"/>
          </p:nvPr>
        </p:nvSpPr>
        <p:spPr/>
        <p:txBody>
          <a:bodyPr/>
          <a:lstStyle/>
          <a:p>
            <a:r>
              <a:rPr lang="en-US" smtClean="0"/>
              <a:t>Intro to Palliative Care v4 7.14.2020</a:t>
            </a:r>
            <a:endParaRPr lang="en-US" dirty="0"/>
          </a:p>
        </p:txBody>
      </p:sp>
      <p:sp>
        <p:nvSpPr>
          <p:cNvPr id="4" name="Slide Number Placeholder 3">
            <a:extLst>
              <a:ext uri="{FF2B5EF4-FFF2-40B4-BE49-F238E27FC236}">
                <a16:creationId xmlns:a16="http://schemas.microsoft.com/office/drawing/2014/main" id="{0065A799-08B5-4481-BCDB-95D35E9D6A89}"/>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51045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CEC-330F-41CC-9A6A-A454F174F9C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6D5EC3-65C0-4E3F-B41E-B0A893CFD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E48465-C613-4A15-AA44-262D69F01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CD66EBC-2D61-4240-84DD-2CEC19FC15E7}"/>
              </a:ext>
            </a:extLst>
          </p:cNvPr>
          <p:cNvSpPr>
            <a:spLocks noGrp="1"/>
          </p:cNvSpPr>
          <p:nvPr>
            <p:ph type="ftr" sz="quarter" idx="11"/>
          </p:nvPr>
        </p:nvSpPr>
        <p:spPr/>
        <p:txBody>
          <a:bodyPr/>
          <a:lstStyle/>
          <a:p>
            <a:r>
              <a:rPr lang="en-US" smtClean="0"/>
              <a:t>Intro to Palliative Care v4 7.14.2020</a:t>
            </a:r>
            <a:endParaRPr lang="en-US"/>
          </a:p>
        </p:txBody>
      </p:sp>
      <p:sp>
        <p:nvSpPr>
          <p:cNvPr id="7" name="Slide Number Placeholder 6">
            <a:extLst>
              <a:ext uri="{FF2B5EF4-FFF2-40B4-BE49-F238E27FC236}">
                <a16:creationId xmlns:a16="http://schemas.microsoft.com/office/drawing/2014/main" id="{2EAFAF7D-4B1E-4387-B91B-70C0138568C5}"/>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179881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CCCC-72EC-427B-8216-68F3262635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673CCCF-CB26-4E68-B61C-5C6570EAF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CCAE26-7856-4515-8613-621FEB8A7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160AAB5-6367-4E2C-84E7-5D0324E20407}"/>
              </a:ext>
            </a:extLst>
          </p:cNvPr>
          <p:cNvSpPr>
            <a:spLocks noGrp="1"/>
          </p:cNvSpPr>
          <p:nvPr>
            <p:ph type="ftr" sz="quarter" idx="11"/>
          </p:nvPr>
        </p:nvSpPr>
        <p:spPr/>
        <p:txBody>
          <a:bodyPr/>
          <a:lstStyle/>
          <a:p>
            <a:r>
              <a:rPr lang="en-US" smtClean="0"/>
              <a:t>Intro to Palliative Care v4 7.14.2020</a:t>
            </a:r>
            <a:endParaRPr lang="en-US"/>
          </a:p>
        </p:txBody>
      </p:sp>
      <p:sp>
        <p:nvSpPr>
          <p:cNvPr id="7" name="Slide Number Placeholder 6">
            <a:extLst>
              <a:ext uri="{FF2B5EF4-FFF2-40B4-BE49-F238E27FC236}">
                <a16:creationId xmlns:a16="http://schemas.microsoft.com/office/drawing/2014/main" id="{2AB316A6-A374-4202-AACB-EFBA2FFB6231}"/>
              </a:ext>
            </a:extLst>
          </p:cNvPr>
          <p:cNvSpPr>
            <a:spLocks noGrp="1"/>
          </p:cNvSpPr>
          <p:nvPr>
            <p:ph type="sldNum" sz="quarter" idx="12"/>
          </p:nvPr>
        </p:nvSpPr>
        <p:spPr/>
        <p:txBody>
          <a:bodyPr/>
          <a:lstStyle/>
          <a:p>
            <a:fld id="{D3623286-F429-4646-AD8B-F5D18756C257}" type="slidenum">
              <a:rPr lang="en-US" smtClean="0"/>
              <a:t>‹#›</a:t>
            </a:fld>
            <a:endParaRPr lang="en-US"/>
          </a:p>
        </p:txBody>
      </p:sp>
    </p:spTree>
    <p:extLst>
      <p:ext uri="{BB962C8B-B14F-4D97-AF65-F5344CB8AC3E}">
        <p14:creationId xmlns:p14="http://schemas.microsoft.com/office/powerpoint/2010/main" val="363339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63684-F974-43C1-8D4D-823253094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7EE208-EF6C-4397-9FC8-A9C53386B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marL="914400" marR="0" lvl="1" indent="-457200"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7F66BB2-4F7C-40B9-B856-2AFE810BF5C5}"/>
              </a:ext>
            </a:extLst>
          </p:cNvPr>
          <p:cNvSpPr>
            <a:spLocks noGrp="1"/>
          </p:cNvSpPr>
          <p:nvPr>
            <p:ph type="ftr" sz="quarter" idx="3"/>
          </p:nvPr>
        </p:nvSpPr>
        <p:spPr>
          <a:xfrm>
            <a:off x="142240" y="6356350"/>
            <a:ext cx="80111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Intro to Palliative Care v4 7.14.2020</a:t>
            </a:r>
            <a:endParaRPr lang="en-US" dirty="0"/>
          </a:p>
        </p:txBody>
      </p:sp>
      <p:sp>
        <p:nvSpPr>
          <p:cNvPr id="6" name="Slide Number Placeholder 5">
            <a:extLst>
              <a:ext uri="{FF2B5EF4-FFF2-40B4-BE49-F238E27FC236}">
                <a16:creationId xmlns:a16="http://schemas.microsoft.com/office/drawing/2014/main" id="{9356B102-7543-4E6E-B753-A4FDBA97363C}"/>
              </a:ext>
            </a:extLst>
          </p:cNvPr>
          <p:cNvSpPr>
            <a:spLocks noGrp="1"/>
          </p:cNvSpPr>
          <p:nvPr>
            <p:ph type="sldNum" sz="quarter" idx="4"/>
          </p:nvPr>
        </p:nvSpPr>
        <p:spPr>
          <a:xfrm>
            <a:off x="8610600" y="6356350"/>
            <a:ext cx="34391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3286-F429-4646-AD8B-F5D18756C257}" type="slidenum">
              <a:rPr lang="en-US" smtClean="0"/>
              <a:t>‹#›</a:t>
            </a:fld>
            <a:endParaRPr lang="en-US"/>
          </a:p>
        </p:txBody>
      </p:sp>
    </p:spTree>
    <p:extLst>
      <p:ext uri="{BB962C8B-B14F-4D97-AF65-F5344CB8AC3E}">
        <p14:creationId xmlns:p14="http://schemas.microsoft.com/office/powerpoint/2010/main" val="354859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reportcard.capc.org/"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8HZM0pL3a8E" TargetMode="External"/><Relationship Id="rId4" Type="http://schemas.openxmlformats.org/officeDocument/2006/relationships/hyperlink" Target="https://www.youtube.com/watch?v=5M-b1c2spP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5M-b1c2spPE" TargetMode="External"/><Relationship Id="rId5" Type="http://schemas.openxmlformats.org/officeDocument/2006/relationships/hyperlink" Target="https://www.youtube.com/watch?v=5M-b1c2spPE"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WKSS9E2qy8A" TargetMode="External"/><Relationship Id="rId5" Type="http://schemas.openxmlformats.org/officeDocument/2006/relationships/hyperlink" Target="https://www.youtube.com/watch?v=WKSS9E2qy8A"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linmedjournals.org/articles/jfmdp/journal-of-family-medicine-and-disease-prevention-jfmdp-3-056.php?jid=jfmd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d.co/blog/best-practice-tips-for-using-zo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ideo" Target="https://www.youtube.com/embed/OgWdwsNYY3Q" TargetMode="External"/><Relationship Id="rId5" Type="http://schemas.openxmlformats.org/officeDocument/2006/relationships/hyperlink" Target="https://www.youtube.com/watch?v=OgWdwsNYY3Q" TargetMode="Externa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irhealthconsumer.org/shared-decision-mak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hospicecare.com/hom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hospicecare.com/hom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icmt-cares.org/sites/default/files/2020-06/karnofsky_performance_scale.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s://micmt-cares.org/sites/default/files/2020-06/PEPSI%20COLA%20Checklist.pdf" TargetMode="External"/><Relationship Id="rId4" Type="http://schemas.openxmlformats.org/officeDocument/2006/relationships/hyperlink" Target="https://micmt-cares.org/sites/default/files/2020-06/palliative_performance_scale_PPSv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micmt-cares.org/trainin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icmt-cares.org/" TargetMode="External"/><Relationship Id="rId2" Type="http://schemas.openxmlformats.org/officeDocument/2006/relationships/hyperlink" Target="mailto:micmt-requests@med.umich.ed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BI-CnsKyOuk" TargetMode="External"/><Relationship Id="rId7" Type="http://schemas.openxmlformats.org/officeDocument/2006/relationships/hyperlink" Target="https://micmt-cares.org/sites/default/files/2020-06/advance-care-planning.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micmt-cares.org/sites/default/files/2020-06/ToolsAndResources_-PalliativeCare_6th-Ed_2020_v2-2.pdf" TargetMode="External"/><Relationship Id="rId5" Type="http://schemas.openxmlformats.org/officeDocument/2006/relationships/hyperlink" Target="https://micmt-cares.org/training/introduction" TargetMode="External"/><Relationship Id="rId4" Type="http://schemas.openxmlformats.org/officeDocument/2006/relationships/hyperlink" Target="https://www.youtube.com/watch?v=NP6L_st1AN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capc.org/" TargetMode="External"/><Relationship Id="rId2" Type="http://schemas.openxmlformats.org/officeDocument/2006/relationships/hyperlink" Target="http://aahpm.org/" TargetMode="External"/><Relationship Id="rId1" Type="http://schemas.openxmlformats.org/officeDocument/2006/relationships/slideLayout" Target="../slideLayouts/slideLayout2.xml"/><Relationship Id="rId5" Type="http://schemas.openxmlformats.org/officeDocument/2006/relationships/hyperlink" Target="http://www.npcrc.org/" TargetMode="External"/><Relationship Id="rId4" Type="http://schemas.openxmlformats.org/officeDocument/2006/relationships/hyperlink" Target="https://www.nhpco.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ideo" Target="https://www.youtube.com/embed/lDHhg76tMHc" TargetMode="External"/><Relationship Id="rId4" Type="http://schemas.openxmlformats.org/officeDocument/2006/relationships/hyperlink" Target="https://www.youtube.com/watch?v=lDHhg76tMHc"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ap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hpco.org/wp-content/uploads/2019/04/PalliativeCare_VS_Hospice.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91902" y="529640"/>
            <a:ext cx="5600700" cy="5381625"/>
          </a:xfrm>
          <a:prstGeom prst="rect">
            <a:avLst/>
          </a:prstGeom>
        </p:spPr>
      </p:pic>
      <p:sp>
        <p:nvSpPr>
          <p:cNvPr id="223" name="Google Shape;223;p1"/>
          <p:cNvSpPr txBox="1">
            <a:spLocks noGrp="1"/>
          </p:cNvSpPr>
          <p:nvPr>
            <p:ph type="ctrTitle"/>
          </p:nvPr>
        </p:nvSpPr>
        <p:spPr>
          <a:xfrm>
            <a:off x="425115" y="2026602"/>
            <a:ext cx="11534273" cy="148336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60"/>
              <a:buFont typeface="Arial"/>
              <a:buNone/>
            </a:pPr>
            <a:r>
              <a:rPr lang="en-US" sz="8000" b="1" dirty="0">
                <a:latin typeface="Calibri"/>
                <a:ea typeface="Calibri"/>
                <a:cs typeface="Calibri"/>
                <a:sym typeface="Calibri"/>
              </a:rPr>
              <a:t/>
            </a:r>
            <a:br>
              <a:rPr lang="en-US" sz="8000" b="1" dirty="0">
                <a:latin typeface="Calibri"/>
                <a:ea typeface="Calibri"/>
                <a:cs typeface="Calibri"/>
                <a:sym typeface="Calibri"/>
              </a:rPr>
            </a:br>
            <a:r>
              <a:rPr lang="en-US" sz="8000" b="1" dirty="0">
                <a:latin typeface="Calibri"/>
                <a:ea typeface="Calibri"/>
                <a:cs typeface="Calibri"/>
                <a:sym typeface="Calibri"/>
              </a:rPr>
              <a:t/>
            </a:r>
            <a:br>
              <a:rPr lang="en-US" sz="8000" b="1" dirty="0">
                <a:latin typeface="Calibri"/>
                <a:ea typeface="Calibri"/>
                <a:cs typeface="Calibri"/>
                <a:sym typeface="Calibri"/>
              </a:rPr>
            </a:br>
            <a:r>
              <a:rPr lang="en-US" b="1" dirty="0">
                <a:latin typeface="Calibri"/>
                <a:ea typeface="Calibri"/>
                <a:cs typeface="Calibri"/>
                <a:sym typeface="Calibri"/>
              </a:rPr>
              <a:t>Introduction to Palliative Care</a:t>
            </a:r>
            <a:endParaRPr b="1"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6F3F-815B-4FFF-AD58-319CD0DD61F1}"/>
              </a:ext>
            </a:extLst>
          </p:cNvPr>
          <p:cNvSpPr>
            <a:spLocks noGrp="1"/>
          </p:cNvSpPr>
          <p:nvPr>
            <p:ph type="title"/>
          </p:nvPr>
        </p:nvSpPr>
        <p:spPr/>
        <p:txBody>
          <a:bodyPr/>
          <a:lstStyle/>
          <a:p>
            <a:r>
              <a:rPr lang="en-US" dirty="0"/>
              <a:t>Palliative Care is a </a:t>
            </a:r>
            <a:br>
              <a:rPr lang="en-US" dirty="0"/>
            </a:br>
            <a:r>
              <a:rPr lang="en-US" dirty="0"/>
              <a:t>Primary Care Issue</a:t>
            </a:r>
          </a:p>
        </p:txBody>
      </p:sp>
      <p:sp>
        <p:nvSpPr>
          <p:cNvPr id="4" name="Footer Placeholder 3">
            <a:extLst>
              <a:ext uri="{FF2B5EF4-FFF2-40B4-BE49-F238E27FC236}">
                <a16:creationId xmlns:a16="http://schemas.microsoft.com/office/drawing/2014/main" id="{C6EF54F5-9978-49D9-BEAE-A723118E1B7E}"/>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F2468D04-85B2-458F-99D5-4F8C32748A7E}"/>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10</a:t>
            </a:fld>
            <a:endParaRPr lang="en-US" dirty="0"/>
          </a:p>
        </p:txBody>
      </p:sp>
    </p:spTree>
    <p:extLst>
      <p:ext uri="{BB962C8B-B14F-4D97-AF65-F5344CB8AC3E}">
        <p14:creationId xmlns:p14="http://schemas.microsoft.com/office/powerpoint/2010/main" val="3082160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7CBA-80D8-417A-B004-F7A7E93D1DC0}"/>
              </a:ext>
            </a:extLst>
          </p:cNvPr>
          <p:cNvSpPr>
            <a:spLocks noGrp="1"/>
          </p:cNvSpPr>
          <p:nvPr>
            <p:ph type="title"/>
          </p:nvPr>
        </p:nvSpPr>
        <p:spPr/>
        <p:txBody>
          <a:bodyPr/>
          <a:lstStyle/>
          <a:p>
            <a:r>
              <a:rPr lang="en-US" dirty="0"/>
              <a:t>Palliative Care Now and the Future</a:t>
            </a:r>
          </a:p>
        </p:txBody>
      </p:sp>
      <p:sp>
        <p:nvSpPr>
          <p:cNvPr id="5" name="Footer Placeholder 4">
            <a:extLst>
              <a:ext uri="{FF2B5EF4-FFF2-40B4-BE49-F238E27FC236}">
                <a16:creationId xmlns:a16="http://schemas.microsoft.com/office/drawing/2014/main" id="{B78B837B-DEAA-4955-9D1A-5DBABC910D0A}"/>
              </a:ext>
            </a:extLst>
          </p:cNvPr>
          <p:cNvSpPr>
            <a:spLocks noGrp="1"/>
          </p:cNvSpPr>
          <p:nvPr>
            <p:ph type="ftr" sz="quarter" idx="3"/>
          </p:nvPr>
        </p:nvSpPr>
        <p:spPr>
          <a:xfrm>
            <a:off x="0" y="6484994"/>
            <a:ext cx="8011160" cy="365125"/>
          </a:xfrm>
        </p:spPr>
        <p:txBody>
          <a:bodyPr/>
          <a:lstStyle/>
          <a:p>
            <a:r>
              <a:rPr lang="en-US" smtClean="0"/>
              <a:t>Intro to Palliative Care v4 7.14.2020</a:t>
            </a:r>
            <a:endParaRPr lang="en-US" dirty="0"/>
          </a:p>
        </p:txBody>
      </p:sp>
      <p:sp>
        <p:nvSpPr>
          <p:cNvPr id="6" name="Slide Number Placeholder 5">
            <a:extLst>
              <a:ext uri="{FF2B5EF4-FFF2-40B4-BE49-F238E27FC236}">
                <a16:creationId xmlns:a16="http://schemas.microsoft.com/office/drawing/2014/main" id="{4FED541A-1991-440E-9871-63D30EBDE0FE}"/>
              </a:ext>
            </a:extLst>
          </p:cNvPr>
          <p:cNvSpPr>
            <a:spLocks noGrp="1"/>
          </p:cNvSpPr>
          <p:nvPr>
            <p:ph type="sldNum" sz="quarter" idx="4"/>
          </p:nvPr>
        </p:nvSpPr>
        <p:spPr>
          <a:xfrm>
            <a:off x="8752840" y="6484994"/>
            <a:ext cx="3439160" cy="365125"/>
          </a:xfrm>
        </p:spPr>
        <p:txBody>
          <a:bodyPr/>
          <a:lstStyle/>
          <a:p>
            <a:fld id="{D3623286-F429-4646-AD8B-F5D18756C257}" type="slidenum">
              <a:rPr lang="en-US" smtClean="0"/>
              <a:t>11</a:t>
            </a:fld>
            <a:endParaRPr lang="en-US"/>
          </a:p>
        </p:txBody>
      </p:sp>
      <p:pic>
        <p:nvPicPr>
          <p:cNvPr id="7" name="Google Shape;328;p15" descr="hospital palliative care map for Michigan">
            <a:extLst>
              <a:ext uri="{FF2B5EF4-FFF2-40B4-BE49-F238E27FC236}">
                <a16:creationId xmlns:a16="http://schemas.microsoft.com/office/drawing/2014/main" id="{F8AC34A4-1175-4CC1-BDBD-C84B5A84F78F}"/>
              </a:ext>
            </a:extLst>
          </p:cNvPr>
          <p:cNvPicPr preferRelativeResize="0">
            <a:picLocks noChangeAspect="1"/>
          </p:cNvPicPr>
          <p:nvPr/>
        </p:nvPicPr>
        <p:blipFill rotWithShape="1">
          <a:blip r:embed="rId3">
            <a:alphaModFix/>
          </a:blip>
          <a:srcRect l="11321" t="10649" r="10359"/>
          <a:stretch/>
        </p:blipFill>
        <p:spPr>
          <a:xfrm>
            <a:off x="792896" y="2772351"/>
            <a:ext cx="2755728" cy="2384640"/>
          </a:xfrm>
          <a:prstGeom prst="rect">
            <a:avLst/>
          </a:prstGeom>
          <a:noFill/>
          <a:ln>
            <a:noFill/>
          </a:ln>
        </p:spPr>
      </p:pic>
      <p:grpSp>
        <p:nvGrpSpPr>
          <p:cNvPr id="18" name="Group 17">
            <a:extLst>
              <a:ext uri="{FF2B5EF4-FFF2-40B4-BE49-F238E27FC236}">
                <a16:creationId xmlns:a16="http://schemas.microsoft.com/office/drawing/2014/main" id="{AD157898-3B9D-4694-87F6-291D30D2BC88}"/>
              </a:ext>
            </a:extLst>
          </p:cNvPr>
          <p:cNvGrpSpPr/>
          <p:nvPr/>
        </p:nvGrpSpPr>
        <p:grpSpPr>
          <a:xfrm>
            <a:off x="474392" y="1851480"/>
            <a:ext cx="3635384" cy="911879"/>
            <a:chOff x="946537" y="5713639"/>
            <a:chExt cx="4463005" cy="898359"/>
          </a:xfrm>
        </p:grpSpPr>
        <p:sp>
          <p:nvSpPr>
            <p:cNvPr id="8" name="Google Shape;329;p15">
              <a:extLst>
                <a:ext uri="{FF2B5EF4-FFF2-40B4-BE49-F238E27FC236}">
                  <a16:creationId xmlns:a16="http://schemas.microsoft.com/office/drawing/2014/main" id="{325125A2-47BA-4EC0-A72A-DB7BAAA8AE97}"/>
                </a:ext>
              </a:extLst>
            </p:cNvPr>
            <p:cNvSpPr txBox="1">
              <a:spLocks/>
            </p:cNvSpPr>
            <p:nvPr/>
          </p:nvSpPr>
          <p:spPr>
            <a:xfrm>
              <a:off x="946537" y="5713639"/>
              <a:ext cx="4463005" cy="89835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1400"/>
                <a:buFont typeface="Calibri"/>
                <a:buChar char="•"/>
              </a:pPr>
              <a:r>
                <a:rPr lang="en-US" sz="1400" dirty="0">
                  <a:latin typeface="Calibri"/>
                  <a:ea typeface="Calibri"/>
                  <a:cs typeface="Calibri"/>
                  <a:sym typeface="Calibri"/>
                </a:rPr>
                <a:t>Hospitals with palliative care programs</a:t>
              </a:r>
              <a:endParaRPr lang="en-US" dirty="0">
                <a:latin typeface="Calibri"/>
                <a:ea typeface="Calibri"/>
                <a:cs typeface="Calibri"/>
                <a:sym typeface="Calibri"/>
              </a:endParaRPr>
            </a:p>
            <a:p>
              <a:pPr>
                <a:buClr>
                  <a:schemeClr val="dk1"/>
                </a:buClr>
                <a:buSzPts val="1400"/>
                <a:buFont typeface="Calibri"/>
                <a:buChar char="•"/>
              </a:pPr>
              <a:r>
                <a:rPr lang="en-US" sz="1400" dirty="0">
                  <a:latin typeface="Calibri"/>
                  <a:ea typeface="Calibri"/>
                  <a:cs typeface="Calibri"/>
                  <a:sym typeface="Calibri"/>
                </a:rPr>
                <a:t>Hospitals that do not currently offer palliative care</a:t>
              </a:r>
              <a:endParaRPr lang="en-US" dirty="0">
                <a:latin typeface="Calibri"/>
                <a:ea typeface="Calibri"/>
                <a:cs typeface="Calibri"/>
                <a:sym typeface="Calibri"/>
              </a:endParaRPr>
            </a:p>
          </p:txBody>
        </p:sp>
        <p:sp>
          <p:nvSpPr>
            <p:cNvPr id="9" name="Google Shape;330;p15">
              <a:extLst>
                <a:ext uri="{FF2B5EF4-FFF2-40B4-BE49-F238E27FC236}">
                  <a16:creationId xmlns:a16="http://schemas.microsoft.com/office/drawing/2014/main" id="{CBA9F8D2-4826-4A4F-BF82-8374BD16090F}"/>
                </a:ext>
              </a:extLst>
            </p:cNvPr>
            <p:cNvSpPr/>
            <p:nvPr/>
          </p:nvSpPr>
          <p:spPr>
            <a:xfrm>
              <a:off x="1045888" y="5800668"/>
              <a:ext cx="91440" cy="91440"/>
            </a:xfrm>
            <a:prstGeom prst="ellipse">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31;p15">
              <a:extLst>
                <a:ext uri="{FF2B5EF4-FFF2-40B4-BE49-F238E27FC236}">
                  <a16:creationId xmlns:a16="http://schemas.microsoft.com/office/drawing/2014/main" id="{2AD9349C-AB60-4A03-88B2-698CD7EF5763}"/>
                </a:ext>
              </a:extLst>
            </p:cNvPr>
            <p:cNvSpPr/>
            <p:nvPr/>
          </p:nvSpPr>
          <p:spPr>
            <a:xfrm>
              <a:off x="1045888" y="6114893"/>
              <a:ext cx="91440" cy="9144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 name="Google Shape;332;p15">
            <a:extLst>
              <a:ext uri="{FF2B5EF4-FFF2-40B4-BE49-F238E27FC236}">
                <a16:creationId xmlns:a16="http://schemas.microsoft.com/office/drawing/2014/main" id="{4C4AEB28-8106-4918-BE47-440617227BD3}"/>
              </a:ext>
            </a:extLst>
          </p:cNvPr>
          <p:cNvSpPr txBox="1"/>
          <p:nvPr/>
        </p:nvSpPr>
        <p:spPr>
          <a:xfrm>
            <a:off x="4190703" y="1851480"/>
            <a:ext cx="3070988" cy="72834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Percentage of Hospitals with a Palliative Care Program by Geographic Type</a:t>
            </a:r>
            <a:endParaRPr sz="1800" dirty="0">
              <a:solidFill>
                <a:schemeClr val="dk1"/>
              </a:solidFill>
              <a:latin typeface="Calibri"/>
              <a:ea typeface="Calibri"/>
              <a:cs typeface="Calibri"/>
              <a:sym typeface="Calibri"/>
            </a:endParaRPr>
          </a:p>
        </p:txBody>
      </p:sp>
      <p:pic>
        <p:nvPicPr>
          <p:cNvPr id="12" name="Google Shape;333;p15">
            <a:extLst>
              <a:ext uri="{FF2B5EF4-FFF2-40B4-BE49-F238E27FC236}">
                <a16:creationId xmlns:a16="http://schemas.microsoft.com/office/drawing/2014/main" id="{79F2B8A9-598A-4BC1-8D9A-C5D6868D7EB4}"/>
              </a:ext>
            </a:extLst>
          </p:cNvPr>
          <p:cNvPicPr preferRelativeResize="0"/>
          <p:nvPr/>
        </p:nvPicPr>
        <p:blipFill rotWithShape="1">
          <a:blip r:embed="rId4">
            <a:alphaModFix/>
          </a:blip>
          <a:srcRect/>
          <a:stretch/>
        </p:blipFill>
        <p:spPr>
          <a:xfrm>
            <a:off x="4186888" y="2602059"/>
            <a:ext cx="2578554" cy="3644072"/>
          </a:xfrm>
          <a:prstGeom prst="rect">
            <a:avLst/>
          </a:prstGeom>
          <a:noFill/>
          <a:ln>
            <a:noFill/>
          </a:ln>
        </p:spPr>
      </p:pic>
      <p:grpSp>
        <p:nvGrpSpPr>
          <p:cNvPr id="13" name="Google Shape;334;p15">
            <a:extLst>
              <a:ext uri="{FF2B5EF4-FFF2-40B4-BE49-F238E27FC236}">
                <a16:creationId xmlns:a16="http://schemas.microsoft.com/office/drawing/2014/main" id="{67C8BC68-D71C-4C2A-BA18-89A443F002E9}"/>
              </a:ext>
            </a:extLst>
          </p:cNvPr>
          <p:cNvGrpSpPr/>
          <p:nvPr/>
        </p:nvGrpSpPr>
        <p:grpSpPr>
          <a:xfrm>
            <a:off x="5402483" y="2872852"/>
            <a:ext cx="1621605" cy="984885"/>
            <a:chOff x="4016828" y="3354539"/>
            <a:chExt cx="1621605" cy="984885"/>
          </a:xfrm>
        </p:grpSpPr>
        <p:pic>
          <p:nvPicPr>
            <p:cNvPr id="14" name="Google Shape;335;p15">
              <a:extLst>
                <a:ext uri="{FF2B5EF4-FFF2-40B4-BE49-F238E27FC236}">
                  <a16:creationId xmlns:a16="http://schemas.microsoft.com/office/drawing/2014/main" id="{D9D1AAEB-0692-4749-8B0E-29509894543A}"/>
                </a:ext>
              </a:extLst>
            </p:cNvPr>
            <p:cNvPicPr preferRelativeResize="0"/>
            <p:nvPr/>
          </p:nvPicPr>
          <p:blipFill rotWithShape="1">
            <a:blip r:embed="rId4">
              <a:alphaModFix/>
            </a:blip>
            <a:srcRect l="16412" t="90156" r="75567" b="5034"/>
            <a:stretch/>
          </p:blipFill>
          <p:spPr>
            <a:xfrm>
              <a:off x="4016828" y="3444996"/>
              <a:ext cx="194239" cy="164592"/>
            </a:xfrm>
            <a:prstGeom prst="rect">
              <a:avLst/>
            </a:prstGeom>
            <a:noFill/>
            <a:ln>
              <a:noFill/>
            </a:ln>
          </p:spPr>
        </p:pic>
        <p:pic>
          <p:nvPicPr>
            <p:cNvPr id="15" name="Google Shape;336;p15">
              <a:extLst>
                <a:ext uri="{FF2B5EF4-FFF2-40B4-BE49-F238E27FC236}">
                  <a16:creationId xmlns:a16="http://schemas.microsoft.com/office/drawing/2014/main" id="{8697A87B-D45E-4DC9-9455-FF359A69DFF4}"/>
                </a:ext>
              </a:extLst>
            </p:cNvPr>
            <p:cNvPicPr preferRelativeResize="0"/>
            <p:nvPr/>
          </p:nvPicPr>
          <p:blipFill rotWithShape="1">
            <a:blip r:embed="rId4">
              <a:alphaModFix/>
            </a:blip>
            <a:srcRect l="38180" t="90027" r="54661" b="5751"/>
            <a:stretch/>
          </p:blipFill>
          <p:spPr>
            <a:xfrm>
              <a:off x="4016828" y="3759352"/>
              <a:ext cx="210312" cy="175261"/>
            </a:xfrm>
            <a:prstGeom prst="rect">
              <a:avLst/>
            </a:prstGeom>
            <a:noFill/>
            <a:ln>
              <a:noFill/>
            </a:ln>
          </p:spPr>
        </p:pic>
        <p:pic>
          <p:nvPicPr>
            <p:cNvPr id="16" name="Google Shape;337;p15">
              <a:extLst>
                <a:ext uri="{FF2B5EF4-FFF2-40B4-BE49-F238E27FC236}">
                  <a16:creationId xmlns:a16="http://schemas.microsoft.com/office/drawing/2014/main" id="{F9E91048-6392-431E-94C9-C54DFF77302C}"/>
                </a:ext>
              </a:extLst>
            </p:cNvPr>
            <p:cNvPicPr preferRelativeResize="0"/>
            <p:nvPr/>
          </p:nvPicPr>
          <p:blipFill rotWithShape="1">
            <a:blip r:embed="rId4">
              <a:alphaModFix/>
            </a:blip>
            <a:srcRect l="72110" t="90455" r="19868" b="5063"/>
            <a:stretch/>
          </p:blipFill>
          <p:spPr>
            <a:xfrm>
              <a:off x="4016828" y="4089712"/>
              <a:ext cx="206829" cy="163286"/>
            </a:xfrm>
            <a:prstGeom prst="rect">
              <a:avLst/>
            </a:prstGeom>
            <a:noFill/>
            <a:ln>
              <a:noFill/>
            </a:ln>
          </p:spPr>
        </p:pic>
        <p:sp>
          <p:nvSpPr>
            <p:cNvPr id="17" name="Google Shape;338;p15">
              <a:extLst>
                <a:ext uri="{FF2B5EF4-FFF2-40B4-BE49-F238E27FC236}">
                  <a16:creationId xmlns:a16="http://schemas.microsoft.com/office/drawing/2014/main" id="{0AD72273-EC09-4011-9465-D8AB60F86A7E}"/>
                </a:ext>
              </a:extLst>
            </p:cNvPr>
            <p:cNvSpPr txBox="1"/>
            <p:nvPr/>
          </p:nvSpPr>
          <p:spPr>
            <a:xfrm>
              <a:off x="4223657" y="3354539"/>
              <a:ext cx="141477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Urban</a:t>
              </a:r>
              <a:endParaRPr dirty="0">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Suburban</a:t>
              </a:r>
              <a:endParaRPr dirty="0">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Rural</a:t>
              </a:r>
              <a:endParaRPr dirty="0">
                <a:latin typeface="Calibri"/>
                <a:ea typeface="Calibri"/>
                <a:cs typeface="Calibri"/>
                <a:sym typeface="Calibri"/>
              </a:endParaRPr>
            </a:p>
          </p:txBody>
        </p:sp>
      </p:grpSp>
      <p:sp>
        <p:nvSpPr>
          <p:cNvPr id="19" name="Google Shape;339;p15">
            <a:extLst>
              <a:ext uri="{FF2B5EF4-FFF2-40B4-BE49-F238E27FC236}">
                <a16:creationId xmlns:a16="http://schemas.microsoft.com/office/drawing/2014/main" id="{CF849A7B-5ECE-4961-9E7B-72253AE7DA8E}"/>
              </a:ext>
            </a:extLst>
          </p:cNvPr>
          <p:cNvSpPr txBox="1"/>
          <p:nvPr/>
        </p:nvSpPr>
        <p:spPr>
          <a:xfrm>
            <a:off x="142240" y="6204318"/>
            <a:ext cx="1800600" cy="27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r>
              <a:rPr lang="en-US" sz="1000" u="sng" dirty="0">
                <a:solidFill>
                  <a:schemeClr val="dk1"/>
                </a:solidFill>
                <a:latin typeface="Calibri"/>
                <a:ea typeface="Calibri"/>
                <a:cs typeface="Calibri"/>
                <a:sym typeface="Calibri"/>
                <a:hlinkClick r:id="rId5"/>
              </a:rPr>
              <a:t>https://reportcard.capc.org</a:t>
            </a:r>
            <a:endParaRPr sz="1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sp>
        <p:nvSpPr>
          <p:cNvPr id="20" name="Google Shape;347;p16"/>
          <p:cNvSpPr txBox="1"/>
          <p:nvPr/>
        </p:nvSpPr>
        <p:spPr>
          <a:xfrm>
            <a:off x="7635220" y="1885976"/>
            <a:ext cx="3718580" cy="693851"/>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chemeClr val="dk1"/>
              </a:buClr>
              <a:buSzPts val="1600"/>
              <a:buFont typeface="Arial"/>
              <a:buNone/>
            </a:pPr>
            <a:r>
              <a:rPr lang="en-US" sz="2000" dirty="0">
                <a:solidFill>
                  <a:schemeClr val="dk1"/>
                </a:solidFill>
                <a:latin typeface="Calibri"/>
                <a:ea typeface="Calibri"/>
                <a:cs typeface="Calibri"/>
                <a:sym typeface="Calibri"/>
              </a:rPr>
              <a:t>3.0 certified prescribing palliative care providers (MD or APRNs) per 100,000 residents</a:t>
            </a:r>
            <a:endParaRPr sz="1800" dirty="0">
              <a:latin typeface="Calibri"/>
              <a:ea typeface="Calibri"/>
              <a:cs typeface="Calibri"/>
              <a:sym typeface="Calibri"/>
            </a:endParaRPr>
          </a:p>
        </p:txBody>
      </p:sp>
      <p:grpSp>
        <p:nvGrpSpPr>
          <p:cNvPr id="21" name="Google Shape;348;p16"/>
          <p:cNvGrpSpPr/>
          <p:nvPr/>
        </p:nvGrpSpPr>
        <p:grpSpPr>
          <a:xfrm>
            <a:off x="7635220" y="3568151"/>
            <a:ext cx="3607459" cy="2636168"/>
            <a:chOff x="6278001" y="3354539"/>
            <a:chExt cx="4936999" cy="3084083"/>
          </a:xfrm>
        </p:grpSpPr>
        <p:grpSp>
          <p:nvGrpSpPr>
            <p:cNvPr id="22" name="Google Shape;349;p16"/>
            <p:cNvGrpSpPr/>
            <p:nvPr/>
          </p:nvGrpSpPr>
          <p:grpSpPr>
            <a:xfrm>
              <a:off x="6278001" y="3354539"/>
              <a:ext cx="4844605" cy="2696334"/>
              <a:chOff x="6340697" y="3354539"/>
              <a:chExt cx="4844605" cy="2696334"/>
            </a:xfrm>
          </p:grpSpPr>
          <p:pic>
            <p:nvPicPr>
              <p:cNvPr id="26" name="Google Shape;350;p16"/>
              <p:cNvPicPr preferRelativeResize="0"/>
              <p:nvPr/>
            </p:nvPicPr>
            <p:blipFill rotWithShape="1">
              <a:blip r:embed="rId6">
                <a:alphaModFix/>
              </a:blip>
              <a:srcRect/>
              <a:stretch/>
            </p:blipFill>
            <p:spPr>
              <a:xfrm>
                <a:off x="6340697" y="3354539"/>
                <a:ext cx="4844605" cy="2696334"/>
              </a:xfrm>
              <a:prstGeom prst="rect">
                <a:avLst/>
              </a:prstGeom>
              <a:noFill/>
              <a:ln>
                <a:noFill/>
              </a:ln>
            </p:spPr>
          </p:pic>
          <p:sp>
            <p:nvSpPr>
              <p:cNvPr id="27" name="Google Shape;351;p16"/>
              <p:cNvSpPr txBox="1"/>
              <p:nvPr/>
            </p:nvSpPr>
            <p:spPr>
              <a:xfrm>
                <a:off x="6433090" y="3841152"/>
                <a:ext cx="1272528"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208</a:t>
                </a:r>
                <a:endParaRPr b="1">
                  <a:latin typeface="Calibri"/>
                  <a:ea typeface="Calibri"/>
                  <a:cs typeface="Calibri"/>
                  <a:sym typeface="Calibri"/>
                </a:endParaRPr>
              </a:p>
            </p:txBody>
          </p:sp>
          <p:sp>
            <p:nvSpPr>
              <p:cNvPr id="28" name="Google Shape;352;p16"/>
              <p:cNvSpPr txBox="1"/>
              <p:nvPr/>
            </p:nvSpPr>
            <p:spPr>
              <a:xfrm>
                <a:off x="8151686" y="4856582"/>
                <a:ext cx="122262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87</a:t>
                </a:r>
                <a:endParaRPr>
                  <a:latin typeface="Calibri"/>
                  <a:ea typeface="Calibri"/>
                  <a:cs typeface="Calibri"/>
                  <a:sym typeface="Calibri"/>
                </a:endParaRPr>
              </a:p>
            </p:txBody>
          </p:sp>
          <p:sp>
            <p:nvSpPr>
              <p:cNvPr id="29" name="Google Shape;353;p16"/>
              <p:cNvSpPr txBox="1"/>
              <p:nvPr/>
            </p:nvSpPr>
            <p:spPr>
              <a:xfrm>
                <a:off x="9894013" y="3424922"/>
                <a:ext cx="118153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260</a:t>
                </a:r>
                <a:endParaRPr dirty="0">
                  <a:latin typeface="Calibri"/>
                  <a:ea typeface="Calibri"/>
                  <a:cs typeface="Calibri"/>
                  <a:sym typeface="Calibri"/>
                </a:endParaRPr>
              </a:p>
            </p:txBody>
          </p:sp>
        </p:grpSp>
        <p:sp>
          <p:nvSpPr>
            <p:cNvPr id="23" name="Google Shape;354;p16"/>
            <p:cNvSpPr txBox="1"/>
            <p:nvPr/>
          </p:nvSpPr>
          <p:spPr>
            <a:xfrm>
              <a:off x="6370395" y="5976957"/>
              <a:ext cx="127252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MD</a:t>
              </a:r>
              <a:endParaRPr>
                <a:latin typeface="Calibri"/>
                <a:ea typeface="Calibri"/>
                <a:cs typeface="Calibri"/>
                <a:sym typeface="Calibri"/>
              </a:endParaRPr>
            </a:p>
          </p:txBody>
        </p:sp>
        <p:sp>
          <p:nvSpPr>
            <p:cNvPr id="24" name="Google Shape;355;p16"/>
            <p:cNvSpPr txBox="1"/>
            <p:nvPr/>
          </p:nvSpPr>
          <p:spPr>
            <a:xfrm>
              <a:off x="8156386" y="5976957"/>
              <a:ext cx="121252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NP or CNS</a:t>
              </a:r>
              <a:endParaRPr>
                <a:latin typeface="Calibri"/>
                <a:ea typeface="Calibri"/>
                <a:cs typeface="Calibri"/>
                <a:sym typeface="Calibri"/>
              </a:endParaRPr>
            </a:p>
          </p:txBody>
        </p:sp>
        <p:sp>
          <p:nvSpPr>
            <p:cNvPr id="25" name="Google Shape;356;p16"/>
            <p:cNvSpPr txBox="1"/>
            <p:nvPr/>
          </p:nvSpPr>
          <p:spPr>
            <a:xfrm>
              <a:off x="9724391" y="5976956"/>
              <a:ext cx="149060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Certified RN or Pediatric RN</a:t>
              </a:r>
              <a:endParaRPr>
                <a:latin typeface="Calibri"/>
                <a:ea typeface="Calibri"/>
                <a:cs typeface="Calibri"/>
                <a:sym typeface="Calibri"/>
              </a:endParaRPr>
            </a:p>
          </p:txBody>
        </p:sp>
      </p:grpSp>
    </p:spTree>
    <p:extLst>
      <p:ext uri="{BB962C8B-B14F-4D97-AF65-F5344CB8AC3E}">
        <p14:creationId xmlns:p14="http://schemas.microsoft.com/office/powerpoint/2010/main" val="2673341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7F1E-B26A-4342-8CA4-E80E54226809}"/>
              </a:ext>
            </a:extLst>
          </p:cNvPr>
          <p:cNvSpPr>
            <a:spLocks noGrp="1"/>
          </p:cNvSpPr>
          <p:nvPr>
            <p:ph type="title"/>
          </p:nvPr>
        </p:nvSpPr>
        <p:spPr/>
        <p:txBody>
          <a:bodyPr/>
          <a:lstStyle/>
          <a:p>
            <a:r>
              <a:rPr lang="en-US" dirty="0"/>
              <a:t>Concentration of spending in high-risk patient populations</a:t>
            </a:r>
          </a:p>
        </p:txBody>
      </p:sp>
      <p:sp>
        <p:nvSpPr>
          <p:cNvPr id="3" name="Footer Placeholder 2">
            <a:extLst>
              <a:ext uri="{FF2B5EF4-FFF2-40B4-BE49-F238E27FC236}">
                <a16:creationId xmlns:a16="http://schemas.microsoft.com/office/drawing/2014/main" id="{BCE2D3F2-E25C-4CDF-91BE-02B3678003DF}"/>
              </a:ext>
            </a:extLst>
          </p:cNvPr>
          <p:cNvSpPr>
            <a:spLocks noGrp="1"/>
          </p:cNvSpPr>
          <p:nvPr>
            <p:ph type="ftr" sz="quarter" idx="3"/>
          </p:nvPr>
        </p:nvSpPr>
        <p:spPr>
          <a:xfrm>
            <a:off x="0" y="6466711"/>
            <a:ext cx="8011160" cy="365125"/>
          </a:xfrm>
        </p:spPr>
        <p:txBody>
          <a:bodyPr/>
          <a:lstStyle/>
          <a:p>
            <a:r>
              <a:rPr lang="en-US" smtClean="0"/>
              <a:t>Intro to Palliative Care v4 7.14.2020</a:t>
            </a:r>
            <a:endParaRPr lang="en-US" dirty="0"/>
          </a:p>
        </p:txBody>
      </p:sp>
      <p:sp>
        <p:nvSpPr>
          <p:cNvPr id="4" name="Slide Number Placeholder 3">
            <a:extLst>
              <a:ext uri="{FF2B5EF4-FFF2-40B4-BE49-F238E27FC236}">
                <a16:creationId xmlns:a16="http://schemas.microsoft.com/office/drawing/2014/main" id="{6022EC2D-C8A0-4F47-AA26-E5F4EAC6DC93}"/>
              </a:ext>
            </a:extLst>
          </p:cNvPr>
          <p:cNvSpPr>
            <a:spLocks noGrp="1"/>
          </p:cNvSpPr>
          <p:nvPr>
            <p:ph type="sldNum" sz="quarter" idx="4"/>
          </p:nvPr>
        </p:nvSpPr>
        <p:spPr>
          <a:xfrm>
            <a:off x="8748884" y="6492875"/>
            <a:ext cx="3439160" cy="365125"/>
          </a:xfrm>
        </p:spPr>
        <p:txBody>
          <a:bodyPr/>
          <a:lstStyle/>
          <a:p>
            <a:fld id="{D3623286-F429-4646-AD8B-F5D18756C257}" type="slidenum">
              <a:rPr lang="en-US" smtClean="0"/>
              <a:t>12</a:t>
            </a:fld>
            <a:endParaRPr lang="en-US"/>
          </a:p>
        </p:txBody>
      </p:sp>
      <p:sp>
        <p:nvSpPr>
          <p:cNvPr id="5" name="Google Shape;393;p20">
            <a:extLst>
              <a:ext uri="{FF2B5EF4-FFF2-40B4-BE49-F238E27FC236}">
                <a16:creationId xmlns:a16="http://schemas.microsoft.com/office/drawing/2014/main" id="{808ECE1F-B39F-4EA2-ABFA-6E277D6F2FEC}"/>
              </a:ext>
            </a:extLst>
          </p:cNvPr>
          <p:cNvSpPr txBox="1"/>
          <p:nvPr/>
        </p:nvSpPr>
        <p:spPr>
          <a:xfrm>
            <a:off x="1224915" y="3542287"/>
            <a:ext cx="36978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panose="020F0502020204030204" pitchFamily="34" charset="0"/>
                <a:cs typeface="Calibri" panose="020F0502020204030204" pitchFamily="34" charset="0"/>
                <a:sym typeface="Arial"/>
              </a:rPr>
              <a:t>The sickest 10% of the U.S. population….</a:t>
            </a:r>
            <a:endParaRPr dirty="0">
              <a:latin typeface="Calibri" panose="020F0502020204030204" pitchFamily="34" charset="0"/>
              <a:cs typeface="Calibri" panose="020F0502020204030204" pitchFamily="34" charset="0"/>
            </a:endParaRPr>
          </a:p>
        </p:txBody>
      </p:sp>
      <p:pic>
        <p:nvPicPr>
          <p:cNvPr id="6" name="Google Shape;394;p20">
            <a:extLst>
              <a:ext uri="{FF2B5EF4-FFF2-40B4-BE49-F238E27FC236}">
                <a16:creationId xmlns:a16="http://schemas.microsoft.com/office/drawing/2014/main" id="{D9817DAD-281C-414C-A6A7-A8B48244BE32}"/>
              </a:ext>
            </a:extLst>
          </p:cNvPr>
          <p:cNvPicPr preferRelativeResize="0"/>
          <p:nvPr/>
        </p:nvPicPr>
        <p:blipFill rotWithShape="1">
          <a:blip r:embed="rId2">
            <a:alphaModFix/>
          </a:blip>
          <a:srcRect r="15047" b="59059"/>
          <a:stretch/>
        </p:blipFill>
        <p:spPr>
          <a:xfrm>
            <a:off x="1083508" y="1779195"/>
            <a:ext cx="3525577" cy="1751766"/>
          </a:xfrm>
          <a:prstGeom prst="rect">
            <a:avLst/>
          </a:prstGeom>
          <a:noFill/>
          <a:ln>
            <a:noFill/>
          </a:ln>
        </p:spPr>
      </p:pic>
      <p:pic>
        <p:nvPicPr>
          <p:cNvPr id="7" name="Google Shape;395;p20">
            <a:extLst>
              <a:ext uri="{FF2B5EF4-FFF2-40B4-BE49-F238E27FC236}">
                <a16:creationId xmlns:a16="http://schemas.microsoft.com/office/drawing/2014/main" id="{8CFF94E9-01E0-4855-92CA-0444B7392F51}"/>
              </a:ext>
            </a:extLst>
          </p:cNvPr>
          <p:cNvPicPr preferRelativeResize="0"/>
          <p:nvPr/>
        </p:nvPicPr>
        <p:blipFill rotWithShape="1">
          <a:blip r:embed="rId2">
            <a:alphaModFix/>
          </a:blip>
          <a:srcRect t="48800" r="15047" b="7411"/>
          <a:stretch/>
        </p:blipFill>
        <p:spPr>
          <a:xfrm>
            <a:off x="1083507" y="4141299"/>
            <a:ext cx="3525577" cy="1873600"/>
          </a:xfrm>
          <a:prstGeom prst="rect">
            <a:avLst/>
          </a:prstGeom>
          <a:noFill/>
          <a:ln>
            <a:noFill/>
          </a:ln>
        </p:spPr>
      </p:pic>
      <p:sp>
        <p:nvSpPr>
          <p:cNvPr id="8" name="Google Shape;396;p20">
            <a:extLst>
              <a:ext uri="{FF2B5EF4-FFF2-40B4-BE49-F238E27FC236}">
                <a16:creationId xmlns:a16="http://schemas.microsoft.com/office/drawing/2014/main" id="{9C960E80-2754-4BFF-8346-DE8D0C54A9D6}"/>
              </a:ext>
            </a:extLst>
          </p:cNvPr>
          <p:cNvSpPr txBox="1"/>
          <p:nvPr/>
        </p:nvSpPr>
        <p:spPr>
          <a:xfrm>
            <a:off x="1224915" y="5960066"/>
            <a:ext cx="43707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Accounts for 65% of all health expenditures.</a:t>
            </a:r>
            <a:endParaRPr>
              <a:latin typeface="Calibri" panose="020F0502020204030204" pitchFamily="34" charset="0"/>
              <a:cs typeface="Calibri" panose="020F0502020204030204" pitchFamily="34" charset="0"/>
            </a:endParaRPr>
          </a:p>
        </p:txBody>
      </p:sp>
      <p:graphicFrame>
        <p:nvGraphicFramePr>
          <p:cNvPr id="9" name="Google Shape;397;p20">
            <a:extLst>
              <a:ext uri="{FF2B5EF4-FFF2-40B4-BE49-F238E27FC236}">
                <a16:creationId xmlns:a16="http://schemas.microsoft.com/office/drawing/2014/main" id="{51BB4942-8AD1-420B-A8B7-24F1F021615A}"/>
              </a:ext>
            </a:extLst>
          </p:cNvPr>
          <p:cNvGraphicFramePr/>
          <p:nvPr>
            <p:extLst>
              <p:ext uri="{D42A27DB-BD31-4B8C-83A1-F6EECF244321}">
                <p14:modId xmlns:p14="http://schemas.microsoft.com/office/powerpoint/2010/main" val="1616238743"/>
              </p:ext>
            </p:extLst>
          </p:nvPr>
        </p:nvGraphicFramePr>
        <p:xfrm>
          <a:off x="7443673" y="2235073"/>
          <a:ext cx="5378010" cy="27451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oogle Shape;398;p20">
            <a:extLst>
              <a:ext uri="{FF2B5EF4-FFF2-40B4-BE49-F238E27FC236}">
                <a16:creationId xmlns:a16="http://schemas.microsoft.com/office/drawing/2014/main" id="{3A0C9B4D-EAF5-4510-B4EA-126C5C607587}"/>
              </a:ext>
            </a:extLst>
          </p:cNvPr>
          <p:cNvGrpSpPr/>
          <p:nvPr/>
        </p:nvGrpSpPr>
        <p:grpSpPr>
          <a:xfrm>
            <a:off x="9078756" y="4844184"/>
            <a:ext cx="2107844" cy="1048080"/>
            <a:chOff x="9850001" y="5469342"/>
            <a:chExt cx="2107844" cy="1048080"/>
          </a:xfrm>
        </p:grpSpPr>
        <p:pic>
          <p:nvPicPr>
            <p:cNvPr id="11" name="Google Shape;399;p20">
              <a:extLst>
                <a:ext uri="{FF2B5EF4-FFF2-40B4-BE49-F238E27FC236}">
                  <a16:creationId xmlns:a16="http://schemas.microsoft.com/office/drawing/2014/main" id="{9E3574D2-CB40-4228-9943-57005E89DDE5}"/>
                </a:ext>
              </a:extLst>
            </p:cNvPr>
            <p:cNvPicPr preferRelativeResize="0"/>
            <p:nvPr/>
          </p:nvPicPr>
          <p:blipFill rotWithShape="1">
            <a:blip r:embed="rId4">
              <a:alphaModFix/>
            </a:blip>
            <a:srcRect l="3917" t="14823" r="85140" b="22007"/>
            <a:stretch/>
          </p:blipFill>
          <p:spPr>
            <a:xfrm>
              <a:off x="9850001" y="5469342"/>
              <a:ext cx="391887" cy="1048080"/>
            </a:xfrm>
            <a:prstGeom prst="rect">
              <a:avLst/>
            </a:prstGeom>
            <a:noFill/>
            <a:ln>
              <a:noFill/>
            </a:ln>
          </p:spPr>
        </p:pic>
        <p:sp>
          <p:nvSpPr>
            <p:cNvPr id="12" name="Google Shape;400;p20">
              <a:extLst>
                <a:ext uri="{FF2B5EF4-FFF2-40B4-BE49-F238E27FC236}">
                  <a16:creationId xmlns:a16="http://schemas.microsoft.com/office/drawing/2014/main" id="{A0FD703E-4D61-4CFE-93AB-16F7946642E6}"/>
                </a:ext>
              </a:extLst>
            </p:cNvPr>
            <p:cNvSpPr txBox="1"/>
            <p:nvPr/>
          </p:nvSpPr>
          <p:spPr>
            <a:xfrm>
              <a:off x="10314879" y="5515638"/>
              <a:ext cx="1642966"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Last 12 months of life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Short term high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300" dirty="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100" dirty="0">
                  <a:solidFill>
                    <a:schemeClr val="dk1"/>
                  </a:solidFill>
                  <a:latin typeface="Calibri" panose="020F0502020204030204" pitchFamily="34" charset="0"/>
                  <a:cs typeface="Calibri" panose="020F0502020204030204" pitchFamily="34" charset="0"/>
                  <a:sym typeface="Arial"/>
                </a:rPr>
                <a:t>Persistent high $</a:t>
              </a:r>
              <a:endParaRPr dirty="0">
                <a:latin typeface="Calibri" panose="020F0502020204030204" pitchFamily="34" charset="0"/>
                <a:cs typeface="Calibri" panose="020F0502020204030204" pitchFamily="34" charset="0"/>
              </a:endParaRPr>
            </a:p>
          </p:txBody>
        </p:sp>
      </p:grpSp>
      <p:sp>
        <p:nvSpPr>
          <p:cNvPr id="13" name="Google Shape;401;p20">
            <a:extLst>
              <a:ext uri="{FF2B5EF4-FFF2-40B4-BE49-F238E27FC236}">
                <a16:creationId xmlns:a16="http://schemas.microsoft.com/office/drawing/2014/main" id="{1C1ECFF9-D441-4915-A6C7-08F3BB281915}"/>
              </a:ext>
            </a:extLst>
          </p:cNvPr>
          <p:cNvSpPr txBox="1"/>
          <p:nvPr/>
        </p:nvSpPr>
        <p:spPr>
          <a:xfrm>
            <a:off x="6019800" y="1779195"/>
            <a:ext cx="444866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5"/>
                </a:solidFill>
                <a:latin typeface="Calibri" panose="020F0502020204030204" pitchFamily="34" charset="0"/>
                <a:cs typeface="Calibri" panose="020F0502020204030204" pitchFamily="34" charset="0"/>
                <a:sym typeface="Arial"/>
              </a:rPr>
              <a:t>Top 5% of Health Care Spending</a:t>
            </a:r>
            <a:endParaRPr>
              <a:latin typeface="Calibri" panose="020F0502020204030204" pitchFamily="34" charset="0"/>
              <a:cs typeface="Calibri" panose="020F0502020204030204" pitchFamily="34" charset="0"/>
            </a:endParaRPr>
          </a:p>
        </p:txBody>
      </p:sp>
      <p:sp>
        <p:nvSpPr>
          <p:cNvPr id="14" name="Google Shape;402;p20">
            <a:extLst>
              <a:ext uri="{FF2B5EF4-FFF2-40B4-BE49-F238E27FC236}">
                <a16:creationId xmlns:a16="http://schemas.microsoft.com/office/drawing/2014/main" id="{5F46B9B9-F394-4958-BBC3-C4EDFAB8F457}"/>
              </a:ext>
            </a:extLst>
          </p:cNvPr>
          <p:cNvSpPr txBox="1"/>
          <p:nvPr/>
        </p:nvSpPr>
        <p:spPr>
          <a:xfrm>
            <a:off x="6019800" y="2302581"/>
            <a:ext cx="2538698"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Patients who live with serious illness and chronic conditions over years are likely to fall under the category of persistent high-cost patients.</a:t>
            </a:r>
            <a:endParaRPr>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400">
              <a:solidFill>
                <a:schemeClr val="dk1"/>
              </a:solidFill>
              <a:latin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US" sz="1400">
                <a:solidFill>
                  <a:schemeClr val="dk1"/>
                </a:solidFill>
                <a:latin typeface="Calibri" panose="020F0502020204030204" pitchFamily="34" charset="0"/>
                <a:cs typeface="Calibri" panose="020F0502020204030204" pitchFamily="34" charset="0"/>
                <a:sym typeface="Arial"/>
              </a:rPr>
              <a:t>When this patient population receives palliative care, quality of life increases, crises are prevented and, as a consequence, medical costs decrease.</a:t>
            </a: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919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762D-F1D9-4FB0-B0EE-07DECB70DBCA}"/>
              </a:ext>
            </a:extLst>
          </p:cNvPr>
          <p:cNvSpPr>
            <a:spLocks noGrp="1"/>
          </p:cNvSpPr>
          <p:nvPr>
            <p:ph type="title"/>
          </p:nvPr>
        </p:nvSpPr>
        <p:spPr/>
        <p:txBody>
          <a:bodyPr/>
          <a:lstStyle/>
          <a:p>
            <a:pPr algn="ctr"/>
            <a:r>
              <a:rPr lang="en-US" dirty="0"/>
              <a:t>Palliative Care Reduces Avoidable Spending and Utilization in All Settings</a:t>
            </a:r>
          </a:p>
        </p:txBody>
      </p:sp>
      <p:sp>
        <p:nvSpPr>
          <p:cNvPr id="4" name="Footer Placeholder 3">
            <a:extLst>
              <a:ext uri="{FF2B5EF4-FFF2-40B4-BE49-F238E27FC236}">
                <a16:creationId xmlns:a16="http://schemas.microsoft.com/office/drawing/2014/main" id="{B74ED9A7-3E78-40EB-B354-D9C857BEBA4F}"/>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FC9CFC09-0C4B-4DEF-8EEB-15990E14FE7F}"/>
              </a:ext>
            </a:extLst>
          </p:cNvPr>
          <p:cNvSpPr>
            <a:spLocks noGrp="1"/>
          </p:cNvSpPr>
          <p:nvPr>
            <p:ph type="sldNum" sz="quarter" idx="4"/>
          </p:nvPr>
        </p:nvSpPr>
        <p:spPr>
          <a:xfrm>
            <a:off x="8741954" y="6492874"/>
            <a:ext cx="3439160" cy="365125"/>
          </a:xfrm>
        </p:spPr>
        <p:txBody>
          <a:bodyPr/>
          <a:lstStyle/>
          <a:p>
            <a:fld id="{D3623286-F429-4646-AD8B-F5D18756C257}" type="slidenum">
              <a:rPr lang="en-US" smtClean="0"/>
              <a:t>13</a:t>
            </a:fld>
            <a:endParaRPr lang="en-US"/>
          </a:p>
        </p:txBody>
      </p:sp>
      <p:sp>
        <p:nvSpPr>
          <p:cNvPr id="6" name="Google Shape;426;p23">
            <a:extLst>
              <a:ext uri="{FF2B5EF4-FFF2-40B4-BE49-F238E27FC236}">
                <a16:creationId xmlns:a16="http://schemas.microsoft.com/office/drawing/2014/main" id="{7D3F94CA-2D0A-4E0A-8F3E-22C1BC2D13FF}"/>
              </a:ext>
            </a:extLst>
          </p:cNvPr>
          <p:cNvSpPr txBox="1"/>
          <p:nvPr/>
        </p:nvSpPr>
        <p:spPr>
          <a:xfrm rot="5400000">
            <a:off x="10217077" y="3538296"/>
            <a:ext cx="304065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Arial"/>
                <a:ea typeface="Arial"/>
                <a:cs typeface="Arial"/>
                <a:sym typeface="Arial"/>
              </a:rPr>
              <a:t>Source Centers to Advance Palliative Care</a:t>
            </a:r>
            <a:endParaRPr dirty="0"/>
          </a:p>
        </p:txBody>
      </p:sp>
      <p:grpSp>
        <p:nvGrpSpPr>
          <p:cNvPr id="7" name="Google Shape;427;p23">
            <a:extLst>
              <a:ext uri="{FF2B5EF4-FFF2-40B4-BE49-F238E27FC236}">
                <a16:creationId xmlns:a16="http://schemas.microsoft.com/office/drawing/2014/main" id="{C75ACAA1-6B02-485B-81DE-4D0E6D789007}"/>
              </a:ext>
            </a:extLst>
          </p:cNvPr>
          <p:cNvGrpSpPr/>
          <p:nvPr/>
        </p:nvGrpSpPr>
        <p:grpSpPr>
          <a:xfrm>
            <a:off x="965285" y="2317505"/>
            <a:ext cx="10261429" cy="2687802"/>
            <a:chOff x="1022581" y="2355176"/>
            <a:chExt cx="10261429" cy="2687802"/>
          </a:xfrm>
        </p:grpSpPr>
        <p:pic>
          <p:nvPicPr>
            <p:cNvPr id="8" name="Google Shape;428;p23">
              <a:extLst>
                <a:ext uri="{FF2B5EF4-FFF2-40B4-BE49-F238E27FC236}">
                  <a16:creationId xmlns:a16="http://schemas.microsoft.com/office/drawing/2014/main" id="{74EDF858-FCD2-4B4F-ACD9-2AC578D9CB73}"/>
                </a:ext>
              </a:extLst>
            </p:cNvPr>
            <p:cNvPicPr preferRelativeResize="0"/>
            <p:nvPr/>
          </p:nvPicPr>
          <p:blipFill rotWithShape="1">
            <a:blip r:embed="rId3">
              <a:alphaModFix/>
            </a:blip>
            <a:srcRect/>
            <a:stretch/>
          </p:blipFill>
          <p:spPr>
            <a:xfrm>
              <a:off x="1022581" y="2355176"/>
              <a:ext cx="10261429" cy="2687802"/>
            </a:xfrm>
            <a:prstGeom prst="rect">
              <a:avLst/>
            </a:prstGeom>
            <a:noFill/>
            <a:ln>
              <a:noFill/>
            </a:ln>
          </p:spPr>
        </p:pic>
        <p:sp>
          <p:nvSpPr>
            <p:cNvPr id="9" name="Google Shape;429;p23">
              <a:extLst>
                <a:ext uri="{FF2B5EF4-FFF2-40B4-BE49-F238E27FC236}">
                  <a16:creationId xmlns:a16="http://schemas.microsoft.com/office/drawing/2014/main" id="{3977FEC7-D40D-43C6-8596-458613E04505}"/>
                </a:ext>
              </a:extLst>
            </p:cNvPr>
            <p:cNvSpPr txBox="1"/>
            <p:nvPr/>
          </p:nvSpPr>
          <p:spPr>
            <a:xfrm>
              <a:off x="1410160" y="2550696"/>
              <a:ext cx="162957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48%</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Readmissions</a:t>
              </a:r>
              <a:endParaRPr/>
            </a:p>
            <a:p>
              <a:pPr marL="0" marR="0" lvl="0" indent="0" algn="ctr" rtl="0">
                <a:spcBef>
                  <a:spcPts val="0"/>
                </a:spcBef>
                <a:spcAft>
                  <a:spcPts val="0"/>
                </a:spcAft>
                <a:buNone/>
              </a:pPr>
              <a:r>
                <a:rPr lang="en-US" sz="2600" b="1">
                  <a:solidFill>
                    <a:schemeClr val="dk1"/>
                  </a:solidFill>
                  <a:latin typeface="Arial"/>
                  <a:ea typeface="Arial"/>
                  <a:cs typeface="Arial"/>
                  <a:sym typeface="Arial"/>
                </a:rPr>
                <a:t>28%</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Cost/Day</a:t>
              </a:r>
              <a:endParaRPr/>
            </a:p>
          </p:txBody>
        </p:sp>
        <p:sp>
          <p:nvSpPr>
            <p:cNvPr id="10" name="Google Shape;430;p23">
              <a:extLst>
                <a:ext uri="{FF2B5EF4-FFF2-40B4-BE49-F238E27FC236}">
                  <a16:creationId xmlns:a16="http://schemas.microsoft.com/office/drawing/2014/main" id="{83A423B6-D0C9-417B-B69F-6A13C199FF38}"/>
                </a:ext>
              </a:extLst>
            </p:cNvPr>
            <p:cNvSpPr txBox="1"/>
            <p:nvPr/>
          </p:nvSpPr>
          <p:spPr>
            <a:xfrm>
              <a:off x="3994075" y="2550696"/>
              <a:ext cx="162957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50%</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Admissions</a:t>
              </a:r>
              <a:endParaRPr/>
            </a:p>
            <a:p>
              <a:pPr marL="0" marR="0" lvl="0" indent="0" algn="ctr" rtl="0">
                <a:spcBef>
                  <a:spcPts val="0"/>
                </a:spcBef>
                <a:spcAft>
                  <a:spcPts val="0"/>
                </a:spcAft>
                <a:buNone/>
              </a:pPr>
              <a:r>
                <a:rPr lang="en-US" sz="2600" b="1">
                  <a:solidFill>
                    <a:schemeClr val="dk1"/>
                  </a:solidFill>
                  <a:latin typeface="Arial"/>
                  <a:ea typeface="Arial"/>
                  <a:cs typeface="Arial"/>
                  <a:sym typeface="Arial"/>
                </a:rPr>
                <a:t>35%</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ED Visits</a:t>
              </a:r>
              <a:endParaRPr/>
            </a:p>
          </p:txBody>
        </p:sp>
        <p:sp>
          <p:nvSpPr>
            <p:cNvPr id="11" name="Google Shape;431;p23">
              <a:extLst>
                <a:ext uri="{FF2B5EF4-FFF2-40B4-BE49-F238E27FC236}">
                  <a16:creationId xmlns:a16="http://schemas.microsoft.com/office/drawing/2014/main" id="{BCF88483-7D0F-4A1D-8218-CBAE4456F01E}"/>
                </a:ext>
              </a:extLst>
            </p:cNvPr>
            <p:cNvSpPr txBox="1"/>
            <p:nvPr/>
          </p:nvSpPr>
          <p:spPr>
            <a:xfrm>
              <a:off x="6577990" y="2550696"/>
              <a:ext cx="1629576"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43%</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Hospital/</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ED Transfers</a:t>
              </a:r>
              <a:endParaRPr/>
            </a:p>
          </p:txBody>
        </p:sp>
        <p:sp>
          <p:nvSpPr>
            <p:cNvPr id="12" name="Google Shape;432;p23">
              <a:extLst>
                <a:ext uri="{FF2B5EF4-FFF2-40B4-BE49-F238E27FC236}">
                  <a16:creationId xmlns:a16="http://schemas.microsoft.com/office/drawing/2014/main" id="{A64BD348-AABF-4708-B9FF-3649F13E11E6}"/>
                </a:ext>
              </a:extLst>
            </p:cNvPr>
            <p:cNvSpPr txBox="1"/>
            <p:nvPr/>
          </p:nvSpPr>
          <p:spPr>
            <a:xfrm>
              <a:off x="9206428" y="2550696"/>
              <a:ext cx="1575412"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Arial"/>
                  <a:ea typeface="Arial"/>
                  <a:cs typeface="Arial"/>
                  <a:sym typeface="Arial"/>
                </a:rPr>
                <a:t>36%</a:t>
              </a:r>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Total Costs</a:t>
              </a:r>
              <a:endParaRPr/>
            </a:p>
          </p:txBody>
        </p:sp>
      </p:grpSp>
      <p:sp>
        <p:nvSpPr>
          <p:cNvPr id="13" name="Google Shape;433;p23">
            <a:extLst>
              <a:ext uri="{FF2B5EF4-FFF2-40B4-BE49-F238E27FC236}">
                <a16:creationId xmlns:a16="http://schemas.microsoft.com/office/drawing/2014/main" id="{A61EE419-FA73-484E-B714-51F866891A14}"/>
              </a:ext>
            </a:extLst>
          </p:cNvPr>
          <p:cNvSpPr txBox="1"/>
          <p:nvPr/>
        </p:nvSpPr>
        <p:spPr>
          <a:xfrm>
            <a:off x="965286" y="5259649"/>
            <a:ext cx="10261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INPATIENT                     OUTPATIENT             SKILLED NURSING             HOME-BASED</a:t>
            </a:r>
            <a:endParaRPr dirty="0"/>
          </a:p>
        </p:txBody>
      </p:sp>
    </p:spTree>
    <p:extLst>
      <p:ext uri="{BB962C8B-B14F-4D97-AF65-F5344CB8AC3E}">
        <p14:creationId xmlns:p14="http://schemas.microsoft.com/office/powerpoint/2010/main" val="297075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F97E-09AC-4503-AC04-952F27DEAE43}"/>
              </a:ext>
            </a:extLst>
          </p:cNvPr>
          <p:cNvSpPr>
            <a:spLocks noGrp="1"/>
          </p:cNvSpPr>
          <p:nvPr>
            <p:ph type="title"/>
          </p:nvPr>
        </p:nvSpPr>
        <p:spPr/>
        <p:txBody>
          <a:bodyPr/>
          <a:lstStyle/>
          <a:p>
            <a:pPr algn="ctr"/>
            <a:r>
              <a:rPr lang="en-US" dirty="0"/>
              <a:t>Palliative Care Improves Quality of Life</a:t>
            </a:r>
          </a:p>
        </p:txBody>
      </p:sp>
      <p:sp>
        <p:nvSpPr>
          <p:cNvPr id="4" name="Footer Placeholder 3">
            <a:extLst>
              <a:ext uri="{FF2B5EF4-FFF2-40B4-BE49-F238E27FC236}">
                <a16:creationId xmlns:a16="http://schemas.microsoft.com/office/drawing/2014/main" id="{4FC14F65-D726-47AB-801F-247EEF2AD94F}"/>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832A8444-A9E6-4408-9B75-867E78520FE1}"/>
              </a:ext>
            </a:extLst>
          </p:cNvPr>
          <p:cNvSpPr>
            <a:spLocks noGrp="1"/>
          </p:cNvSpPr>
          <p:nvPr>
            <p:ph type="sldNum" sz="quarter" idx="4"/>
          </p:nvPr>
        </p:nvSpPr>
        <p:spPr>
          <a:xfrm>
            <a:off x="8752840" y="6448198"/>
            <a:ext cx="3439160" cy="365125"/>
          </a:xfrm>
        </p:spPr>
        <p:txBody>
          <a:bodyPr/>
          <a:lstStyle/>
          <a:p>
            <a:fld id="{D3623286-F429-4646-AD8B-F5D18756C257}" type="slidenum">
              <a:rPr lang="en-US" smtClean="0"/>
              <a:t>14</a:t>
            </a:fld>
            <a:endParaRPr lang="en-US"/>
          </a:p>
        </p:txBody>
      </p:sp>
      <p:pic>
        <p:nvPicPr>
          <p:cNvPr id="6" name="Google Shape;439;p24">
            <a:extLst>
              <a:ext uri="{FF2B5EF4-FFF2-40B4-BE49-F238E27FC236}">
                <a16:creationId xmlns:a16="http://schemas.microsoft.com/office/drawing/2014/main" id="{78B472CB-0652-4524-ABAD-1AD1A3C0146F}"/>
              </a:ext>
            </a:extLst>
          </p:cNvPr>
          <p:cNvPicPr preferRelativeResize="0"/>
          <p:nvPr/>
        </p:nvPicPr>
        <p:blipFill rotWithShape="1">
          <a:blip r:embed="rId3">
            <a:alphaModFix/>
          </a:blip>
          <a:srcRect/>
          <a:stretch/>
        </p:blipFill>
        <p:spPr>
          <a:xfrm>
            <a:off x="962051" y="1690688"/>
            <a:ext cx="10267898" cy="4042272"/>
          </a:xfrm>
          <a:prstGeom prst="rect">
            <a:avLst/>
          </a:prstGeom>
          <a:noFill/>
          <a:ln>
            <a:noFill/>
          </a:ln>
        </p:spPr>
      </p:pic>
      <p:sp>
        <p:nvSpPr>
          <p:cNvPr id="7" name="Google Shape;440;p24">
            <a:extLst>
              <a:ext uri="{FF2B5EF4-FFF2-40B4-BE49-F238E27FC236}">
                <a16:creationId xmlns:a16="http://schemas.microsoft.com/office/drawing/2014/main" id="{B6AD67EF-A8B6-400C-B947-77A505F39D65}"/>
              </a:ext>
            </a:extLst>
          </p:cNvPr>
          <p:cNvSpPr txBox="1"/>
          <p:nvPr/>
        </p:nvSpPr>
        <p:spPr>
          <a:xfrm>
            <a:off x="962051" y="5732960"/>
            <a:ext cx="677731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r>
              <a:rPr lang="en-US" sz="1000">
                <a:solidFill>
                  <a:schemeClr val="dk1"/>
                </a:solidFill>
                <a:latin typeface="Calibri"/>
                <a:ea typeface="Calibri"/>
                <a:cs typeface="Calibri"/>
                <a:sym typeface="Calibri"/>
              </a:rPr>
              <a:t>Center to Advance Palliative Care, 2018 Retrieved from https://www.capc.org/tools-for-making-the-case/downloadable-tools/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773888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4BF3-B208-4C4B-B699-FA6139703E7A}"/>
              </a:ext>
            </a:extLst>
          </p:cNvPr>
          <p:cNvSpPr>
            <a:spLocks noGrp="1"/>
          </p:cNvSpPr>
          <p:nvPr>
            <p:ph type="title"/>
          </p:nvPr>
        </p:nvSpPr>
        <p:spPr/>
        <p:txBody>
          <a:bodyPr/>
          <a:lstStyle/>
          <a:p>
            <a:pPr algn="ctr"/>
            <a:r>
              <a:rPr lang="en-US" dirty="0"/>
              <a:t>Debbie: Regaining a Quality of Life</a:t>
            </a:r>
          </a:p>
        </p:txBody>
      </p:sp>
      <p:sp>
        <p:nvSpPr>
          <p:cNvPr id="4" name="Footer Placeholder 3">
            <a:extLst>
              <a:ext uri="{FF2B5EF4-FFF2-40B4-BE49-F238E27FC236}">
                <a16:creationId xmlns:a16="http://schemas.microsoft.com/office/drawing/2014/main" id="{61F15CF0-0B6C-4517-80D1-98A15E7442BC}"/>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7FB0D7D5-B0C0-491F-B036-3BF575EC60F8}"/>
              </a:ext>
            </a:extLst>
          </p:cNvPr>
          <p:cNvSpPr>
            <a:spLocks noGrp="1"/>
          </p:cNvSpPr>
          <p:nvPr>
            <p:ph type="sldNum" sz="quarter" idx="4"/>
          </p:nvPr>
        </p:nvSpPr>
        <p:spPr>
          <a:xfrm>
            <a:off x="8741151" y="6518857"/>
            <a:ext cx="3439160" cy="365125"/>
          </a:xfrm>
        </p:spPr>
        <p:txBody>
          <a:bodyPr/>
          <a:lstStyle/>
          <a:p>
            <a:fld id="{D3623286-F429-4646-AD8B-F5D18756C257}" type="slidenum">
              <a:rPr lang="en-US" smtClean="0"/>
              <a:t>15</a:t>
            </a:fld>
            <a:endParaRPr lang="en-US"/>
          </a:p>
        </p:txBody>
      </p:sp>
      <p:pic>
        <p:nvPicPr>
          <p:cNvPr id="7" name="8HZM0pL3a8E">
            <a:extLst>
              <a:ext uri="{FF2B5EF4-FFF2-40B4-BE49-F238E27FC236}">
                <a16:creationId xmlns:a16="http://schemas.microsoft.com/office/drawing/2014/main" id="{260AAB62-4CAA-4C72-A3A0-5A8E24E6286B}"/>
              </a:ext>
            </a:extLst>
          </p:cNvPr>
          <p:cNvPicPr>
            <a:picLocks noRot="1" noChangeAspect="1"/>
          </p:cNvPicPr>
          <p:nvPr>
            <a:videoFile r:link="rId1"/>
          </p:nvPr>
        </p:nvPicPr>
        <p:blipFill>
          <a:blip r:embed="rId3"/>
          <a:stretch>
            <a:fillRect/>
          </a:stretch>
        </p:blipFill>
        <p:spPr>
          <a:xfrm>
            <a:off x="2057487" y="1346200"/>
            <a:ext cx="8077026" cy="4543327"/>
          </a:xfrm>
          <a:prstGeom prst="rect">
            <a:avLst/>
          </a:prstGeom>
        </p:spPr>
      </p:pic>
      <p:sp>
        <p:nvSpPr>
          <p:cNvPr id="10" name="Google Shape;460;p27">
            <a:extLst>
              <a:ext uri="{FF2B5EF4-FFF2-40B4-BE49-F238E27FC236}">
                <a16:creationId xmlns:a16="http://schemas.microsoft.com/office/drawing/2014/main" id="{F18E0CAB-DE8D-4E58-B947-8DAB590C38F4}"/>
              </a:ext>
            </a:extLst>
          </p:cNvPr>
          <p:cNvSpPr/>
          <p:nvPr/>
        </p:nvSpPr>
        <p:spPr>
          <a:xfrm>
            <a:off x="7246191" y="58688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4"/>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403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384A-936E-4936-8B8D-0BCE5CA2CEDE}"/>
              </a:ext>
            </a:extLst>
          </p:cNvPr>
          <p:cNvSpPr>
            <a:spLocks noGrp="1"/>
          </p:cNvSpPr>
          <p:nvPr>
            <p:ph type="title"/>
          </p:nvPr>
        </p:nvSpPr>
        <p:spPr/>
        <p:txBody>
          <a:bodyPr/>
          <a:lstStyle/>
          <a:p>
            <a:r>
              <a:rPr lang="en-US" dirty="0"/>
              <a:t>Debbie’s quality of life changed with the addition of palliative care</a:t>
            </a:r>
          </a:p>
        </p:txBody>
      </p:sp>
      <p:sp>
        <p:nvSpPr>
          <p:cNvPr id="4" name="Footer Placeholder 3">
            <a:extLst>
              <a:ext uri="{FF2B5EF4-FFF2-40B4-BE49-F238E27FC236}">
                <a16:creationId xmlns:a16="http://schemas.microsoft.com/office/drawing/2014/main" id="{8821166E-87C9-4F74-8B8D-1B88061BA46B}"/>
              </a:ext>
            </a:extLst>
          </p:cNvPr>
          <p:cNvSpPr>
            <a:spLocks noGrp="1"/>
          </p:cNvSpPr>
          <p:nvPr>
            <p:ph type="ftr" sz="quarter" idx="3"/>
          </p:nvPr>
        </p:nvSpPr>
        <p:spPr>
          <a:xfrm>
            <a:off x="0" y="6494236"/>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6C5D238-5AF5-4F16-91E0-2C3291E06650}"/>
              </a:ext>
            </a:extLst>
          </p:cNvPr>
          <p:cNvSpPr>
            <a:spLocks noGrp="1"/>
          </p:cNvSpPr>
          <p:nvPr>
            <p:ph type="sldNum" sz="quarter" idx="4"/>
          </p:nvPr>
        </p:nvSpPr>
        <p:spPr>
          <a:xfrm>
            <a:off x="8752840" y="6461880"/>
            <a:ext cx="3439160" cy="365125"/>
          </a:xfrm>
        </p:spPr>
        <p:txBody>
          <a:bodyPr/>
          <a:lstStyle/>
          <a:p>
            <a:fld id="{D3623286-F429-4646-AD8B-F5D18756C257}" type="slidenum">
              <a:rPr lang="en-US" smtClean="0"/>
              <a:t>16</a:t>
            </a:fld>
            <a:endParaRPr lang="en-US"/>
          </a:p>
        </p:txBody>
      </p:sp>
      <p:pic>
        <p:nvPicPr>
          <p:cNvPr id="6" name="Google Shape;454;p26">
            <a:extLst>
              <a:ext uri="{FF2B5EF4-FFF2-40B4-BE49-F238E27FC236}">
                <a16:creationId xmlns:a16="http://schemas.microsoft.com/office/drawing/2014/main" id="{F97859A8-57CE-4B2E-B8B5-8B35654CE004}"/>
              </a:ext>
            </a:extLst>
          </p:cNvPr>
          <p:cNvPicPr preferRelativeResize="0"/>
          <p:nvPr/>
        </p:nvPicPr>
        <p:blipFill rotWithShape="1">
          <a:blip r:embed="rId3">
            <a:alphaModFix/>
          </a:blip>
          <a:srcRect t="13709"/>
          <a:stretch/>
        </p:blipFill>
        <p:spPr>
          <a:xfrm>
            <a:off x="0" y="1690688"/>
            <a:ext cx="12192000" cy="4771192"/>
          </a:xfrm>
          <a:prstGeom prst="rect">
            <a:avLst/>
          </a:prstGeom>
          <a:noFill/>
          <a:ln>
            <a:noFill/>
          </a:ln>
        </p:spPr>
      </p:pic>
    </p:spTree>
    <p:extLst>
      <p:ext uri="{BB962C8B-B14F-4D97-AF65-F5344CB8AC3E}">
        <p14:creationId xmlns:p14="http://schemas.microsoft.com/office/powerpoint/2010/main" val="240111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1301-84C5-403A-9DD9-0FD982867B6C}"/>
              </a:ext>
            </a:extLst>
          </p:cNvPr>
          <p:cNvSpPr>
            <a:spLocks noGrp="1"/>
          </p:cNvSpPr>
          <p:nvPr>
            <p:ph type="title"/>
          </p:nvPr>
        </p:nvSpPr>
        <p:spPr/>
        <p:txBody>
          <a:bodyPr/>
          <a:lstStyle/>
          <a:p>
            <a:pPr algn="ctr"/>
            <a:r>
              <a:rPr lang="en-US" dirty="0"/>
              <a:t>Break</a:t>
            </a:r>
          </a:p>
        </p:txBody>
      </p:sp>
      <p:sp>
        <p:nvSpPr>
          <p:cNvPr id="4" name="Footer Placeholder 3">
            <a:extLst>
              <a:ext uri="{FF2B5EF4-FFF2-40B4-BE49-F238E27FC236}">
                <a16:creationId xmlns:a16="http://schemas.microsoft.com/office/drawing/2014/main" id="{991CF4DC-9DB5-44FE-B2FE-F0EB95495886}"/>
              </a:ext>
            </a:extLst>
          </p:cNvPr>
          <p:cNvSpPr>
            <a:spLocks noGrp="1"/>
          </p:cNvSpPr>
          <p:nvPr>
            <p:ph type="ftr" sz="quarter" idx="3"/>
          </p:nvPr>
        </p:nvSpPr>
        <p:spPr>
          <a:xfrm>
            <a:off x="0" y="6488533"/>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62CCC4C9-80BE-4F98-BC24-70B06D367669}"/>
              </a:ext>
            </a:extLst>
          </p:cNvPr>
          <p:cNvSpPr>
            <a:spLocks noGrp="1"/>
          </p:cNvSpPr>
          <p:nvPr>
            <p:ph type="sldNum" sz="quarter" idx="4"/>
          </p:nvPr>
        </p:nvSpPr>
        <p:spPr>
          <a:xfrm>
            <a:off x="8734146" y="6454677"/>
            <a:ext cx="3439160" cy="365125"/>
          </a:xfrm>
        </p:spPr>
        <p:txBody>
          <a:bodyPr/>
          <a:lstStyle/>
          <a:p>
            <a:fld id="{D3623286-F429-4646-AD8B-F5D18756C257}" type="slidenum">
              <a:rPr lang="en-US" smtClean="0"/>
              <a:t>17</a:t>
            </a:fld>
            <a:endParaRPr lang="en-US" dirty="0"/>
          </a:p>
        </p:txBody>
      </p:sp>
      <p:pic>
        <p:nvPicPr>
          <p:cNvPr id="7" name="5M-b1c2spPE">
            <a:extLst>
              <a:ext uri="{FF2B5EF4-FFF2-40B4-BE49-F238E27FC236}">
                <a16:creationId xmlns:a16="http://schemas.microsoft.com/office/drawing/2014/main" id="{73C1A4A6-45E6-44DB-BB1C-0EC39C691592}"/>
              </a:ext>
            </a:extLst>
          </p:cNvPr>
          <p:cNvPicPr>
            <a:picLocks noRot="1" noChangeAspect="1"/>
          </p:cNvPicPr>
          <p:nvPr>
            <a:videoFile r:link="rId1"/>
          </p:nvPr>
        </p:nvPicPr>
        <p:blipFill>
          <a:blip r:embed="rId4"/>
          <a:stretch>
            <a:fillRect/>
          </a:stretch>
        </p:blipFill>
        <p:spPr>
          <a:xfrm>
            <a:off x="2057487" y="1320800"/>
            <a:ext cx="8077026" cy="4543327"/>
          </a:xfrm>
          <a:prstGeom prst="rect">
            <a:avLst/>
          </a:prstGeom>
        </p:spPr>
      </p:pic>
      <p:sp>
        <p:nvSpPr>
          <p:cNvPr id="9" name="Google Shape;460;p27">
            <a:extLst>
              <a:ext uri="{FF2B5EF4-FFF2-40B4-BE49-F238E27FC236}">
                <a16:creationId xmlns:a16="http://schemas.microsoft.com/office/drawing/2014/main" id="{984CFC13-4C88-460A-9CD2-04BB46DC13DC}"/>
              </a:ext>
            </a:extLst>
          </p:cNvPr>
          <p:cNvSpPr/>
          <p:nvPr/>
        </p:nvSpPr>
        <p:spPr>
          <a:xfrm>
            <a:off x="7239186" y="5864127"/>
            <a:ext cx="29899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https://www.youtube.com/watch?v=5M-b1c2spPE</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589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782F-4051-4971-87C8-896E35731595}"/>
              </a:ext>
            </a:extLst>
          </p:cNvPr>
          <p:cNvSpPr>
            <a:spLocks noGrp="1"/>
          </p:cNvSpPr>
          <p:nvPr>
            <p:ph type="title"/>
          </p:nvPr>
        </p:nvSpPr>
        <p:spPr/>
        <p:txBody>
          <a:bodyPr/>
          <a:lstStyle/>
          <a:p>
            <a:r>
              <a:rPr lang="en-US" dirty="0"/>
              <a:t>Personal Perceptions of </a:t>
            </a:r>
            <a:br>
              <a:rPr lang="en-US" dirty="0"/>
            </a:br>
            <a:r>
              <a:rPr lang="en-US" dirty="0"/>
              <a:t>Palliative Care</a:t>
            </a:r>
          </a:p>
        </p:txBody>
      </p:sp>
      <p:sp>
        <p:nvSpPr>
          <p:cNvPr id="3" name="Text Placeholder 2">
            <a:extLst>
              <a:ext uri="{FF2B5EF4-FFF2-40B4-BE49-F238E27FC236}">
                <a16:creationId xmlns:a16="http://schemas.microsoft.com/office/drawing/2014/main" id="{EF69BFB0-0E15-4084-9690-9AEB21064393}"/>
              </a:ext>
            </a:extLst>
          </p:cNvPr>
          <p:cNvSpPr>
            <a:spLocks noGrp="1"/>
          </p:cNvSpPr>
          <p:nvPr>
            <p:ph type="body" idx="1"/>
          </p:nvPr>
        </p:nvSpPr>
        <p:spPr/>
        <p:txBody>
          <a:bodyPr/>
          <a:lstStyle/>
          <a:p>
            <a:r>
              <a:rPr lang="en-US" dirty="0"/>
              <a:t>Group Activity</a:t>
            </a:r>
          </a:p>
        </p:txBody>
      </p:sp>
      <p:sp>
        <p:nvSpPr>
          <p:cNvPr id="4" name="Footer Placeholder 3">
            <a:extLst>
              <a:ext uri="{FF2B5EF4-FFF2-40B4-BE49-F238E27FC236}">
                <a16:creationId xmlns:a16="http://schemas.microsoft.com/office/drawing/2014/main" id="{C02D594C-151B-4AB1-95ED-1A9C274F7DDF}"/>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7F88555-CBB6-492B-A8CE-ABB5E895C171}"/>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18</a:t>
            </a:fld>
            <a:endParaRPr lang="en-US"/>
          </a:p>
        </p:txBody>
      </p:sp>
    </p:spTree>
    <p:extLst>
      <p:ext uri="{BB962C8B-B14F-4D97-AF65-F5344CB8AC3E}">
        <p14:creationId xmlns:p14="http://schemas.microsoft.com/office/powerpoint/2010/main" val="3590132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315B-EE8E-424F-BFE6-48A7AA23A772}"/>
              </a:ext>
            </a:extLst>
          </p:cNvPr>
          <p:cNvSpPr>
            <a:spLocks noGrp="1"/>
          </p:cNvSpPr>
          <p:nvPr>
            <p:ph type="title"/>
          </p:nvPr>
        </p:nvSpPr>
        <p:spPr>
          <a:xfrm>
            <a:off x="838200" y="365125"/>
            <a:ext cx="10515600" cy="1325563"/>
          </a:xfrm>
        </p:spPr>
        <p:txBody>
          <a:bodyPr/>
          <a:lstStyle/>
          <a:p>
            <a:pPr algn="ctr"/>
            <a:r>
              <a:rPr lang="en-US" dirty="0"/>
              <a:t>“We are trained to see disease, </a:t>
            </a:r>
            <a:br>
              <a:rPr lang="en-US" dirty="0"/>
            </a:br>
            <a:r>
              <a:rPr lang="en-US" dirty="0"/>
              <a:t>we are not trained to see suffering…”</a:t>
            </a:r>
          </a:p>
        </p:txBody>
      </p:sp>
      <p:sp>
        <p:nvSpPr>
          <p:cNvPr id="4" name="Footer Placeholder 3">
            <a:extLst>
              <a:ext uri="{FF2B5EF4-FFF2-40B4-BE49-F238E27FC236}">
                <a16:creationId xmlns:a16="http://schemas.microsoft.com/office/drawing/2014/main" id="{483FF87A-F7D3-4BB0-986D-949E69AFCF93}"/>
              </a:ext>
            </a:extLst>
          </p:cNvPr>
          <p:cNvSpPr>
            <a:spLocks noGrp="1"/>
          </p:cNvSpPr>
          <p:nvPr>
            <p:ph type="ftr" sz="quarter" idx="3"/>
          </p:nvPr>
        </p:nvSpPr>
        <p:spPr>
          <a:xfrm>
            <a:off x="0" y="6505514"/>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8627AD6-4AFE-47E5-99E8-91BBB4545A15}"/>
              </a:ext>
            </a:extLst>
          </p:cNvPr>
          <p:cNvSpPr>
            <a:spLocks noGrp="1"/>
          </p:cNvSpPr>
          <p:nvPr>
            <p:ph type="sldNum" sz="quarter" idx="4"/>
          </p:nvPr>
        </p:nvSpPr>
        <p:spPr>
          <a:xfrm>
            <a:off x="8712926" y="6475351"/>
            <a:ext cx="3439160" cy="365125"/>
          </a:xfrm>
        </p:spPr>
        <p:txBody>
          <a:bodyPr/>
          <a:lstStyle/>
          <a:p>
            <a:fld id="{D3623286-F429-4646-AD8B-F5D18756C257}" type="slidenum">
              <a:rPr lang="en-US" smtClean="0"/>
              <a:t>19</a:t>
            </a:fld>
            <a:endParaRPr lang="en-US"/>
          </a:p>
        </p:txBody>
      </p:sp>
      <p:pic>
        <p:nvPicPr>
          <p:cNvPr id="7" name="WKSS9E2qy8A">
            <a:extLst>
              <a:ext uri="{FF2B5EF4-FFF2-40B4-BE49-F238E27FC236}">
                <a16:creationId xmlns:a16="http://schemas.microsoft.com/office/drawing/2014/main" id="{49684FBC-25C0-4D46-84E2-98311FDAEBF2}"/>
              </a:ext>
            </a:extLst>
          </p:cNvPr>
          <p:cNvPicPr>
            <a:picLocks noRot="1" noChangeAspect="1"/>
          </p:cNvPicPr>
          <p:nvPr>
            <a:videoFile r:link="rId1"/>
          </p:nvPr>
        </p:nvPicPr>
        <p:blipFill>
          <a:blip r:embed="rId4"/>
          <a:stretch>
            <a:fillRect/>
          </a:stretch>
        </p:blipFill>
        <p:spPr>
          <a:xfrm>
            <a:off x="2057487" y="1690688"/>
            <a:ext cx="8077025" cy="4543327"/>
          </a:xfrm>
          <a:prstGeom prst="rect">
            <a:avLst/>
          </a:prstGeom>
        </p:spPr>
      </p:pic>
      <p:sp>
        <p:nvSpPr>
          <p:cNvPr id="9" name="Google Shape;469;p28">
            <a:extLst>
              <a:ext uri="{FF2B5EF4-FFF2-40B4-BE49-F238E27FC236}">
                <a16:creationId xmlns:a16="http://schemas.microsoft.com/office/drawing/2014/main" id="{E9AD304C-7845-49BA-9004-004A3A7568A4}"/>
              </a:ext>
            </a:extLst>
          </p:cNvPr>
          <p:cNvSpPr/>
          <p:nvPr/>
        </p:nvSpPr>
        <p:spPr>
          <a:xfrm>
            <a:off x="7052320" y="6246654"/>
            <a:ext cx="31165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5"/>
              </a:rPr>
              <a:t>https://www.youtube.com/watch?v=WKSS9E2qy8A</a:t>
            </a:r>
            <a:r>
              <a:rPr lang="en-US" sz="10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2565915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CDA531-B11C-4BF8-9E97-5580A45F77B0}"/>
              </a:ext>
            </a:extLst>
          </p:cNvPr>
          <p:cNvSpPr>
            <a:spLocks noGrp="1"/>
          </p:cNvSpPr>
          <p:nvPr>
            <p:ph type="ftr" sz="quarter" idx="11"/>
          </p:nvPr>
        </p:nvSpPr>
        <p:spPr>
          <a:xfrm>
            <a:off x="2100" y="6492875"/>
            <a:ext cx="8011160" cy="365125"/>
          </a:xfrm>
        </p:spPr>
        <p:txBody>
          <a:bodyPr/>
          <a:lstStyle/>
          <a:p>
            <a:r>
              <a:rPr lang="en-US" smtClean="0"/>
              <a:t>Intro to Palliative Care v4 7.14.2020</a:t>
            </a:r>
            <a:endParaRPr lang="en-US" dirty="0"/>
          </a:p>
        </p:txBody>
      </p:sp>
      <p:sp>
        <p:nvSpPr>
          <p:cNvPr id="3" name="Slide Number Placeholder 2">
            <a:extLst>
              <a:ext uri="{FF2B5EF4-FFF2-40B4-BE49-F238E27FC236}">
                <a16:creationId xmlns:a16="http://schemas.microsoft.com/office/drawing/2014/main" id="{FA1AD558-F870-4313-90C8-CD61CC08C605}"/>
              </a:ext>
            </a:extLst>
          </p:cNvPr>
          <p:cNvSpPr>
            <a:spLocks noGrp="1"/>
          </p:cNvSpPr>
          <p:nvPr>
            <p:ph type="sldNum" sz="quarter" idx="12"/>
          </p:nvPr>
        </p:nvSpPr>
        <p:spPr>
          <a:xfrm>
            <a:off x="8752840" y="6492874"/>
            <a:ext cx="3439160" cy="365125"/>
          </a:xfrm>
        </p:spPr>
        <p:txBody>
          <a:bodyPr/>
          <a:lstStyle/>
          <a:p>
            <a:fld id="{D3623286-F429-4646-AD8B-F5D18756C257}" type="slidenum">
              <a:rPr lang="en-US" smtClean="0"/>
              <a:t>2</a:t>
            </a:fld>
            <a:endParaRPr lang="en-US"/>
          </a:p>
        </p:txBody>
      </p:sp>
      <p:sp>
        <p:nvSpPr>
          <p:cNvPr id="6" name="Title 1">
            <a:extLst>
              <a:ext uri="{FF2B5EF4-FFF2-40B4-BE49-F238E27FC236}">
                <a16:creationId xmlns:a16="http://schemas.microsoft.com/office/drawing/2014/main" id="{A9879CB5-D005-4A6B-BFFC-E08DCB614378}"/>
              </a:ext>
            </a:extLst>
          </p:cNvPr>
          <p:cNvSpPr txBox="1">
            <a:spLocks/>
          </p:cNvSpPr>
          <p:nvPr/>
        </p:nvSpPr>
        <p:spPr>
          <a:xfrm>
            <a:off x="1524000" y="2589088"/>
            <a:ext cx="9144000" cy="920875"/>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6000" dirty="0"/>
              <a:t>Welcome!</a:t>
            </a:r>
          </a:p>
        </p:txBody>
      </p:sp>
      <p:sp>
        <p:nvSpPr>
          <p:cNvPr id="7" name="Subtitle 2">
            <a:extLst>
              <a:ext uri="{FF2B5EF4-FFF2-40B4-BE49-F238E27FC236}">
                <a16:creationId xmlns:a16="http://schemas.microsoft.com/office/drawing/2014/main" id="{DA57A2C4-F835-4EF9-82FE-71899A497F28}"/>
              </a:ext>
            </a:extLst>
          </p:cNvPr>
          <p:cNvSpPr txBox="1">
            <a:spLocks/>
          </p:cNvSpPr>
          <p:nvPr/>
        </p:nvSpPr>
        <p:spPr>
          <a:xfrm>
            <a:off x="1524000" y="3602038"/>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914400" marR="0" indent="-457200" algn="l" defTabSz="914400" rtl="0" eaLnBrk="1" fontAlgn="auto" latinLnBrk="0" hangingPunct="1">
              <a:lnSpc>
                <a:spcPct val="90000"/>
              </a:lnSpc>
              <a:spcBef>
                <a:spcPts val="0"/>
              </a:spcBef>
              <a:spcAft>
                <a:spcPts val="0"/>
              </a:spcAft>
              <a:buClr>
                <a:srgbClr val="000000"/>
              </a:buClr>
              <a:buSzPts val="2800"/>
              <a:buFont typeface="Arial"/>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t>House Keeping</a:t>
            </a:r>
          </a:p>
        </p:txBody>
      </p:sp>
      <p:pic>
        <p:nvPicPr>
          <p:cNvPr id="8" name="Picture 7">
            <a:extLst>
              <a:ext uri="{FF2B5EF4-FFF2-40B4-BE49-F238E27FC236}">
                <a16:creationId xmlns:a16="http://schemas.microsoft.com/office/drawing/2014/main" id="{7F3D348D-CB3C-4E71-8F51-6FE12F1A018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3260" y="2441125"/>
            <a:ext cx="1924762" cy="1975749"/>
          </a:xfrm>
          <a:prstGeom prst="rect">
            <a:avLst/>
          </a:prstGeom>
        </p:spPr>
      </p:pic>
    </p:spTree>
    <p:extLst>
      <p:ext uri="{BB962C8B-B14F-4D97-AF65-F5344CB8AC3E}">
        <p14:creationId xmlns:p14="http://schemas.microsoft.com/office/powerpoint/2010/main" val="2638686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307-4664-4FD8-B547-0A4D38D907F6}"/>
              </a:ext>
            </a:extLst>
          </p:cNvPr>
          <p:cNvSpPr>
            <a:spLocks noGrp="1"/>
          </p:cNvSpPr>
          <p:nvPr>
            <p:ph type="title"/>
          </p:nvPr>
        </p:nvSpPr>
        <p:spPr/>
        <p:txBody>
          <a:bodyPr/>
          <a:lstStyle/>
          <a:p>
            <a:r>
              <a:rPr lang="en-US" dirty="0"/>
              <a:t>Domains of Palliative Care</a:t>
            </a:r>
          </a:p>
        </p:txBody>
      </p:sp>
      <p:sp>
        <p:nvSpPr>
          <p:cNvPr id="4" name="Footer Placeholder 3">
            <a:extLst>
              <a:ext uri="{FF2B5EF4-FFF2-40B4-BE49-F238E27FC236}">
                <a16:creationId xmlns:a16="http://schemas.microsoft.com/office/drawing/2014/main" id="{55CD009E-806E-4637-B248-7D55470E733C}"/>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570490B-27E2-43D2-9972-1AE69238083C}"/>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20</a:t>
            </a:fld>
            <a:endParaRPr lang="en-US"/>
          </a:p>
        </p:txBody>
      </p:sp>
    </p:spTree>
    <p:extLst>
      <p:ext uri="{BB962C8B-B14F-4D97-AF65-F5344CB8AC3E}">
        <p14:creationId xmlns:p14="http://schemas.microsoft.com/office/powerpoint/2010/main" val="2066073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6A5A-9114-4341-9C80-7B8288AB3663}"/>
              </a:ext>
            </a:extLst>
          </p:cNvPr>
          <p:cNvSpPr>
            <a:spLocks noGrp="1"/>
          </p:cNvSpPr>
          <p:nvPr>
            <p:ph type="title"/>
          </p:nvPr>
        </p:nvSpPr>
        <p:spPr/>
        <p:txBody>
          <a:bodyPr/>
          <a:lstStyle/>
          <a:p>
            <a:r>
              <a:rPr lang="en-US" dirty="0"/>
              <a:t>Domains of Palliative Care</a:t>
            </a:r>
          </a:p>
        </p:txBody>
      </p:sp>
      <p:sp>
        <p:nvSpPr>
          <p:cNvPr id="3" name="Content Placeholder 2">
            <a:extLst>
              <a:ext uri="{FF2B5EF4-FFF2-40B4-BE49-F238E27FC236}">
                <a16:creationId xmlns:a16="http://schemas.microsoft.com/office/drawing/2014/main" id="{1ED56960-9A8F-42DF-AED6-E0C7E20D0EF8}"/>
              </a:ext>
            </a:extLst>
          </p:cNvPr>
          <p:cNvSpPr>
            <a:spLocks noGrp="1"/>
          </p:cNvSpPr>
          <p:nvPr>
            <p:ph sz="half" idx="1"/>
          </p:nvPr>
        </p:nvSpPr>
        <p:spPr/>
        <p:txBody>
          <a:bodyPr/>
          <a:lstStyle/>
          <a:p>
            <a:r>
              <a:rPr lang="en-US" dirty="0"/>
              <a:t>Structure and Processes of Care</a:t>
            </a:r>
          </a:p>
          <a:p>
            <a:r>
              <a:rPr lang="en-US" dirty="0"/>
              <a:t>Physical Aspects of Care</a:t>
            </a:r>
          </a:p>
          <a:p>
            <a:r>
              <a:rPr lang="en-US" dirty="0"/>
              <a:t>Psychological Aspects of Care</a:t>
            </a:r>
          </a:p>
          <a:p>
            <a:r>
              <a:rPr lang="en-US" b="1" dirty="0"/>
              <a:t>Social Aspects of Care</a:t>
            </a:r>
          </a:p>
          <a:p>
            <a:endParaRPr lang="en-US" dirty="0"/>
          </a:p>
        </p:txBody>
      </p:sp>
      <p:sp>
        <p:nvSpPr>
          <p:cNvPr id="4" name="Content Placeholder 3">
            <a:extLst>
              <a:ext uri="{FF2B5EF4-FFF2-40B4-BE49-F238E27FC236}">
                <a16:creationId xmlns:a16="http://schemas.microsoft.com/office/drawing/2014/main" id="{AE29D0D9-2207-4017-9619-BC6B64F78D0B}"/>
              </a:ext>
            </a:extLst>
          </p:cNvPr>
          <p:cNvSpPr>
            <a:spLocks noGrp="1"/>
          </p:cNvSpPr>
          <p:nvPr>
            <p:ph sz="half" idx="2"/>
          </p:nvPr>
        </p:nvSpPr>
        <p:spPr/>
        <p:txBody>
          <a:bodyPr/>
          <a:lstStyle/>
          <a:p>
            <a:r>
              <a:rPr lang="en-US" dirty="0"/>
              <a:t>Spiritual Aspects of Care</a:t>
            </a:r>
          </a:p>
          <a:p>
            <a:r>
              <a:rPr lang="en-US" dirty="0"/>
              <a:t>Cultural Aspects of Care</a:t>
            </a:r>
          </a:p>
          <a:p>
            <a:r>
              <a:rPr lang="en-US" dirty="0"/>
              <a:t>Care of Imminently Dying</a:t>
            </a:r>
          </a:p>
          <a:p>
            <a:r>
              <a:rPr lang="en-US" dirty="0"/>
              <a:t>Ethical &amp; Legal Aspects of Care</a:t>
            </a:r>
          </a:p>
          <a:p>
            <a:endParaRPr lang="en-US" dirty="0"/>
          </a:p>
        </p:txBody>
      </p:sp>
      <p:sp>
        <p:nvSpPr>
          <p:cNvPr id="5" name="Footer Placeholder 4">
            <a:extLst>
              <a:ext uri="{FF2B5EF4-FFF2-40B4-BE49-F238E27FC236}">
                <a16:creationId xmlns:a16="http://schemas.microsoft.com/office/drawing/2014/main" id="{F4A77F7B-0FA0-4FE1-819C-CFA2E8EAA351}"/>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6" name="Slide Number Placeholder 5">
            <a:extLst>
              <a:ext uri="{FF2B5EF4-FFF2-40B4-BE49-F238E27FC236}">
                <a16:creationId xmlns:a16="http://schemas.microsoft.com/office/drawing/2014/main" id="{FCF6969F-AA53-49F6-BA1A-67CE4819B1EB}"/>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21</a:t>
            </a:fld>
            <a:endParaRPr lang="en-US"/>
          </a:p>
        </p:txBody>
      </p:sp>
      <p:sp>
        <p:nvSpPr>
          <p:cNvPr id="7" name="Google Shape;495;p30">
            <a:extLst>
              <a:ext uri="{FF2B5EF4-FFF2-40B4-BE49-F238E27FC236}">
                <a16:creationId xmlns:a16="http://schemas.microsoft.com/office/drawing/2014/main" id="{E175A321-33B0-4831-9B99-A4686FF09887}"/>
              </a:ext>
            </a:extLst>
          </p:cNvPr>
          <p:cNvSpPr/>
          <p:nvPr/>
        </p:nvSpPr>
        <p:spPr>
          <a:xfrm>
            <a:off x="142240" y="6233239"/>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panose="020F0502020204030204" pitchFamily="34" charset="0"/>
                <a:cs typeface="Calibri" panose="020F0502020204030204" pitchFamily="34" charset="0"/>
                <a:sym typeface="Arial"/>
              </a:rPr>
              <a:t>Derived from the Clinical Practice Guidelines for Quality Palliative Care, 4th edition</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475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291F-4B6E-45AE-AE5F-700700D6174C}"/>
              </a:ext>
            </a:extLst>
          </p:cNvPr>
          <p:cNvSpPr>
            <a:spLocks noGrp="1"/>
          </p:cNvSpPr>
          <p:nvPr>
            <p:ph type="title"/>
          </p:nvPr>
        </p:nvSpPr>
        <p:spPr/>
        <p:txBody>
          <a:bodyPr/>
          <a:lstStyle/>
          <a:p>
            <a:r>
              <a:rPr lang="en-US" dirty="0"/>
              <a:t>Structure and Process of Care</a:t>
            </a:r>
          </a:p>
        </p:txBody>
      </p:sp>
      <p:sp>
        <p:nvSpPr>
          <p:cNvPr id="3" name="Content Placeholder 2">
            <a:extLst>
              <a:ext uri="{FF2B5EF4-FFF2-40B4-BE49-F238E27FC236}">
                <a16:creationId xmlns:a16="http://schemas.microsoft.com/office/drawing/2014/main" id="{0F897108-A8AC-4F3F-AB28-94DF3B4E8FF7}"/>
              </a:ext>
            </a:extLst>
          </p:cNvPr>
          <p:cNvSpPr>
            <a:spLocks noGrp="1"/>
          </p:cNvSpPr>
          <p:nvPr>
            <p:ph idx="1"/>
          </p:nvPr>
        </p:nvSpPr>
        <p:spPr/>
        <p:txBody>
          <a:bodyPr/>
          <a:lstStyle/>
          <a:p>
            <a:r>
              <a:rPr lang="en-US" dirty="0"/>
              <a:t>Begins with a comprehensive assessment and a care </a:t>
            </a:r>
            <a:r>
              <a:rPr lang="en-US" dirty="0" smtClean="0"/>
              <a:t>plan </a:t>
            </a:r>
            <a:r>
              <a:rPr lang="en-US" dirty="0"/>
              <a:t>that </a:t>
            </a:r>
            <a:r>
              <a:rPr lang="en-US" dirty="0" smtClean="0"/>
              <a:t>is </a:t>
            </a:r>
            <a:r>
              <a:rPr lang="en-US" dirty="0"/>
              <a:t>consistent with a patient’s values and goals</a:t>
            </a:r>
          </a:p>
          <a:p>
            <a:r>
              <a:rPr lang="en-US" dirty="0"/>
              <a:t>Advance Care Planning: patient and family treatment goals are clearly documented</a:t>
            </a:r>
          </a:p>
          <a:p>
            <a:r>
              <a:rPr lang="en-US" dirty="0"/>
              <a:t>The primary non-medical needs expressed most frequently include: a need to express emotional pain, a need to explore spiritual pain, and a need for practical financial and legal help.</a:t>
            </a:r>
          </a:p>
          <a:p>
            <a:endParaRPr lang="en-US" dirty="0"/>
          </a:p>
        </p:txBody>
      </p:sp>
      <p:sp>
        <p:nvSpPr>
          <p:cNvPr id="4" name="Footer Placeholder 3">
            <a:extLst>
              <a:ext uri="{FF2B5EF4-FFF2-40B4-BE49-F238E27FC236}">
                <a16:creationId xmlns:a16="http://schemas.microsoft.com/office/drawing/2014/main" id="{E3A21244-7106-4B1A-A96F-CCA95FEC95F7}"/>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CEB8AC59-6AAF-4490-8267-2A3CF19CB387}"/>
              </a:ext>
            </a:extLst>
          </p:cNvPr>
          <p:cNvSpPr>
            <a:spLocks noGrp="1"/>
          </p:cNvSpPr>
          <p:nvPr>
            <p:ph type="sldNum" sz="quarter" idx="4"/>
          </p:nvPr>
        </p:nvSpPr>
        <p:spPr>
          <a:xfrm>
            <a:off x="8752840" y="6506255"/>
            <a:ext cx="3439160" cy="365125"/>
          </a:xfrm>
        </p:spPr>
        <p:txBody>
          <a:bodyPr/>
          <a:lstStyle/>
          <a:p>
            <a:fld id="{D3623286-F429-4646-AD8B-F5D18756C257}" type="slidenum">
              <a:rPr lang="en-US" smtClean="0"/>
              <a:t>22</a:t>
            </a:fld>
            <a:endParaRPr lang="en-US"/>
          </a:p>
        </p:txBody>
      </p:sp>
    </p:spTree>
    <p:extLst>
      <p:ext uri="{BB962C8B-B14F-4D97-AF65-F5344CB8AC3E}">
        <p14:creationId xmlns:p14="http://schemas.microsoft.com/office/powerpoint/2010/main" val="489177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2AA2-D65B-4972-A4AB-24095B77D2DB}"/>
              </a:ext>
            </a:extLst>
          </p:cNvPr>
          <p:cNvSpPr>
            <a:spLocks noGrp="1"/>
          </p:cNvSpPr>
          <p:nvPr>
            <p:ph type="title"/>
          </p:nvPr>
        </p:nvSpPr>
        <p:spPr/>
        <p:txBody>
          <a:bodyPr/>
          <a:lstStyle/>
          <a:p>
            <a:r>
              <a:rPr lang="en-US" dirty="0"/>
              <a:t>Physical Aspects of Care</a:t>
            </a:r>
          </a:p>
        </p:txBody>
      </p:sp>
      <p:sp>
        <p:nvSpPr>
          <p:cNvPr id="3" name="Content Placeholder 2">
            <a:extLst>
              <a:ext uri="{FF2B5EF4-FFF2-40B4-BE49-F238E27FC236}">
                <a16:creationId xmlns:a16="http://schemas.microsoft.com/office/drawing/2014/main" id="{012C1C1C-FAB0-44B9-923A-0A6964C0207C}"/>
              </a:ext>
            </a:extLst>
          </p:cNvPr>
          <p:cNvSpPr>
            <a:spLocks noGrp="1"/>
          </p:cNvSpPr>
          <p:nvPr>
            <p:ph idx="1"/>
          </p:nvPr>
        </p:nvSpPr>
        <p:spPr/>
        <p:txBody>
          <a:bodyPr/>
          <a:lstStyle/>
          <a:p>
            <a:r>
              <a:rPr lang="en-US" dirty="0"/>
              <a:t>Assessment should focus on relieving symptoms, improving/maintaining quality of life and functional status</a:t>
            </a:r>
          </a:p>
          <a:p>
            <a:pPr lvl="1"/>
            <a:r>
              <a:rPr lang="en-US" dirty="0"/>
              <a:t>Symptoms may include pain, shortness of breath, fatigue, nausea, constipation, etc.</a:t>
            </a:r>
          </a:p>
          <a:p>
            <a:pPr lvl="1"/>
            <a:r>
              <a:rPr lang="en-US" dirty="0"/>
              <a:t>Lack of assessment is the most common cause of unrelieved pain</a:t>
            </a:r>
          </a:p>
          <a:p>
            <a:r>
              <a:rPr lang="en-US" dirty="0"/>
              <a:t>Care is delivered in a manner that is patient centered as defined by the patient's wishes</a:t>
            </a:r>
          </a:p>
          <a:p>
            <a:endParaRPr lang="en-US" dirty="0"/>
          </a:p>
        </p:txBody>
      </p:sp>
      <p:sp>
        <p:nvSpPr>
          <p:cNvPr id="4" name="Footer Placeholder 3">
            <a:extLst>
              <a:ext uri="{FF2B5EF4-FFF2-40B4-BE49-F238E27FC236}">
                <a16:creationId xmlns:a16="http://schemas.microsoft.com/office/drawing/2014/main" id="{77D840C3-AB69-420D-A6C2-C7CCD23C43FB}"/>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94910C3F-766E-40C8-A2C4-ECD9D674F812}"/>
              </a:ext>
            </a:extLst>
          </p:cNvPr>
          <p:cNvSpPr>
            <a:spLocks noGrp="1"/>
          </p:cNvSpPr>
          <p:nvPr>
            <p:ph type="sldNum" sz="quarter" idx="4"/>
          </p:nvPr>
        </p:nvSpPr>
        <p:spPr>
          <a:xfrm>
            <a:off x="8752840" y="6448198"/>
            <a:ext cx="3439160" cy="365125"/>
          </a:xfrm>
        </p:spPr>
        <p:txBody>
          <a:bodyPr/>
          <a:lstStyle/>
          <a:p>
            <a:fld id="{D3623286-F429-4646-AD8B-F5D18756C257}" type="slidenum">
              <a:rPr lang="en-US" smtClean="0"/>
              <a:t>23</a:t>
            </a:fld>
            <a:endParaRPr lang="en-US"/>
          </a:p>
        </p:txBody>
      </p:sp>
    </p:spTree>
    <p:extLst>
      <p:ext uri="{BB962C8B-B14F-4D97-AF65-F5344CB8AC3E}">
        <p14:creationId xmlns:p14="http://schemas.microsoft.com/office/powerpoint/2010/main" val="3171867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8E9B-FE6B-4704-8E26-2293379DF277}"/>
              </a:ext>
            </a:extLst>
          </p:cNvPr>
          <p:cNvSpPr>
            <a:spLocks noGrp="1"/>
          </p:cNvSpPr>
          <p:nvPr>
            <p:ph type="title"/>
          </p:nvPr>
        </p:nvSpPr>
        <p:spPr/>
        <p:txBody>
          <a:bodyPr/>
          <a:lstStyle/>
          <a:p>
            <a:r>
              <a:rPr lang="en-US" dirty="0"/>
              <a:t>Psychological and Psychiatric </a:t>
            </a:r>
            <a:br>
              <a:rPr lang="en-US" dirty="0"/>
            </a:br>
            <a:r>
              <a:rPr lang="en-US" dirty="0"/>
              <a:t>Aspects of Care</a:t>
            </a:r>
          </a:p>
        </p:txBody>
      </p:sp>
      <p:sp>
        <p:nvSpPr>
          <p:cNvPr id="3" name="Content Placeholder 2">
            <a:extLst>
              <a:ext uri="{FF2B5EF4-FFF2-40B4-BE49-F238E27FC236}">
                <a16:creationId xmlns:a16="http://schemas.microsoft.com/office/drawing/2014/main" id="{4D4D1300-12FC-4698-B3FA-EC4518B1AA24}"/>
              </a:ext>
            </a:extLst>
          </p:cNvPr>
          <p:cNvSpPr>
            <a:spLocks noGrp="1"/>
          </p:cNvSpPr>
          <p:nvPr>
            <p:ph idx="1"/>
          </p:nvPr>
        </p:nvSpPr>
        <p:spPr/>
        <p:txBody>
          <a:bodyPr/>
          <a:lstStyle/>
          <a:p>
            <a:r>
              <a:rPr lang="en-US" dirty="0"/>
              <a:t>Psychological status needs to be assessed and managed</a:t>
            </a:r>
          </a:p>
          <a:p>
            <a:r>
              <a:rPr lang="en-US" dirty="0"/>
              <a:t>Watch for signs of family members struggling with psychological issues</a:t>
            </a:r>
          </a:p>
          <a:p>
            <a:r>
              <a:rPr lang="en-US" dirty="0"/>
              <a:t>Programs and resources should be available to patients and families based on assessed need for services</a:t>
            </a:r>
          </a:p>
          <a:p>
            <a:r>
              <a:rPr lang="en-US" dirty="0"/>
              <a:t>Process for appropriate referrals:</a:t>
            </a:r>
          </a:p>
          <a:p>
            <a:pPr lvl="1"/>
            <a:r>
              <a:rPr lang="en-US" dirty="0"/>
              <a:t>Directly</a:t>
            </a:r>
          </a:p>
          <a:p>
            <a:pPr lvl="1"/>
            <a:r>
              <a:rPr lang="en-US" dirty="0"/>
              <a:t>Through Consultation</a:t>
            </a:r>
          </a:p>
          <a:p>
            <a:pPr lvl="1"/>
            <a:r>
              <a:rPr lang="en-US" dirty="0"/>
              <a:t>Specialist Referral</a:t>
            </a:r>
          </a:p>
          <a:p>
            <a:endParaRPr lang="en-US" dirty="0"/>
          </a:p>
        </p:txBody>
      </p:sp>
      <p:sp>
        <p:nvSpPr>
          <p:cNvPr id="4" name="Footer Placeholder 3">
            <a:extLst>
              <a:ext uri="{FF2B5EF4-FFF2-40B4-BE49-F238E27FC236}">
                <a16:creationId xmlns:a16="http://schemas.microsoft.com/office/drawing/2014/main" id="{F5EC4BF5-8BB7-402F-86A8-6F5AE7E4555F}"/>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DD6B775B-2F32-4C51-90F9-D9D6DDD68FDF}"/>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24</a:t>
            </a:fld>
            <a:endParaRPr lang="en-US"/>
          </a:p>
        </p:txBody>
      </p:sp>
    </p:spTree>
    <p:extLst>
      <p:ext uri="{BB962C8B-B14F-4D97-AF65-F5344CB8AC3E}">
        <p14:creationId xmlns:p14="http://schemas.microsoft.com/office/powerpoint/2010/main" val="3317119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76F2-02A9-41AF-81ED-6610EE128865}"/>
              </a:ext>
            </a:extLst>
          </p:cNvPr>
          <p:cNvSpPr>
            <a:spLocks noGrp="1"/>
          </p:cNvSpPr>
          <p:nvPr>
            <p:ph type="title"/>
          </p:nvPr>
        </p:nvSpPr>
        <p:spPr/>
        <p:txBody>
          <a:bodyPr/>
          <a:lstStyle/>
          <a:p>
            <a:r>
              <a:rPr lang="en-US" dirty="0"/>
              <a:t>Social Aspects of Care</a:t>
            </a:r>
          </a:p>
        </p:txBody>
      </p:sp>
      <p:sp>
        <p:nvSpPr>
          <p:cNvPr id="3" name="Content Placeholder 2">
            <a:extLst>
              <a:ext uri="{FF2B5EF4-FFF2-40B4-BE49-F238E27FC236}">
                <a16:creationId xmlns:a16="http://schemas.microsoft.com/office/drawing/2014/main" id="{EC39CFAC-B897-434D-AF73-FEE12B719DBB}"/>
              </a:ext>
            </a:extLst>
          </p:cNvPr>
          <p:cNvSpPr>
            <a:spLocks noGrp="1"/>
          </p:cNvSpPr>
          <p:nvPr>
            <p:ph idx="1"/>
          </p:nvPr>
        </p:nvSpPr>
        <p:spPr>
          <a:xfrm>
            <a:off x="838200" y="1690688"/>
            <a:ext cx="10515600" cy="4486275"/>
          </a:xfrm>
        </p:spPr>
        <p:txBody>
          <a:bodyPr/>
          <a:lstStyle/>
          <a:p>
            <a:r>
              <a:rPr lang="en-US" dirty="0"/>
              <a:t>Social assessment should address environmental and social factors, including, but not limited to:</a:t>
            </a:r>
          </a:p>
          <a:p>
            <a:pPr lvl="1"/>
            <a:r>
              <a:rPr lang="en-US" dirty="0"/>
              <a:t>Social support network</a:t>
            </a:r>
          </a:p>
          <a:p>
            <a:pPr lvl="1"/>
            <a:r>
              <a:rPr lang="en-US" dirty="0"/>
              <a:t>Financial barriers</a:t>
            </a:r>
          </a:p>
          <a:p>
            <a:pPr lvl="1"/>
            <a:r>
              <a:rPr lang="en-US" dirty="0"/>
              <a:t>Access to care (e.g. transportation, medications)</a:t>
            </a:r>
          </a:p>
          <a:p>
            <a:r>
              <a:rPr lang="en-US" dirty="0"/>
              <a:t>Family Meeting: powerful clinical tool for completing the comprehensive assessment and planning process</a:t>
            </a:r>
          </a:p>
          <a:p>
            <a:r>
              <a:rPr lang="en-US" dirty="0"/>
              <a:t>Warm handoffs and referrals to local/community service providers</a:t>
            </a:r>
          </a:p>
          <a:p>
            <a:endParaRPr lang="en-US" dirty="0"/>
          </a:p>
        </p:txBody>
      </p:sp>
      <p:sp>
        <p:nvSpPr>
          <p:cNvPr id="4" name="Footer Placeholder 3">
            <a:extLst>
              <a:ext uri="{FF2B5EF4-FFF2-40B4-BE49-F238E27FC236}">
                <a16:creationId xmlns:a16="http://schemas.microsoft.com/office/drawing/2014/main" id="{09A7F2CB-6BEE-4D6D-9D88-FCCDAF4487BD}"/>
              </a:ext>
            </a:extLst>
          </p:cNvPr>
          <p:cNvSpPr>
            <a:spLocks noGrp="1"/>
          </p:cNvSpPr>
          <p:nvPr>
            <p:ph type="ftr" sz="quarter" idx="3"/>
          </p:nvPr>
        </p:nvSpPr>
        <p:spPr>
          <a:xfrm>
            <a:off x="0" y="6479721"/>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880FA245-697B-4D0D-984F-1D6F2E5D5464}"/>
              </a:ext>
            </a:extLst>
          </p:cNvPr>
          <p:cNvSpPr>
            <a:spLocks noGrp="1"/>
          </p:cNvSpPr>
          <p:nvPr>
            <p:ph type="sldNum" sz="quarter" idx="4"/>
          </p:nvPr>
        </p:nvSpPr>
        <p:spPr>
          <a:xfrm>
            <a:off x="8752840" y="6479720"/>
            <a:ext cx="3439160" cy="365125"/>
          </a:xfrm>
        </p:spPr>
        <p:txBody>
          <a:bodyPr/>
          <a:lstStyle/>
          <a:p>
            <a:fld id="{D3623286-F429-4646-AD8B-F5D18756C257}" type="slidenum">
              <a:rPr lang="en-US" smtClean="0"/>
              <a:t>25</a:t>
            </a:fld>
            <a:endParaRPr lang="en-US"/>
          </a:p>
        </p:txBody>
      </p:sp>
    </p:spTree>
    <p:extLst>
      <p:ext uri="{BB962C8B-B14F-4D97-AF65-F5344CB8AC3E}">
        <p14:creationId xmlns:p14="http://schemas.microsoft.com/office/powerpoint/2010/main" val="3505738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B6B0-533F-4153-89C7-98E9D329A38F}"/>
              </a:ext>
            </a:extLst>
          </p:cNvPr>
          <p:cNvSpPr>
            <a:spLocks noGrp="1"/>
          </p:cNvSpPr>
          <p:nvPr>
            <p:ph type="title"/>
          </p:nvPr>
        </p:nvSpPr>
        <p:spPr/>
        <p:txBody>
          <a:bodyPr/>
          <a:lstStyle/>
          <a:p>
            <a:r>
              <a:rPr lang="en-US" dirty="0"/>
              <a:t>Spiritual, Religious, and Existential </a:t>
            </a:r>
            <a:br>
              <a:rPr lang="en-US" dirty="0"/>
            </a:br>
            <a:r>
              <a:rPr lang="en-US" dirty="0"/>
              <a:t>Aspects of Care</a:t>
            </a:r>
          </a:p>
        </p:txBody>
      </p:sp>
      <p:sp>
        <p:nvSpPr>
          <p:cNvPr id="3" name="Content Placeholder 2">
            <a:extLst>
              <a:ext uri="{FF2B5EF4-FFF2-40B4-BE49-F238E27FC236}">
                <a16:creationId xmlns:a16="http://schemas.microsoft.com/office/drawing/2014/main" id="{9E53D269-52BA-4ECC-A32E-771D189DF3BA}"/>
              </a:ext>
            </a:extLst>
          </p:cNvPr>
          <p:cNvSpPr>
            <a:spLocks noGrp="1"/>
          </p:cNvSpPr>
          <p:nvPr>
            <p:ph idx="1"/>
          </p:nvPr>
        </p:nvSpPr>
        <p:spPr>
          <a:xfrm>
            <a:off x="838200" y="1825625"/>
            <a:ext cx="7315200" cy="4351338"/>
          </a:xfrm>
        </p:spPr>
        <p:txBody>
          <a:bodyPr>
            <a:normAutofit lnSpcReduction="10000"/>
          </a:bodyPr>
          <a:lstStyle/>
          <a:p>
            <a:pPr>
              <a:lnSpc>
                <a:spcPct val="100000"/>
              </a:lnSpc>
              <a:spcBef>
                <a:spcPts val="0"/>
              </a:spcBef>
            </a:pPr>
            <a:r>
              <a:rPr lang="en-US" dirty="0"/>
              <a:t>Spirituality is a multifaceted, multidimensional human experience that includes religious and nonreligious factors</a:t>
            </a:r>
          </a:p>
          <a:p>
            <a:pPr>
              <a:lnSpc>
                <a:spcPct val="100000"/>
              </a:lnSpc>
              <a:spcBef>
                <a:spcPts val="0"/>
              </a:spcBef>
            </a:pPr>
            <a:r>
              <a:rPr lang="en-US" dirty="0"/>
              <a:t>Care Team members must acknowledge their own spirituality</a:t>
            </a:r>
          </a:p>
          <a:p>
            <a:pPr>
              <a:lnSpc>
                <a:spcPct val="100000"/>
              </a:lnSpc>
              <a:spcBef>
                <a:spcPts val="0"/>
              </a:spcBef>
            </a:pPr>
            <a:r>
              <a:rPr lang="en-US" dirty="0"/>
              <a:t>Offer support of spiritual counselor: priest, pastor, chaplain, rabbi, imam, or other religious leader</a:t>
            </a:r>
          </a:p>
          <a:p>
            <a:pPr>
              <a:lnSpc>
                <a:spcPct val="100000"/>
              </a:lnSpc>
              <a:spcBef>
                <a:spcPts val="0"/>
              </a:spcBef>
            </a:pPr>
            <a:r>
              <a:rPr lang="en-US" dirty="0" smtClean="0"/>
              <a:t>Faith, Importance, and Influence, Community and Application (FICA) </a:t>
            </a:r>
            <a:r>
              <a:rPr lang="en-US" dirty="0"/>
              <a:t>assessment</a:t>
            </a:r>
          </a:p>
        </p:txBody>
      </p:sp>
      <p:sp>
        <p:nvSpPr>
          <p:cNvPr id="4" name="Footer Placeholder 3">
            <a:extLst>
              <a:ext uri="{FF2B5EF4-FFF2-40B4-BE49-F238E27FC236}">
                <a16:creationId xmlns:a16="http://schemas.microsoft.com/office/drawing/2014/main" id="{7C103FEF-1D5E-43B2-89FA-D8719927C18B}"/>
              </a:ext>
            </a:extLst>
          </p:cNvPr>
          <p:cNvSpPr>
            <a:spLocks noGrp="1"/>
          </p:cNvSpPr>
          <p:nvPr>
            <p:ph type="ftr" sz="quarter" idx="3"/>
          </p:nvPr>
        </p:nvSpPr>
        <p:spPr>
          <a:xfrm>
            <a:off x="0" y="6460796"/>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8BBD5886-4DC8-4B10-9085-7FE62261716F}"/>
              </a:ext>
            </a:extLst>
          </p:cNvPr>
          <p:cNvSpPr>
            <a:spLocks noGrp="1"/>
          </p:cNvSpPr>
          <p:nvPr>
            <p:ph type="sldNum" sz="quarter" idx="4"/>
          </p:nvPr>
        </p:nvSpPr>
        <p:spPr>
          <a:xfrm>
            <a:off x="8714994" y="6443559"/>
            <a:ext cx="3439160" cy="365125"/>
          </a:xfrm>
        </p:spPr>
        <p:txBody>
          <a:bodyPr/>
          <a:lstStyle/>
          <a:p>
            <a:fld id="{D3623286-F429-4646-AD8B-F5D18756C257}" type="slidenum">
              <a:rPr lang="en-US" smtClean="0"/>
              <a:t>26</a:t>
            </a:fld>
            <a:endParaRPr lang="en-US" dirty="0"/>
          </a:p>
        </p:txBody>
      </p:sp>
      <p:grpSp>
        <p:nvGrpSpPr>
          <p:cNvPr id="6" name="Google Shape;547;p35">
            <a:extLst>
              <a:ext uri="{FF2B5EF4-FFF2-40B4-BE49-F238E27FC236}">
                <a16:creationId xmlns:a16="http://schemas.microsoft.com/office/drawing/2014/main" id="{E3724E31-9814-4CB4-A19F-80ED65C64672}"/>
              </a:ext>
            </a:extLst>
          </p:cNvPr>
          <p:cNvGrpSpPr/>
          <p:nvPr/>
        </p:nvGrpSpPr>
        <p:grpSpPr>
          <a:xfrm>
            <a:off x="8236011" y="1027906"/>
            <a:ext cx="3117789" cy="5069464"/>
            <a:chOff x="2327611" y="0"/>
            <a:chExt cx="3117789" cy="5069464"/>
          </a:xfrm>
        </p:grpSpPr>
        <p:sp>
          <p:nvSpPr>
            <p:cNvPr id="7" name="Google Shape;548;p35">
              <a:extLst>
                <a:ext uri="{FF2B5EF4-FFF2-40B4-BE49-F238E27FC236}">
                  <a16:creationId xmlns:a16="http://schemas.microsoft.com/office/drawing/2014/main" id="{02A77B59-64DC-4C94-B09C-29C77F078000}"/>
                </a:ext>
              </a:extLst>
            </p:cNvPr>
            <p:cNvSpPr/>
            <p:nvPr/>
          </p:nvSpPr>
          <p:spPr>
            <a:xfrm>
              <a:off x="3005331" y="0"/>
              <a:ext cx="2440069" cy="244044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9;p35">
              <a:extLst>
                <a:ext uri="{FF2B5EF4-FFF2-40B4-BE49-F238E27FC236}">
                  <a16:creationId xmlns:a16="http://schemas.microsoft.com/office/drawing/2014/main" id="{3D59DA2D-5C67-4528-8232-506323132FC3}"/>
                </a:ext>
              </a:extLst>
            </p:cNvPr>
            <p:cNvSpPr/>
            <p:nvPr/>
          </p:nvSpPr>
          <p:spPr>
            <a:xfrm>
              <a:off x="3544667" y="881073"/>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0;p35">
              <a:extLst>
                <a:ext uri="{FF2B5EF4-FFF2-40B4-BE49-F238E27FC236}">
                  <a16:creationId xmlns:a16="http://schemas.microsoft.com/office/drawing/2014/main" id="{C567A468-1606-4EEC-A43F-F4BDC37E5299}"/>
                </a:ext>
              </a:extLst>
            </p:cNvPr>
            <p:cNvSpPr txBox="1"/>
            <p:nvPr/>
          </p:nvSpPr>
          <p:spPr>
            <a:xfrm>
              <a:off x="3544667" y="881073"/>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Cognitive</a:t>
              </a:r>
              <a:endParaRPr/>
            </a:p>
          </p:txBody>
        </p:sp>
        <p:sp>
          <p:nvSpPr>
            <p:cNvPr id="10" name="Google Shape;551;p35">
              <a:extLst>
                <a:ext uri="{FF2B5EF4-FFF2-40B4-BE49-F238E27FC236}">
                  <a16:creationId xmlns:a16="http://schemas.microsoft.com/office/drawing/2014/main" id="{B2A2397C-ED62-44D2-9554-6976413CF342}"/>
                </a:ext>
              </a:extLst>
            </p:cNvPr>
            <p:cNvSpPr/>
            <p:nvPr/>
          </p:nvSpPr>
          <p:spPr>
            <a:xfrm>
              <a:off x="2327611" y="1402214"/>
              <a:ext cx="2440069" cy="2440440"/>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2;p35">
              <a:extLst>
                <a:ext uri="{FF2B5EF4-FFF2-40B4-BE49-F238E27FC236}">
                  <a16:creationId xmlns:a16="http://schemas.microsoft.com/office/drawing/2014/main" id="{C47D5EAA-E633-4CCE-AE30-46857F72185A}"/>
                </a:ext>
              </a:extLst>
            </p:cNvPr>
            <p:cNvSpPr/>
            <p:nvPr/>
          </p:nvSpPr>
          <p:spPr>
            <a:xfrm>
              <a:off x="2869695" y="2291398"/>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p35">
              <a:extLst>
                <a:ext uri="{FF2B5EF4-FFF2-40B4-BE49-F238E27FC236}">
                  <a16:creationId xmlns:a16="http://schemas.microsoft.com/office/drawing/2014/main" id="{461B1971-2E52-47D1-A9DD-B3C3B9D51EB2}"/>
                </a:ext>
              </a:extLst>
            </p:cNvPr>
            <p:cNvSpPr txBox="1"/>
            <p:nvPr/>
          </p:nvSpPr>
          <p:spPr>
            <a:xfrm>
              <a:off x="2869695" y="2291398"/>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Experiential</a:t>
              </a:r>
              <a:endParaRPr/>
            </a:p>
          </p:txBody>
        </p:sp>
        <p:sp>
          <p:nvSpPr>
            <p:cNvPr id="13" name="Google Shape;554;p35">
              <a:extLst>
                <a:ext uri="{FF2B5EF4-FFF2-40B4-BE49-F238E27FC236}">
                  <a16:creationId xmlns:a16="http://schemas.microsoft.com/office/drawing/2014/main" id="{632B8972-DF3E-47C6-858C-F3A9B4490F66}"/>
                </a:ext>
              </a:extLst>
            </p:cNvPr>
            <p:cNvSpPr/>
            <p:nvPr/>
          </p:nvSpPr>
          <p:spPr>
            <a:xfrm>
              <a:off x="3179000" y="2972227"/>
              <a:ext cx="2096397" cy="2097237"/>
            </a:xfrm>
            <a:prstGeom prst="blockArc">
              <a:avLst>
                <a:gd name="adj1" fmla="val 13500000"/>
                <a:gd name="adj2" fmla="val 108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5;p35">
              <a:extLst>
                <a:ext uri="{FF2B5EF4-FFF2-40B4-BE49-F238E27FC236}">
                  <a16:creationId xmlns:a16="http://schemas.microsoft.com/office/drawing/2014/main" id="{DBF2112E-E0C9-4BC4-87F3-90CDDF224FD6}"/>
                </a:ext>
              </a:extLst>
            </p:cNvPr>
            <p:cNvSpPr/>
            <p:nvPr/>
          </p:nvSpPr>
          <p:spPr>
            <a:xfrm>
              <a:off x="3547874" y="3703751"/>
              <a:ext cx="1355899" cy="6777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6;p35">
              <a:extLst>
                <a:ext uri="{FF2B5EF4-FFF2-40B4-BE49-F238E27FC236}">
                  <a16:creationId xmlns:a16="http://schemas.microsoft.com/office/drawing/2014/main" id="{F2CE27A9-506C-4268-9CB5-903A7AEE5194}"/>
                </a:ext>
              </a:extLst>
            </p:cNvPr>
            <p:cNvSpPr txBox="1"/>
            <p:nvPr/>
          </p:nvSpPr>
          <p:spPr>
            <a:xfrm>
              <a:off x="3547874" y="3703751"/>
              <a:ext cx="1355899" cy="67778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a:solidFill>
                    <a:schemeClr val="dk1"/>
                  </a:solidFill>
                  <a:latin typeface="Arial"/>
                  <a:ea typeface="Arial"/>
                  <a:cs typeface="Arial"/>
                  <a:sym typeface="Arial"/>
                </a:rPr>
                <a:t>Behavioral</a:t>
              </a:r>
              <a:endParaRPr/>
            </a:p>
          </p:txBody>
        </p:sp>
      </p:grpSp>
      <p:sp>
        <p:nvSpPr>
          <p:cNvPr id="16" name="Google Shape;557;p35">
            <a:extLst>
              <a:ext uri="{FF2B5EF4-FFF2-40B4-BE49-F238E27FC236}">
                <a16:creationId xmlns:a16="http://schemas.microsoft.com/office/drawing/2014/main" id="{2ACDEC47-CEB8-4C91-91C2-0BD707B77F0D}"/>
              </a:ext>
            </a:extLst>
          </p:cNvPr>
          <p:cNvSpPr txBox="1"/>
          <p:nvPr/>
        </p:nvSpPr>
        <p:spPr>
          <a:xfrm>
            <a:off x="142240" y="6230961"/>
            <a:ext cx="91440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hlinkClick r:id="rId3"/>
              </a:rPr>
              <a:t>https://</a:t>
            </a:r>
            <a:r>
              <a:rPr lang="en-US" sz="1100" dirty="0">
                <a:solidFill>
                  <a:schemeClr val="dk1"/>
                </a:solidFill>
                <a:ea typeface="Arial"/>
                <a:cs typeface="Arial"/>
                <a:sym typeface="Arial"/>
                <a:hlinkClick r:id="rId3"/>
              </a:rPr>
              <a:t>clinmedjournals.org/articles/jfmdp/journal-of-family-medicine-and-disease-prevention-jfmdp-3-056.php?jid=jfmdp</a:t>
            </a:r>
            <a:r>
              <a:rPr lang="en-US" sz="800" dirty="0">
                <a:solidFill>
                  <a:schemeClr val="dk1"/>
                </a:solidFill>
                <a:latin typeface="Arial"/>
                <a:ea typeface="Arial"/>
                <a:cs typeface="Arial"/>
                <a:sym typeface="Arial"/>
              </a:rPr>
              <a:t> </a:t>
            </a:r>
            <a:endParaRPr dirty="0"/>
          </a:p>
        </p:txBody>
      </p:sp>
    </p:spTree>
    <p:extLst>
      <p:ext uri="{BB962C8B-B14F-4D97-AF65-F5344CB8AC3E}">
        <p14:creationId xmlns:p14="http://schemas.microsoft.com/office/powerpoint/2010/main" val="4034329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A8AE-5081-4405-9090-F61526B9BB23}"/>
              </a:ext>
            </a:extLst>
          </p:cNvPr>
          <p:cNvSpPr>
            <a:spLocks noGrp="1"/>
          </p:cNvSpPr>
          <p:nvPr>
            <p:ph type="title"/>
          </p:nvPr>
        </p:nvSpPr>
        <p:spPr/>
        <p:txBody>
          <a:bodyPr/>
          <a:lstStyle/>
          <a:p>
            <a:r>
              <a:rPr lang="en-US" dirty="0"/>
              <a:t>Cultural Aspects of Care</a:t>
            </a:r>
          </a:p>
        </p:txBody>
      </p:sp>
      <p:sp>
        <p:nvSpPr>
          <p:cNvPr id="3" name="Content Placeholder 2">
            <a:extLst>
              <a:ext uri="{FF2B5EF4-FFF2-40B4-BE49-F238E27FC236}">
                <a16:creationId xmlns:a16="http://schemas.microsoft.com/office/drawing/2014/main" id="{E15BB5E7-07BF-4EBB-89E5-70EAE47CE747}"/>
              </a:ext>
            </a:extLst>
          </p:cNvPr>
          <p:cNvSpPr>
            <a:spLocks noGrp="1"/>
          </p:cNvSpPr>
          <p:nvPr>
            <p:ph idx="1"/>
          </p:nvPr>
        </p:nvSpPr>
        <p:spPr>
          <a:xfrm>
            <a:off x="838199" y="1690688"/>
            <a:ext cx="10515601" cy="4667249"/>
          </a:xfrm>
        </p:spPr>
        <p:txBody>
          <a:bodyPr>
            <a:normAutofit lnSpcReduction="10000"/>
          </a:bodyPr>
          <a:lstStyle/>
          <a:p>
            <a:pPr>
              <a:lnSpc>
                <a:spcPct val="110000"/>
              </a:lnSpc>
              <a:spcBef>
                <a:spcPts val="0"/>
              </a:spcBef>
            </a:pPr>
            <a:r>
              <a:rPr lang="en-US" dirty="0"/>
              <a:t>Racial and ethnic minorities experience persistent health care disparities</a:t>
            </a:r>
          </a:p>
          <a:p>
            <a:pPr>
              <a:lnSpc>
                <a:spcPct val="110000"/>
              </a:lnSpc>
              <a:spcBef>
                <a:spcPts val="0"/>
              </a:spcBef>
            </a:pPr>
            <a:r>
              <a:rPr lang="en-US" dirty="0"/>
              <a:t>Cultural origins influence the way patients and health care providers think about palliative and end of life care</a:t>
            </a:r>
          </a:p>
          <a:p>
            <a:pPr>
              <a:lnSpc>
                <a:spcPct val="110000"/>
              </a:lnSpc>
              <a:spcBef>
                <a:spcPts val="0"/>
              </a:spcBef>
            </a:pPr>
            <a:r>
              <a:rPr lang="en-US" dirty="0"/>
              <a:t>Respect values, beliefs, and traditions related to health, illness, family caregiver roles and </a:t>
            </a:r>
            <a:r>
              <a:rPr lang="en-US" dirty="0" smtClean="0"/>
              <a:t>decision </a:t>
            </a:r>
            <a:r>
              <a:rPr lang="en-US" dirty="0"/>
              <a:t>making</a:t>
            </a:r>
          </a:p>
          <a:p>
            <a:pPr>
              <a:lnSpc>
                <a:spcPct val="110000"/>
              </a:lnSpc>
              <a:spcBef>
                <a:spcPts val="0"/>
              </a:spcBef>
            </a:pPr>
            <a:r>
              <a:rPr lang="en-US" dirty="0"/>
              <a:t>Incorporate culturally sensitive resources and strategies into the plan of care</a:t>
            </a:r>
          </a:p>
          <a:p>
            <a:pPr>
              <a:lnSpc>
                <a:spcPct val="110000"/>
              </a:lnSpc>
              <a:spcBef>
                <a:spcPts val="0"/>
              </a:spcBef>
            </a:pPr>
            <a:r>
              <a:rPr lang="en-US" dirty="0"/>
              <a:t>Remove barriers to communication by ensuring that linguistic needs are met</a:t>
            </a:r>
          </a:p>
          <a:p>
            <a:endParaRPr lang="en-US" dirty="0"/>
          </a:p>
        </p:txBody>
      </p:sp>
      <p:sp>
        <p:nvSpPr>
          <p:cNvPr id="4" name="Footer Placeholder 3">
            <a:extLst>
              <a:ext uri="{FF2B5EF4-FFF2-40B4-BE49-F238E27FC236}">
                <a16:creationId xmlns:a16="http://schemas.microsoft.com/office/drawing/2014/main" id="{7383318D-97F0-4841-ACF4-9152D16E1F64}"/>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48F5CE27-1A2B-40B3-94B6-46F7BD99A7BA}"/>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27</a:t>
            </a:fld>
            <a:endParaRPr lang="en-US"/>
          </a:p>
        </p:txBody>
      </p:sp>
    </p:spTree>
    <p:extLst>
      <p:ext uri="{BB962C8B-B14F-4D97-AF65-F5344CB8AC3E}">
        <p14:creationId xmlns:p14="http://schemas.microsoft.com/office/powerpoint/2010/main" val="1818709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BCFD-227B-46CF-9BFB-1C63A63545F6}"/>
              </a:ext>
            </a:extLst>
          </p:cNvPr>
          <p:cNvSpPr>
            <a:spLocks noGrp="1"/>
          </p:cNvSpPr>
          <p:nvPr>
            <p:ph type="title"/>
          </p:nvPr>
        </p:nvSpPr>
        <p:spPr/>
        <p:txBody>
          <a:bodyPr/>
          <a:lstStyle/>
          <a:p>
            <a:r>
              <a:rPr lang="en-US" dirty="0"/>
              <a:t>Care of Imminently Dying</a:t>
            </a:r>
          </a:p>
        </p:txBody>
      </p:sp>
      <p:sp>
        <p:nvSpPr>
          <p:cNvPr id="3" name="Content Placeholder 2">
            <a:extLst>
              <a:ext uri="{FF2B5EF4-FFF2-40B4-BE49-F238E27FC236}">
                <a16:creationId xmlns:a16="http://schemas.microsoft.com/office/drawing/2014/main" id="{F56C37C6-6B42-4A06-8EF7-81C756F59078}"/>
              </a:ext>
            </a:extLst>
          </p:cNvPr>
          <p:cNvSpPr>
            <a:spLocks noGrp="1"/>
          </p:cNvSpPr>
          <p:nvPr>
            <p:ph idx="1"/>
          </p:nvPr>
        </p:nvSpPr>
        <p:spPr>
          <a:xfrm>
            <a:off x="838200" y="1825625"/>
            <a:ext cx="10922876" cy="4351338"/>
          </a:xfrm>
        </p:spPr>
        <p:txBody>
          <a:bodyPr>
            <a:normAutofit fontScale="85000" lnSpcReduction="10000"/>
          </a:bodyPr>
          <a:lstStyle/>
          <a:p>
            <a:pPr>
              <a:lnSpc>
                <a:spcPct val="110000"/>
              </a:lnSpc>
            </a:pPr>
            <a:r>
              <a:rPr lang="en-US" dirty="0"/>
              <a:t>Whenever possible, early access to hospice care should be facilitated</a:t>
            </a:r>
          </a:p>
          <a:p>
            <a:pPr>
              <a:lnSpc>
                <a:spcPct val="110000"/>
              </a:lnSpc>
            </a:pPr>
            <a:r>
              <a:rPr lang="en-US" dirty="0" smtClean="0"/>
              <a:t>Place particular </a:t>
            </a:r>
            <a:r>
              <a:rPr lang="en-US" dirty="0"/>
              <a:t>emphasis on days leading up to and just after death of the patient </a:t>
            </a:r>
          </a:p>
          <a:p>
            <a:pPr lvl="1">
              <a:lnSpc>
                <a:spcPct val="110000"/>
              </a:lnSpc>
            </a:pPr>
            <a:r>
              <a:rPr lang="en-US" dirty="0" smtClean="0"/>
              <a:t>Ensure patient </a:t>
            </a:r>
            <a:r>
              <a:rPr lang="en-US" dirty="0"/>
              <a:t>receives adequate management of pain and other symptoms</a:t>
            </a:r>
          </a:p>
          <a:p>
            <a:pPr lvl="1">
              <a:lnSpc>
                <a:spcPct val="110000"/>
              </a:lnSpc>
            </a:pPr>
            <a:r>
              <a:rPr lang="en-US" dirty="0"/>
              <a:t>Avoid inappropriate prolongation of dying </a:t>
            </a:r>
          </a:p>
          <a:p>
            <a:pPr lvl="1">
              <a:lnSpc>
                <a:spcPct val="110000"/>
              </a:lnSpc>
            </a:pPr>
            <a:r>
              <a:rPr lang="en-US" dirty="0"/>
              <a:t>Address spiritual and cultural needs</a:t>
            </a:r>
          </a:p>
          <a:p>
            <a:pPr>
              <a:lnSpc>
                <a:spcPct val="110000"/>
              </a:lnSpc>
            </a:pPr>
            <a:r>
              <a:rPr lang="en-US" dirty="0"/>
              <a:t>Signs and symptoms of impending death are recognized and communicated to patients and families</a:t>
            </a:r>
          </a:p>
          <a:p>
            <a:pPr>
              <a:lnSpc>
                <a:spcPct val="110000"/>
              </a:lnSpc>
            </a:pPr>
            <a:r>
              <a:rPr lang="en-US" dirty="0"/>
              <a:t>Provide support and education to the family </a:t>
            </a:r>
          </a:p>
          <a:p>
            <a:pPr lvl="1">
              <a:lnSpc>
                <a:spcPct val="110000"/>
              </a:lnSpc>
            </a:pPr>
            <a:r>
              <a:rPr lang="en-US" dirty="0"/>
              <a:t>Assist in making critical decisions</a:t>
            </a:r>
          </a:p>
          <a:p>
            <a:pPr lvl="1">
              <a:lnSpc>
                <a:spcPct val="110000"/>
              </a:lnSpc>
            </a:pPr>
            <a:r>
              <a:rPr lang="en-US" dirty="0"/>
              <a:t>Relieve possible burdens imposed on loved ones</a:t>
            </a:r>
          </a:p>
          <a:p>
            <a:pPr lvl="1">
              <a:lnSpc>
                <a:spcPct val="110000"/>
              </a:lnSpc>
            </a:pPr>
            <a:r>
              <a:rPr lang="en-US" dirty="0" smtClean="0"/>
              <a:t>Develop post-death </a:t>
            </a:r>
            <a:r>
              <a:rPr lang="en-US" dirty="0"/>
              <a:t>care and bereavement follow up plan</a:t>
            </a:r>
          </a:p>
          <a:p>
            <a:endParaRPr lang="en-US" dirty="0"/>
          </a:p>
        </p:txBody>
      </p:sp>
      <p:sp>
        <p:nvSpPr>
          <p:cNvPr id="4" name="Footer Placeholder 3">
            <a:extLst>
              <a:ext uri="{FF2B5EF4-FFF2-40B4-BE49-F238E27FC236}">
                <a16:creationId xmlns:a16="http://schemas.microsoft.com/office/drawing/2014/main" id="{6AFBC1E1-CEC8-4F9E-B133-38D17AC65D2B}"/>
              </a:ext>
            </a:extLst>
          </p:cNvPr>
          <p:cNvSpPr>
            <a:spLocks noGrp="1"/>
          </p:cNvSpPr>
          <p:nvPr>
            <p:ph type="ftr" sz="quarter" idx="3"/>
          </p:nvPr>
        </p:nvSpPr>
        <p:spPr>
          <a:xfrm>
            <a:off x="0" y="6444796"/>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7A03685B-8C7A-4837-BA9E-666F30352F36}"/>
              </a:ext>
            </a:extLst>
          </p:cNvPr>
          <p:cNvSpPr>
            <a:spLocks noGrp="1"/>
          </p:cNvSpPr>
          <p:nvPr>
            <p:ph type="sldNum" sz="quarter" idx="4"/>
          </p:nvPr>
        </p:nvSpPr>
        <p:spPr>
          <a:xfrm>
            <a:off x="8752840" y="6444796"/>
            <a:ext cx="3439160" cy="365125"/>
          </a:xfrm>
        </p:spPr>
        <p:txBody>
          <a:bodyPr/>
          <a:lstStyle/>
          <a:p>
            <a:fld id="{D3623286-F429-4646-AD8B-F5D18756C257}" type="slidenum">
              <a:rPr lang="en-US" smtClean="0"/>
              <a:t>28</a:t>
            </a:fld>
            <a:endParaRPr lang="en-US"/>
          </a:p>
        </p:txBody>
      </p:sp>
    </p:spTree>
    <p:extLst>
      <p:ext uri="{BB962C8B-B14F-4D97-AF65-F5344CB8AC3E}">
        <p14:creationId xmlns:p14="http://schemas.microsoft.com/office/powerpoint/2010/main" val="1456465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AA3D-3509-4BB6-9F99-2D50AF61A5E1}"/>
              </a:ext>
            </a:extLst>
          </p:cNvPr>
          <p:cNvSpPr>
            <a:spLocks noGrp="1"/>
          </p:cNvSpPr>
          <p:nvPr>
            <p:ph type="title"/>
          </p:nvPr>
        </p:nvSpPr>
        <p:spPr/>
        <p:txBody>
          <a:bodyPr/>
          <a:lstStyle/>
          <a:p>
            <a:r>
              <a:rPr lang="en-US" dirty="0"/>
              <a:t>Ethical and Legal Aspects of Care</a:t>
            </a:r>
          </a:p>
        </p:txBody>
      </p:sp>
      <p:sp>
        <p:nvSpPr>
          <p:cNvPr id="3" name="Content Placeholder 2">
            <a:extLst>
              <a:ext uri="{FF2B5EF4-FFF2-40B4-BE49-F238E27FC236}">
                <a16:creationId xmlns:a16="http://schemas.microsoft.com/office/drawing/2014/main" id="{028DD6D0-7562-4B99-A5EF-A470087A964F}"/>
              </a:ext>
            </a:extLst>
          </p:cNvPr>
          <p:cNvSpPr>
            <a:spLocks noGrp="1"/>
          </p:cNvSpPr>
          <p:nvPr>
            <p:ph idx="1"/>
          </p:nvPr>
        </p:nvSpPr>
        <p:spPr/>
        <p:txBody>
          <a:bodyPr/>
          <a:lstStyle/>
          <a:p>
            <a:pPr>
              <a:lnSpc>
                <a:spcPct val="100000"/>
              </a:lnSpc>
            </a:pPr>
            <a:r>
              <a:rPr lang="en-US" dirty="0"/>
              <a:t>Address guardianship and goals of care</a:t>
            </a:r>
          </a:p>
          <a:p>
            <a:pPr lvl="1">
              <a:lnSpc>
                <a:spcPct val="100000"/>
              </a:lnSpc>
            </a:pPr>
            <a:r>
              <a:rPr lang="en-US" dirty="0" smtClean="0"/>
              <a:t>Identify the health proxy</a:t>
            </a:r>
            <a:endParaRPr lang="en-US" dirty="0"/>
          </a:p>
          <a:p>
            <a:pPr>
              <a:lnSpc>
                <a:spcPct val="100000"/>
              </a:lnSpc>
            </a:pPr>
            <a:r>
              <a:rPr lang="en-US" dirty="0" smtClean="0"/>
              <a:t>Honor </a:t>
            </a:r>
            <a:r>
              <a:rPr lang="en-US" dirty="0"/>
              <a:t>patient preferences or those made by legal proxies or surrogate decision </a:t>
            </a:r>
            <a:r>
              <a:rPr lang="en-US" dirty="0" smtClean="0"/>
              <a:t>makers</a:t>
            </a:r>
          </a:p>
          <a:p>
            <a:pPr>
              <a:lnSpc>
                <a:spcPct val="100000"/>
              </a:lnSpc>
            </a:pPr>
            <a:r>
              <a:rPr lang="en-US" dirty="0" smtClean="0"/>
              <a:t>Maintain </a:t>
            </a:r>
            <a:r>
              <a:rPr lang="en-US" dirty="0"/>
              <a:t>professional boundaries</a:t>
            </a:r>
          </a:p>
          <a:p>
            <a:pPr>
              <a:lnSpc>
                <a:spcPct val="100000"/>
              </a:lnSpc>
            </a:pPr>
            <a:r>
              <a:rPr lang="en-US" dirty="0"/>
              <a:t>Remain knowledgeable of organizational policies</a:t>
            </a:r>
          </a:p>
          <a:p>
            <a:pPr>
              <a:lnSpc>
                <a:spcPct val="100000"/>
              </a:lnSpc>
            </a:pPr>
            <a:r>
              <a:rPr lang="en-US" dirty="0"/>
              <a:t>Communicate </a:t>
            </a:r>
            <a:r>
              <a:rPr lang="en-US" dirty="0" smtClean="0"/>
              <a:t>prognosis essential </a:t>
            </a:r>
            <a:r>
              <a:rPr lang="en-US" dirty="0"/>
              <a:t>for informed decision making</a:t>
            </a:r>
          </a:p>
          <a:p>
            <a:endParaRPr lang="en-US" dirty="0"/>
          </a:p>
        </p:txBody>
      </p:sp>
      <p:sp>
        <p:nvSpPr>
          <p:cNvPr id="4" name="Footer Placeholder 3">
            <a:extLst>
              <a:ext uri="{FF2B5EF4-FFF2-40B4-BE49-F238E27FC236}">
                <a16:creationId xmlns:a16="http://schemas.microsoft.com/office/drawing/2014/main" id="{D2327C19-EADC-485A-B65F-8472F8C398CA}"/>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BBBDD774-17B3-469D-A3EF-C1532349FE6E}"/>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29</a:t>
            </a:fld>
            <a:endParaRPr lang="en-US"/>
          </a:p>
        </p:txBody>
      </p:sp>
    </p:spTree>
    <p:extLst>
      <p:ext uri="{BB962C8B-B14F-4D97-AF65-F5344CB8AC3E}">
        <p14:creationId xmlns:p14="http://schemas.microsoft.com/office/powerpoint/2010/main" val="886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3"/>
          <p:cNvSpPr/>
          <p:nvPr/>
        </p:nvSpPr>
        <p:spPr>
          <a:xfrm>
            <a:off x="163294" y="6188789"/>
            <a:ext cx="3369833"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Calibri"/>
                <a:ea typeface="Calibri"/>
                <a:cs typeface="Calibri"/>
                <a:sym typeface="Calibri"/>
                <a:hlinkClick r:id="rId3"/>
              </a:rPr>
              <a:t>https://www.gend.co/blog/best-practice-tips-for-using-zoom</a:t>
            </a:r>
            <a:endParaRPr sz="1000" b="0" i="0" u="none" strike="noStrike" cap="none" dirty="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D31B76F-B82B-41D3-9910-2145CE9B8745}"/>
              </a:ext>
            </a:extLst>
          </p:cNvPr>
          <p:cNvSpPr>
            <a:spLocks noGrp="1"/>
          </p:cNvSpPr>
          <p:nvPr>
            <p:ph type="title"/>
          </p:nvPr>
        </p:nvSpPr>
        <p:spPr/>
        <p:txBody>
          <a:bodyPr/>
          <a:lstStyle/>
          <a:p>
            <a:r>
              <a:rPr lang="en-US" dirty="0"/>
              <a:t>Virtual Etiquette</a:t>
            </a:r>
          </a:p>
        </p:txBody>
      </p:sp>
      <p:sp>
        <p:nvSpPr>
          <p:cNvPr id="4" name="Content Placeholder 3">
            <a:extLst>
              <a:ext uri="{FF2B5EF4-FFF2-40B4-BE49-F238E27FC236}">
                <a16:creationId xmlns:a16="http://schemas.microsoft.com/office/drawing/2014/main" id="{9AFBD0CF-BBC1-4763-8B6D-6C360721B6AD}"/>
              </a:ext>
            </a:extLst>
          </p:cNvPr>
          <p:cNvSpPr>
            <a:spLocks noGrp="1"/>
          </p:cNvSpPr>
          <p:nvPr>
            <p:ph idx="1"/>
          </p:nvPr>
        </p:nvSpPr>
        <p:spPr>
          <a:xfrm>
            <a:off x="838200" y="1509311"/>
            <a:ext cx="10515600" cy="4667652"/>
          </a:xfrm>
        </p:spPr>
        <p:txBody>
          <a:bodyPr>
            <a:normAutofit fontScale="92500" lnSpcReduction="10000"/>
          </a:bodyPr>
          <a:lstStyle/>
          <a:p>
            <a:pPr marL="0" indent="0">
              <a:buNone/>
            </a:pPr>
            <a:r>
              <a:rPr lang="en-US" b="1" dirty="0">
                <a:solidFill>
                  <a:schemeClr val="dk1"/>
                </a:solidFill>
                <a:ea typeface="Calibri"/>
                <a:cs typeface="Calibri"/>
                <a:sym typeface="Calibri"/>
              </a:rPr>
              <a:t>Meeting participation:</a:t>
            </a:r>
            <a:endParaRPr lang="en-US" sz="1800" dirty="0">
              <a:solidFill>
                <a:srgbClr val="000000"/>
              </a:solidFill>
              <a:latin typeface="Arial"/>
              <a:ea typeface="Arial"/>
              <a:cs typeface="Arial"/>
              <a:sym typeface="Arial"/>
            </a:endParaRPr>
          </a:p>
          <a:p>
            <a:pPr marL="342900" indent="-342900">
              <a:lnSpc>
                <a:spcPct val="100000"/>
              </a:lnSpc>
              <a:spcBef>
                <a:spcPts val="0"/>
              </a:spcBef>
              <a:buClr>
                <a:schemeClr val="dk1"/>
              </a:buClr>
              <a:buSzPct val="100000"/>
            </a:pPr>
            <a:r>
              <a:rPr lang="en-US" dirty="0"/>
              <a:t>If you’re connecting on your computer, close-down all other apps and browser windows to eliminate </a:t>
            </a:r>
            <a:r>
              <a:rPr lang="en-US" dirty="0" smtClean="0"/>
              <a:t>notifications</a:t>
            </a:r>
            <a:endParaRPr lang="en-US" dirty="0" smtClean="0">
              <a:solidFill>
                <a:schemeClr val="dk1"/>
              </a:solidFill>
              <a:ea typeface="Calibri"/>
              <a:cs typeface="Calibri"/>
              <a:sym typeface="Calibri"/>
            </a:endParaRPr>
          </a:p>
          <a:p>
            <a:pPr marL="342900" lvl="0" indent="-342900">
              <a:lnSpc>
                <a:spcPct val="100000"/>
              </a:lnSpc>
              <a:spcBef>
                <a:spcPts val="0"/>
              </a:spcBef>
              <a:buClr>
                <a:schemeClr val="dk1"/>
              </a:buClr>
              <a:buSzPct val="100000"/>
            </a:pPr>
            <a:r>
              <a:rPr lang="en-US" dirty="0" smtClean="0">
                <a:solidFill>
                  <a:schemeClr val="dk1"/>
                </a:solidFill>
                <a:ea typeface="Calibri"/>
                <a:cs typeface="Calibri"/>
                <a:sym typeface="Calibri"/>
              </a:rPr>
              <a:t>We </a:t>
            </a:r>
            <a:r>
              <a:rPr lang="en-US" dirty="0">
                <a:solidFill>
                  <a:schemeClr val="dk1"/>
                </a:solidFill>
                <a:ea typeface="Calibri"/>
                <a:cs typeface="Calibri"/>
                <a:sym typeface="Calibri"/>
              </a:rPr>
              <a:t>will be using the raise your hand feature by clicking on the little blue hand</a:t>
            </a:r>
          </a:p>
          <a:p>
            <a:pPr marL="342900" lvl="0" indent="-342900">
              <a:lnSpc>
                <a:spcPct val="100000"/>
              </a:lnSpc>
              <a:spcBef>
                <a:spcPts val="0"/>
              </a:spcBef>
              <a:buClr>
                <a:schemeClr val="dk1"/>
              </a:buClr>
              <a:buSzPct val="100000"/>
            </a:pPr>
            <a:r>
              <a:rPr lang="en-US" dirty="0">
                <a:solidFill>
                  <a:schemeClr val="dk1"/>
                </a:solidFill>
                <a:ea typeface="Calibri"/>
                <a:cs typeface="Calibri"/>
                <a:sym typeface="Calibri"/>
              </a:rPr>
              <a:t>We will be </a:t>
            </a:r>
            <a:r>
              <a:rPr lang="en-US" dirty="0" smtClean="0">
                <a:solidFill>
                  <a:schemeClr val="dk1"/>
                </a:solidFill>
                <a:ea typeface="Calibri"/>
                <a:cs typeface="Calibri"/>
                <a:sym typeface="Calibri"/>
              </a:rPr>
              <a:t>using the </a:t>
            </a:r>
            <a:r>
              <a:rPr lang="en-US" dirty="0">
                <a:solidFill>
                  <a:schemeClr val="dk1"/>
                </a:solidFill>
                <a:ea typeface="Calibri"/>
                <a:cs typeface="Calibri"/>
                <a:sym typeface="Calibri"/>
              </a:rPr>
              <a:t>chat function</a:t>
            </a:r>
          </a:p>
          <a:p>
            <a:pPr marL="342900" lvl="0" indent="-342900">
              <a:lnSpc>
                <a:spcPct val="100000"/>
              </a:lnSpc>
              <a:spcBef>
                <a:spcPts val="0"/>
              </a:spcBef>
              <a:buClr>
                <a:schemeClr val="dk1"/>
              </a:buClr>
              <a:buSzPct val="100000"/>
            </a:pPr>
            <a:r>
              <a:rPr lang="en-US" dirty="0">
                <a:solidFill>
                  <a:schemeClr val="dk1"/>
                </a:solidFill>
                <a:ea typeface="Calibri"/>
                <a:cs typeface="Calibri"/>
                <a:sym typeface="Calibri"/>
              </a:rPr>
              <a:t>When we are taking breaks be sure not to leave the meeting but rather mute your audio and video</a:t>
            </a:r>
          </a:p>
          <a:p>
            <a:pPr marL="342900" lvl="0" indent="-342900">
              <a:lnSpc>
                <a:spcPct val="100000"/>
              </a:lnSpc>
              <a:spcBef>
                <a:spcPts val="0"/>
              </a:spcBef>
              <a:buClr>
                <a:schemeClr val="dk1"/>
              </a:buClr>
              <a:buSzPct val="100000"/>
            </a:pPr>
            <a:endParaRPr lang="en-US" b="1" dirty="0">
              <a:solidFill>
                <a:schemeClr val="dk1"/>
              </a:solidFill>
              <a:highlight>
                <a:srgbClr val="FFFF00"/>
              </a:highlight>
              <a:ea typeface="Calibri"/>
              <a:cs typeface="Calibri"/>
              <a:sym typeface="Calibri"/>
            </a:endParaRPr>
          </a:p>
          <a:p>
            <a:pPr marL="0" lvl="0" indent="0">
              <a:lnSpc>
                <a:spcPct val="100000"/>
              </a:lnSpc>
              <a:spcBef>
                <a:spcPts val="0"/>
              </a:spcBef>
              <a:buClr>
                <a:srgbClr val="000000"/>
              </a:buClr>
              <a:buSzPts val="2000"/>
              <a:buNone/>
            </a:pPr>
            <a:r>
              <a:rPr lang="en-US" b="1" dirty="0">
                <a:solidFill>
                  <a:schemeClr val="dk1"/>
                </a:solidFill>
                <a:ea typeface="Calibri"/>
                <a:cs typeface="Calibri"/>
                <a:sym typeface="Calibri"/>
              </a:rPr>
              <a:t>Environment:</a:t>
            </a:r>
            <a:endParaRPr lang="en-US" sz="1800" dirty="0">
              <a:solidFill>
                <a:srgbClr val="000000"/>
              </a:solidFill>
              <a:latin typeface="Arial"/>
              <a:ea typeface="Arial"/>
              <a:cs typeface="Arial"/>
              <a:sym typeface="Arial"/>
            </a:endParaRPr>
          </a:p>
          <a:p>
            <a:pPr marL="285750" lvl="0" indent="-285750">
              <a:lnSpc>
                <a:spcPct val="100000"/>
              </a:lnSpc>
              <a:spcBef>
                <a:spcPts val="0"/>
              </a:spcBef>
              <a:buClr>
                <a:schemeClr val="dk1"/>
              </a:buClr>
              <a:buSzPts val="2000"/>
              <a:buFont typeface="Arial"/>
              <a:buChar char="•"/>
            </a:pPr>
            <a:r>
              <a:rPr lang="en-US" dirty="0">
                <a:solidFill>
                  <a:schemeClr val="dk1"/>
                </a:solidFill>
                <a:ea typeface="Calibri"/>
                <a:cs typeface="Calibri"/>
                <a:sym typeface="Calibri"/>
              </a:rPr>
              <a:t>Be aware of your backgrounds to not be distracting.</a:t>
            </a:r>
            <a:endParaRPr lang="en-US" sz="1800" dirty="0">
              <a:solidFill>
                <a:srgbClr val="000000"/>
              </a:solidFill>
              <a:latin typeface="Arial"/>
              <a:ea typeface="Arial"/>
              <a:cs typeface="Arial"/>
              <a:sym typeface="Arial"/>
            </a:endParaRPr>
          </a:p>
          <a:p>
            <a:pPr marL="285750" lvl="0" indent="-285750">
              <a:lnSpc>
                <a:spcPct val="100000"/>
              </a:lnSpc>
              <a:spcBef>
                <a:spcPts val="0"/>
              </a:spcBef>
              <a:buClr>
                <a:schemeClr val="dk1"/>
              </a:buClr>
              <a:buSzPts val="2000"/>
              <a:buFont typeface="Arial"/>
              <a:buChar char="•"/>
            </a:pPr>
            <a:r>
              <a:rPr lang="en-US" dirty="0">
                <a:solidFill>
                  <a:schemeClr val="dk1"/>
                </a:solidFill>
                <a:ea typeface="Calibri"/>
                <a:cs typeface="Calibri"/>
                <a:sym typeface="Calibri"/>
              </a:rPr>
              <a:t>Position yourself in the light. </a:t>
            </a:r>
            <a:endParaRPr lang="en-US" sz="1800" dirty="0">
              <a:solidFill>
                <a:srgbClr val="000000"/>
              </a:solidFill>
              <a:latin typeface="Arial"/>
              <a:ea typeface="Arial"/>
              <a:cs typeface="Arial"/>
              <a:sym typeface="Arial"/>
            </a:endParaRPr>
          </a:p>
          <a:p>
            <a:pPr marL="0" lvl="0" indent="0">
              <a:lnSpc>
                <a:spcPct val="100000"/>
              </a:lnSpc>
              <a:spcBef>
                <a:spcPts val="0"/>
              </a:spcBef>
              <a:buClr>
                <a:srgbClr val="000000"/>
              </a:buClr>
              <a:buSzPts val="2000"/>
              <a:buNone/>
            </a:pPr>
            <a:endParaRPr lang="en-US" dirty="0">
              <a:solidFill>
                <a:schemeClr val="dk1"/>
              </a:solidFill>
              <a:ea typeface="Calibri"/>
              <a:cs typeface="Calibri"/>
              <a:sym typeface="Calibri"/>
            </a:endParaRPr>
          </a:p>
          <a:p>
            <a:endParaRPr lang="en-US" dirty="0"/>
          </a:p>
        </p:txBody>
      </p:sp>
      <p:sp>
        <p:nvSpPr>
          <p:cNvPr id="145" name="Google Shape;145;p3"/>
          <p:cNvSpPr txBox="1">
            <a:spLocks noGrp="1"/>
          </p:cNvSpPr>
          <p:nvPr>
            <p:ph type="ftr" sz="quarter" idx="3"/>
          </p:nvPr>
        </p:nvSpPr>
        <p:spPr>
          <a:xfrm>
            <a:off x="0" y="6494236"/>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v4 7.14.2020</a:t>
            </a:r>
            <a:endParaRPr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8752840" y="6507616"/>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3</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051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8D66-4BBF-4FBD-B22D-2D1A855D97C5}"/>
              </a:ext>
            </a:extLst>
          </p:cNvPr>
          <p:cNvSpPr>
            <a:spLocks noGrp="1"/>
          </p:cNvSpPr>
          <p:nvPr>
            <p:ph type="title"/>
          </p:nvPr>
        </p:nvSpPr>
        <p:spPr/>
        <p:txBody>
          <a:bodyPr/>
          <a:lstStyle/>
          <a:p>
            <a:r>
              <a:rPr lang="en-US" dirty="0"/>
              <a:t>Identify Members of the Multidisciplinary Care Team</a:t>
            </a:r>
          </a:p>
        </p:txBody>
      </p:sp>
      <p:sp>
        <p:nvSpPr>
          <p:cNvPr id="4" name="Footer Placeholder 3">
            <a:extLst>
              <a:ext uri="{FF2B5EF4-FFF2-40B4-BE49-F238E27FC236}">
                <a16:creationId xmlns:a16="http://schemas.microsoft.com/office/drawing/2014/main" id="{3406E1BB-2E65-4B04-8B01-8B30E8A7C289}"/>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FAE3F88A-D61A-4338-910D-344A1251C508}"/>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30</a:t>
            </a:fld>
            <a:endParaRPr lang="en-US"/>
          </a:p>
        </p:txBody>
      </p:sp>
    </p:spTree>
    <p:extLst>
      <p:ext uri="{BB962C8B-B14F-4D97-AF65-F5344CB8AC3E}">
        <p14:creationId xmlns:p14="http://schemas.microsoft.com/office/powerpoint/2010/main" val="4033065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028" y="2241221"/>
            <a:ext cx="10515600" cy="1325563"/>
          </a:xfrm>
        </p:spPr>
        <p:txBody>
          <a:bodyPr/>
          <a:lstStyle/>
          <a:p>
            <a:r>
              <a:rPr lang="en-US" dirty="0"/>
              <a:t>What patients do you think would benefit?</a:t>
            </a:r>
          </a:p>
        </p:txBody>
      </p:sp>
      <p:sp>
        <p:nvSpPr>
          <p:cNvPr id="4" name="Footer Placeholder 3"/>
          <p:cNvSpPr>
            <a:spLocks noGrp="1"/>
          </p:cNvSpPr>
          <p:nvPr>
            <p:ph type="ftr" sz="quarter" idx="3"/>
          </p:nvPr>
        </p:nvSpPr>
        <p:spPr>
          <a:xfrm>
            <a:off x="0" y="6492874"/>
            <a:ext cx="8011160" cy="365125"/>
          </a:xfrm>
        </p:spPr>
        <p:txBody>
          <a:bodyPr/>
          <a:lstStyle/>
          <a:p>
            <a:r>
              <a:rPr lang="en-US" smtClean="0"/>
              <a:t>Intro to Palliative Care v4 7.14.2020</a:t>
            </a:r>
            <a:endParaRPr lang="en-US" dirty="0"/>
          </a:p>
        </p:txBody>
      </p:sp>
      <p:sp>
        <p:nvSpPr>
          <p:cNvPr id="5" name="Slide Number Placeholder 4"/>
          <p:cNvSpPr>
            <a:spLocks noGrp="1"/>
          </p:cNvSpPr>
          <p:nvPr>
            <p:ph type="sldNum" sz="quarter" idx="4"/>
          </p:nvPr>
        </p:nvSpPr>
        <p:spPr>
          <a:xfrm>
            <a:off x="8752840" y="6492873"/>
            <a:ext cx="3439160" cy="365125"/>
          </a:xfrm>
        </p:spPr>
        <p:txBody>
          <a:bodyPr/>
          <a:lstStyle/>
          <a:p>
            <a:fld id="{D3623286-F429-4646-AD8B-F5D18756C257}" type="slidenum">
              <a:rPr lang="en-US" smtClean="0"/>
              <a:t>31</a:t>
            </a:fld>
            <a:endParaRPr lang="en-US"/>
          </a:p>
        </p:txBody>
      </p:sp>
    </p:spTree>
    <p:extLst>
      <p:ext uri="{BB962C8B-B14F-4D97-AF65-F5344CB8AC3E}">
        <p14:creationId xmlns:p14="http://schemas.microsoft.com/office/powerpoint/2010/main" val="1089997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912-DCCC-4021-9F0C-56222B016F3C}"/>
              </a:ext>
            </a:extLst>
          </p:cNvPr>
          <p:cNvSpPr>
            <a:spLocks noGrp="1"/>
          </p:cNvSpPr>
          <p:nvPr>
            <p:ph type="title"/>
          </p:nvPr>
        </p:nvSpPr>
        <p:spPr/>
        <p:txBody>
          <a:bodyPr/>
          <a:lstStyle/>
          <a:p>
            <a:r>
              <a:rPr lang="en-US" dirty="0"/>
              <a:t>Who do you think would benefit?</a:t>
            </a:r>
          </a:p>
        </p:txBody>
      </p:sp>
      <p:sp>
        <p:nvSpPr>
          <p:cNvPr id="6" name="Content Placeholder 5">
            <a:extLst>
              <a:ext uri="{FF2B5EF4-FFF2-40B4-BE49-F238E27FC236}">
                <a16:creationId xmlns:a16="http://schemas.microsoft.com/office/drawing/2014/main" id="{E265CF7F-5D9E-4F8E-AC2E-2DB29CB938BC}"/>
              </a:ext>
            </a:extLst>
          </p:cNvPr>
          <p:cNvSpPr>
            <a:spLocks noGrp="1"/>
          </p:cNvSpPr>
          <p:nvPr>
            <p:ph sz="half" idx="1"/>
          </p:nvPr>
        </p:nvSpPr>
        <p:spPr/>
        <p:txBody>
          <a:bodyPr>
            <a:normAutofit/>
          </a:bodyPr>
          <a:lstStyle/>
          <a:p>
            <a:r>
              <a:rPr lang="en-US" dirty="0"/>
              <a:t>High-risk patients</a:t>
            </a:r>
          </a:p>
          <a:p>
            <a:r>
              <a:rPr lang="en-US" dirty="0"/>
              <a:t>Socially vulnerable</a:t>
            </a:r>
          </a:p>
          <a:p>
            <a:r>
              <a:rPr lang="en-US" dirty="0"/>
              <a:t>Exhausted family caregivers</a:t>
            </a:r>
          </a:p>
          <a:p>
            <a:r>
              <a:rPr lang="en-US" dirty="0"/>
              <a:t>Patients with:</a:t>
            </a:r>
          </a:p>
          <a:p>
            <a:pPr lvl="1"/>
            <a:r>
              <a:rPr lang="en-US" dirty="0"/>
              <a:t>Cognitive impairment</a:t>
            </a:r>
          </a:p>
          <a:p>
            <a:pPr lvl="1"/>
            <a:r>
              <a:rPr lang="en-US" dirty="0"/>
              <a:t>Multiple comorbidities</a:t>
            </a:r>
          </a:p>
          <a:p>
            <a:pPr lvl="1"/>
            <a:r>
              <a:rPr lang="en-US" dirty="0"/>
              <a:t>Frailty</a:t>
            </a:r>
          </a:p>
          <a:p>
            <a:pPr lvl="1"/>
            <a:r>
              <a:rPr lang="en-US" dirty="0"/>
              <a:t>Functional dependency</a:t>
            </a:r>
          </a:p>
          <a:p>
            <a:endParaRPr lang="en-US" dirty="0"/>
          </a:p>
        </p:txBody>
      </p:sp>
      <p:sp>
        <p:nvSpPr>
          <p:cNvPr id="7" name="Content Placeholder 6">
            <a:extLst>
              <a:ext uri="{FF2B5EF4-FFF2-40B4-BE49-F238E27FC236}">
                <a16:creationId xmlns:a16="http://schemas.microsoft.com/office/drawing/2014/main" id="{E6A822D7-F9F1-4493-89E5-286558FA006B}"/>
              </a:ext>
            </a:extLst>
          </p:cNvPr>
          <p:cNvSpPr>
            <a:spLocks noGrp="1"/>
          </p:cNvSpPr>
          <p:nvPr>
            <p:ph sz="half" idx="2"/>
          </p:nvPr>
        </p:nvSpPr>
        <p:spPr/>
        <p:txBody>
          <a:bodyPr>
            <a:normAutofit/>
          </a:bodyPr>
          <a:lstStyle/>
          <a:p>
            <a:r>
              <a:rPr lang="en-US" dirty="0" smtClean="0"/>
              <a:t>Palliative </a:t>
            </a:r>
            <a:r>
              <a:rPr lang="en-US" dirty="0"/>
              <a:t>c</a:t>
            </a:r>
            <a:r>
              <a:rPr lang="en-US" dirty="0" smtClean="0"/>
              <a:t>are </a:t>
            </a:r>
            <a:r>
              <a:rPr lang="en-US" dirty="0"/>
              <a:t>can help with illnesses other than cancer:</a:t>
            </a:r>
          </a:p>
          <a:p>
            <a:pPr lvl="1"/>
            <a:r>
              <a:rPr lang="en-US" dirty="0"/>
              <a:t>Advanced lung, heart, kidney and liver disease</a:t>
            </a:r>
          </a:p>
          <a:p>
            <a:pPr lvl="1"/>
            <a:r>
              <a:rPr lang="en-US" dirty="0"/>
              <a:t>AIDS</a:t>
            </a:r>
          </a:p>
          <a:p>
            <a:pPr lvl="1"/>
            <a:r>
              <a:rPr lang="en-US" dirty="0"/>
              <a:t>Alzheimer’s disease and dementia</a:t>
            </a:r>
          </a:p>
          <a:p>
            <a:pPr lvl="1"/>
            <a:r>
              <a:rPr lang="en-US" dirty="0"/>
              <a:t>Cystic Fibrosis</a:t>
            </a:r>
          </a:p>
          <a:p>
            <a:pPr lvl="1"/>
            <a:r>
              <a:rPr lang="en-US" dirty="0"/>
              <a:t>Disabling stroke and other neurological diseases</a:t>
            </a:r>
          </a:p>
          <a:p>
            <a:pPr lvl="1"/>
            <a:r>
              <a:rPr lang="en-US" dirty="0"/>
              <a:t>Motor Neuron Disease and multiple sclerosis</a:t>
            </a:r>
          </a:p>
          <a:p>
            <a:endParaRPr lang="en-US" dirty="0"/>
          </a:p>
        </p:txBody>
      </p:sp>
      <p:sp>
        <p:nvSpPr>
          <p:cNvPr id="4" name="Footer Placeholder 3">
            <a:extLst>
              <a:ext uri="{FF2B5EF4-FFF2-40B4-BE49-F238E27FC236}">
                <a16:creationId xmlns:a16="http://schemas.microsoft.com/office/drawing/2014/main" id="{2D359F1D-57E6-4AE2-8E22-8B95A4F19A4C}"/>
              </a:ext>
            </a:extLst>
          </p:cNvPr>
          <p:cNvSpPr>
            <a:spLocks noGrp="1"/>
          </p:cNvSpPr>
          <p:nvPr>
            <p:ph type="ftr" sz="quarter" idx="3"/>
          </p:nvPr>
        </p:nvSpPr>
        <p:spPr>
          <a:xfrm>
            <a:off x="0" y="6494236"/>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615F3849-378D-4338-8EC1-79D8302D710C}"/>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32</a:t>
            </a:fld>
            <a:endParaRPr lang="en-US"/>
          </a:p>
        </p:txBody>
      </p:sp>
    </p:spTree>
    <p:extLst>
      <p:ext uri="{BB962C8B-B14F-4D97-AF65-F5344CB8AC3E}">
        <p14:creationId xmlns:p14="http://schemas.microsoft.com/office/powerpoint/2010/main" val="873277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320050"/>
            <a:ext cx="10515600" cy="1325563"/>
          </a:xfrm>
        </p:spPr>
        <p:txBody>
          <a:bodyPr/>
          <a:lstStyle/>
          <a:p>
            <a:pPr algn="ctr"/>
            <a:r>
              <a:rPr lang="en-US" dirty="0"/>
              <a:t>Who provides palliative care?</a:t>
            </a:r>
          </a:p>
        </p:txBody>
      </p:sp>
      <p:sp>
        <p:nvSpPr>
          <p:cNvPr id="4" name="Footer Placeholder 3"/>
          <p:cNvSpPr>
            <a:spLocks noGrp="1"/>
          </p:cNvSpPr>
          <p:nvPr>
            <p:ph type="ftr" sz="quarter" idx="3"/>
          </p:nvPr>
        </p:nvSpPr>
        <p:spPr>
          <a:xfrm>
            <a:off x="0" y="6480370"/>
            <a:ext cx="8011160" cy="365125"/>
          </a:xfrm>
        </p:spPr>
        <p:txBody>
          <a:bodyPr/>
          <a:lstStyle/>
          <a:p>
            <a:r>
              <a:rPr lang="en-US" smtClean="0"/>
              <a:t>Intro to Palliative Care v4 7.14.2020</a:t>
            </a:r>
            <a:endParaRPr lang="en-US" dirty="0"/>
          </a:p>
        </p:txBody>
      </p:sp>
      <p:sp>
        <p:nvSpPr>
          <p:cNvPr id="5" name="Slide Number Placeholder 4"/>
          <p:cNvSpPr>
            <a:spLocks noGrp="1"/>
          </p:cNvSpPr>
          <p:nvPr>
            <p:ph type="sldNum" sz="quarter" idx="4"/>
          </p:nvPr>
        </p:nvSpPr>
        <p:spPr/>
        <p:txBody>
          <a:bodyPr/>
          <a:lstStyle/>
          <a:p>
            <a:fld id="{D3623286-F429-4646-AD8B-F5D18756C257}" type="slidenum">
              <a:rPr lang="en-US" smtClean="0"/>
              <a:t>33</a:t>
            </a:fld>
            <a:endParaRPr lang="en-US"/>
          </a:p>
        </p:txBody>
      </p:sp>
    </p:spTree>
    <p:extLst>
      <p:ext uri="{BB962C8B-B14F-4D97-AF65-F5344CB8AC3E}">
        <p14:creationId xmlns:p14="http://schemas.microsoft.com/office/powerpoint/2010/main" val="655974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Who Provides Palliative Care?</a:t>
            </a:r>
            <a:endParaRPr b="1"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CC48B2E-FEC2-4B94-AB7E-29C7CADF3E05}"/>
              </a:ext>
            </a:extLst>
          </p:cNvPr>
          <p:cNvSpPr>
            <a:spLocks noGrp="1"/>
          </p:cNvSpPr>
          <p:nvPr>
            <p:ph sz="half" idx="2"/>
          </p:nvPr>
        </p:nvSpPr>
        <p:spPr/>
        <p:txBody>
          <a:bodyPr/>
          <a:lstStyle/>
          <a:p>
            <a:r>
              <a:rPr lang="en-US" dirty="0"/>
              <a:t>Dietitian/Nutritionist</a:t>
            </a:r>
          </a:p>
          <a:p>
            <a:r>
              <a:rPr lang="en-US" dirty="0"/>
              <a:t>Patient</a:t>
            </a:r>
          </a:p>
          <a:p>
            <a:r>
              <a:rPr lang="en-US" dirty="0"/>
              <a:t>Family Member or other Loved Ones</a:t>
            </a:r>
          </a:p>
          <a:p>
            <a:r>
              <a:rPr lang="en-US" dirty="0"/>
              <a:t>Spiritual Advisor</a:t>
            </a:r>
          </a:p>
          <a:p>
            <a:r>
              <a:rPr lang="en-US" dirty="0"/>
              <a:t>Community Health Worker</a:t>
            </a:r>
          </a:p>
          <a:p>
            <a:r>
              <a:rPr lang="en-US" dirty="0"/>
              <a:t>Front Office Staff</a:t>
            </a:r>
          </a:p>
          <a:p>
            <a:endParaRPr lang="en-US" dirty="0"/>
          </a:p>
        </p:txBody>
      </p:sp>
      <p:sp>
        <p:nvSpPr>
          <p:cNvPr id="3" name="Footer Placeholder 2"/>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5" name="Slide Number Placeholder 4"/>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34</a:t>
            </a:fld>
            <a:endParaRPr lang="en-US">
              <a:latin typeface="+mn-lt"/>
              <a:cs typeface="Calibri" panose="020F0502020204030204" pitchFamily="34" charset="0"/>
            </a:endParaRPr>
          </a:p>
        </p:txBody>
      </p:sp>
      <p:sp>
        <p:nvSpPr>
          <p:cNvPr id="7" name="Content Placeholder 6">
            <a:extLst>
              <a:ext uri="{FF2B5EF4-FFF2-40B4-BE49-F238E27FC236}">
                <a16:creationId xmlns:a16="http://schemas.microsoft.com/office/drawing/2014/main" id="{151E3524-4D50-476C-A4B5-1D356A310830}"/>
              </a:ext>
            </a:extLst>
          </p:cNvPr>
          <p:cNvSpPr>
            <a:spLocks noGrp="1"/>
          </p:cNvSpPr>
          <p:nvPr>
            <p:ph sz="half" idx="1"/>
          </p:nvPr>
        </p:nvSpPr>
        <p:spPr/>
        <p:txBody>
          <a:bodyPr/>
          <a:lstStyle/>
          <a:p>
            <a:r>
              <a:rPr lang="en-US" dirty="0"/>
              <a:t>Physician </a:t>
            </a:r>
          </a:p>
          <a:p>
            <a:r>
              <a:rPr lang="en-US" dirty="0"/>
              <a:t>Advanced Practice Provider</a:t>
            </a:r>
          </a:p>
          <a:p>
            <a:r>
              <a:rPr lang="en-US" dirty="0"/>
              <a:t>Registered Nurse</a:t>
            </a:r>
          </a:p>
          <a:p>
            <a:r>
              <a:rPr lang="en-US" dirty="0"/>
              <a:t>Social Worker</a:t>
            </a:r>
          </a:p>
          <a:p>
            <a:r>
              <a:rPr lang="en-US" dirty="0"/>
              <a:t>Pharmacist</a:t>
            </a:r>
          </a:p>
          <a:p>
            <a:r>
              <a:rPr lang="en-US" dirty="0"/>
              <a:t>Medical Assistant</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1"/>
          <p:cNvSpPr txBox="1">
            <a:spLocks noGrp="1"/>
          </p:cNvSpPr>
          <p:nvPr>
            <p:ph type="title"/>
          </p:nvPr>
        </p:nvSpPr>
        <p:spPr>
          <a:xfrm>
            <a:off x="268014" y="10179"/>
            <a:ext cx="11465077"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dirty="0" smtClean="0">
                <a:latin typeface="Calibri" panose="020F0502020204030204" pitchFamily="34" charset="0"/>
                <a:cs typeface="Calibri" panose="020F0502020204030204" pitchFamily="34" charset="0"/>
              </a:rPr>
              <a:t>Aspen’s Palliative Care Experience</a:t>
            </a:r>
            <a:endParaRPr b="1"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3"/>
          </p:nvPr>
        </p:nvSpPr>
        <p:spPr>
          <a:xfrm>
            <a:off x="0" y="6479721"/>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6" name="Slide Number Placeholder 5"/>
          <p:cNvSpPr>
            <a:spLocks noGrp="1"/>
          </p:cNvSpPr>
          <p:nvPr>
            <p:ph type="sldNum" sz="quarter" idx="4"/>
          </p:nvPr>
        </p:nvSpPr>
        <p:spPr>
          <a:xfrm>
            <a:off x="8752840" y="6471223"/>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35</a:t>
            </a:fld>
            <a:endParaRPr lang="en-US">
              <a:latin typeface="+mn-lt"/>
              <a:cs typeface="Calibri" panose="020F0502020204030204" pitchFamily="34" charset="0"/>
            </a:endParaRPr>
          </a:p>
        </p:txBody>
      </p:sp>
      <p:pic>
        <p:nvPicPr>
          <p:cNvPr id="4" name="OgWdwsNYY3Q"/>
          <p:cNvPicPr>
            <a:picLocks noRot="1" noChangeAspect="1"/>
          </p:cNvPicPr>
          <p:nvPr>
            <a:videoFile r:link="rId1"/>
          </p:nvPr>
        </p:nvPicPr>
        <p:blipFill>
          <a:blip r:embed="rId4"/>
          <a:stretch>
            <a:fillRect/>
          </a:stretch>
        </p:blipFill>
        <p:spPr>
          <a:xfrm>
            <a:off x="2300215" y="1052313"/>
            <a:ext cx="8172205" cy="4596865"/>
          </a:xfrm>
          <a:prstGeom prst="rect">
            <a:avLst/>
          </a:prstGeom>
        </p:spPr>
      </p:pic>
      <p:sp>
        <p:nvSpPr>
          <p:cNvPr id="5" name="Rectangle 4"/>
          <p:cNvSpPr/>
          <p:nvPr/>
        </p:nvSpPr>
        <p:spPr>
          <a:xfrm>
            <a:off x="7161486" y="5654301"/>
            <a:ext cx="3486852" cy="276999"/>
          </a:xfrm>
          <a:prstGeom prst="rect">
            <a:avLst/>
          </a:prstGeom>
        </p:spPr>
        <p:txBody>
          <a:bodyPr wrap="none">
            <a:spAutoFit/>
          </a:bodyPr>
          <a:lstStyle/>
          <a:p>
            <a:pPr lvl="0">
              <a:lnSpc>
                <a:spcPct val="100000"/>
              </a:lnSpc>
              <a:spcBef>
                <a:spcPts val="0"/>
              </a:spcBef>
              <a:buClr>
                <a:schemeClr val="dk1"/>
              </a:buClr>
              <a:buSzPts val="1665"/>
            </a:pPr>
            <a:r>
              <a:rPr lang="en-US" sz="1200" dirty="0">
                <a:hlinkClick r:id="rId5"/>
              </a:rPr>
              <a:t>https://www.youtube.com/watch?v=OgWdwsNYY3Q</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Patient Focused Approaches</a:t>
            </a:r>
            <a:endParaRPr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151E3524-4D50-476C-A4B5-1D356A310830}"/>
              </a:ext>
            </a:extLst>
          </p:cNvPr>
          <p:cNvSpPr>
            <a:spLocks noGrp="1"/>
          </p:cNvSpPr>
          <p:nvPr>
            <p:ph idx="1"/>
          </p:nvPr>
        </p:nvSpPr>
        <p:spPr/>
        <p:txBody>
          <a:bodyPr/>
          <a:lstStyle/>
          <a:p>
            <a:r>
              <a:rPr lang="en-US" dirty="0"/>
              <a:t>Decisions are driven by the patient's goals of care and wishes</a:t>
            </a:r>
          </a:p>
          <a:p>
            <a:r>
              <a:rPr lang="en-US" dirty="0" smtClean="0"/>
              <a:t>Provide support </a:t>
            </a:r>
            <a:r>
              <a:rPr lang="en-US" dirty="0"/>
              <a:t>to patient to express wishes</a:t>
            </a:r>
          </a:p>
          <a:p>
            <a:r>
              <a:rPr lang="en-US" dirty="0" smtClean="0"/>
              <a:t>Provide </a:t>
            </a:r>
            <a:r>
              <a:rPr lang="en-US" dirty="0"/>
              <a:t>support to family and caregivers so that </a:t>
            </a:r>
            <a:r>
              <a:rPr lang="en-US" dirty="0" smtClean="0"/>
              <a:t>patients </a:t>
            </a:r>
            <a:r>
              <a:rPr lang="en-US" dirty="0"/>
              <a:t>may realize goals of care</a:t>
            </a:r>
          </a:p>
          <a:p>
            <a:r>
              <a:rPr lang="en-US" dirty="0"/>
              <a:t>Navigate, coordinate a complex/confusing </a:t>
            </a:r>
            <a:r>
              <a:rPr lang="en-US" dirty="0" smtClean="0"/>
              <a:t>healthcare </a:t>
            </a:r>
            <a:r>
              <a:rPr lang="en-US" dirty="0"/>
              <a:t>system, understand the plan of care</a:t>
            </a:r>
          </a:p>
          <a:p>
            <a:endParaRPr lang="en-US" dirty="0"/>
          </a:p>
        </p:txBody>
      </p:sp>
      <p:sp>
        <p:nvSpPr>
          <p:cNvPr id="3" name="Footer Placeholder 2"/>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5" name="Slide Number Placeholder 4"/>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36</a:t>
            </a:fld>
            <a:endParaRPr lang="en-US">
              <a:latin typeface="+mn-lt"/>
              <a:cs typeface="Calibri" panose="020F0502020204030204" pitchFamily="34" charset="0"/>
            </a:endParaRPr>
          </a:p>
        </p:txBody>
      </p:sp>
    </p:spTree>
    <p:extLst>
      <p:ext uri="{BB962C8B-B14F-4D97-AF65-F5344CB8AC3E}">
        <p14:creationId xmlns:p14="http://schemas.microsoft.com/office/powerpoint/2010/main" val="2734923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 Members of the Care Team</a:t>
            </a:r>
            <a:endParaRPr b="1"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C373009A-FE22-42FE-BEC4-0392636284A6}"/>
              </a:ext>
            </a:extLst>
          </p:cNvPr>
          <p:cNvSpPr>
            <a:spLocks noGrp="1"/>
          </p:cNvSpPr>
          <p:nvPr>
            <p:ph type="body" idx="1"/>
          </p:nvPr>
        </p:nvSpPr>
        <p:spPr/>
        <p:txBody>
          <a:bodyPr>
            <a:normAutofit fontScale="85000" lnSpcReduction="10000"/>
          </a:bodyPr>
          <a:lstStyle/>
          <a:p>
            <a:r>
              <a:rPr lang="en-US" dirty="0"/>
              <a:t>Central to the delivery of care are family members and/or caregivers:</a:t>
            </a:r>
          </a:p>
        </p:txBody>
      </p:sp>
      <p:sp>
        <p:nvSpPr>
          <p:cNvPr id="9" name="Content Placeholder 8">
            <a:extLst>
              <a:ext uri="{FF2B5EF4-FFF2-40B4-BE49-F238E27FC236}">
                <a16:creationId xmlns:a16="http://schemas.microsoft.com/office/drawing/2014/main" id="{D373BDB1-CA18-4E6A-B29C-A7FE7C998B41}"/>
              </a:ext>
            </a:extLst>
          </p:cNvPr>
          <p:cNvSpPr>
            <a:spLocks noGrp="1"/>
          </p:cNvSpPr>
          <p:nvPr>
            <p:ph sz="half" idx="2"/>
          </p:nvPr>
        </p:nvSpPr>
        <p:spPr/>
        <p:txBody>
          <a:bodyPr>
            <a:normAutofit fontScale="92500" lnSpcReduction="10000"/>
          </a:bodyPr>
          <a:lstStyle/>
          <a:p>
            <a:r>
              <a:rPr lang="en-US" sz="2600" dirty="0"/>
              <a:t>Provide insights into progression, improvement, and  quality of life</a:t>
            </a:r>
          </a:p>
          <a:p>
            <a:r>
              <a:rPr lang="en-US" sz="2600" dirty="0"/>
              <a:t>May advocate for patient needs, wishes and desires</a:t>
            </a:r>
          </a:p>
          <a:p>
            <a:r>
              <a:rPr lang="en-US" sz="2600" dirty="0"/>
              <a:t>Source of emotional support and reliability for patients  in ever-changing circumstances</a:t>
            </a:r>
          </a:p>
          <a:p>
            <a:r>
              <a:rPr lang="en-US" sz="2600" dirty="0"/>
              <a:t>Provide long-term, 24 hour care with minimal  emotional and psychological support</a:t>
            </a:r>
          </a:p>
          <a:p>
            <a:endParaRPr lang="en-US" dirty="0"/>
          </a:p>
        </p:txBody>
      </p:sp>
      <p:sp>
        <p:nvSpPr>
          <p:cNvPr id="10" name="Text Placeholder 9">
            <a:extLst>
              <a:ext uri="{FF2B5EF4-FFF2-40B4-BE49-F238E27FC236}">
                <a16:creationId xmlns:a16="http://schemas.microsoft.com/office/drawing/2014/main" id="{1F9E25A9-174C-4F23-973F-24226539EADA}"/>
              </a:ext>
            </a:extLst>
          </p:cNvPr>
          <p:cNvSpPr>
            <a:spLocks noGrp="1"/>
          </p:cNvSpPr>
          <p:nvPr>
            <p:ph type="body" sz="quarter" idx="3"/>
          </p:nvPr>
        </p:nvSpPr>
        <p:spPr/>
        <p:txBody>
          <a:bodyPr>
            <a:normAutofit fontScale="85000" lnSpcReduction="10000"/>
          </a:bodyPr>
          <a:lstStyle/>
          <a:p>
            <a:r>
              <a:rPr lang="en-US" dirty="0"/>
              <a:t>Family members benefit from the support of the palliative care team:</a:t>
            </a:r>
          </a:p>
        </p:txBody>
      </p:sp>
      <p:sp>
        <p:nvSpPr>
          <p:cNvPr id="11" name="Content Placeholder 10">
            <a:extLst>
              <a:ext uri="{FF2B5EF4-FFF2-40B4-BE49-F238E27FC236}">
                <a16:creationId xmlns:a16="http://schemas.microsoft.com/office/drawing/2014/main" id="{AC425D96-C479-49D9-BA4E-188676C7537F}"/>
              </a:ext>
            </a:extLst>
          </p:cNvPr>
          <p:cNvSpPr>
            <a:spLocks noGrp="1"/>
          </p:cNvSpPr>
          <p:nvPr>
            <p:ph sz="quarter" idx="4"/>
          </p:nvPr>
        </p:nvSpPr>
        <p:spPr/>
        <p:txBody>
          <a:bodyPr>
            <a:normAutofit/>
          </a:bodyPr>
          <a:lstStyle/>
          <a:p>
            <a:r>
              <a:rPr lang="en-US" sz="2600" dirty="0"/>
              <a:t>Experience physical, emotional, and mental stress caring for family member or friend</a:t>
            </a:r>
          </a:p>
          <a:p>
            <a:r>
              <a:rPr lang="en-US" sz="2600" dirty="0"/>
              <a:t>Prone to social isolation and caregiver burden</a:t>
            </a:r>
          </a:p>
          <a:p>
            <a:r>
              <a:rPr lang="en-US" sz="2600" dirty="0"/>
              <a:t>Benefit from support of the overall palliative care team in the form of information, counselling, or practical assistance and training</a:t>
            </a:r>
          </a:p>
          <a:p>
            <a:endParaRPr lang="en-US" dirty="0"/>
          </a:p>
        </p:txBody>
      </p:sp>
      <p:sp>
        <p:nvSpPr>
          <p:cNvPr id="2" name="Footer Placeholder 1"/>
          <p:cNvSpPr>
            <a:spLocks noGrp="1"/>
          </p:cNvSpPr>
          <p:nvPr>
            <p:ph type="ftr" sz="quarter" idx="11"/>
          </p:nvPr>
        </p:nvSpPr>
        <p:spPr>
          <a:xfrm>
            <a:off x="0" y="6496730"/>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4" name="Slide Number Placeholder 3"/>
          <p:cNvSpPr>
            <a:spLocks noGrp="1"/>
          </p:cNvSpPr>
          <p:nvPr>
            <p:ph type="sldNum" sz="quarter" idx="12"/>
          </p:nvPr>
        </p:nvSpPr>
        <p:spPr>
          <a:xfrm>
            <a:off x="8752840" y="6492875"/>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37</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40899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 Related Challenges</a:t>
            </a:r>
            <a:endParaRPr b="1"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F368EEF-70D7-4068-A3A5-37043FB95200}"/>
              </a:ext>
            </a:extLst>
          </p:cNvPr>
          <p:cNvSpPr>
            <a:spLocks noGrp="1"/>
          </p:cNvSpPr>
          <p:nvPr>
            <p:ph idx="1"/>
          </p:nvPr>
        </p:nvSpPr>
        <p:spPr/>
        <p:txBody>
          <a:bodyPr>
            <a:normAutofit lnSpcReduction="10000"/>
          </a:bodyPr>
          <a:lstStyle/>
          <a:p>
            <a:r>
              <a:rPr lang="en-US" dirty="0"/>
              <a:t>Family Functioning</a:t>
            </a:r>
          </a:p>
          <a:p>
            <a:pPr lvl="1"/>
            <a:r>
              <a:rPr lang="en-US" dirty="0"/>
              <a:t>May have less than optimal relationships</a:t>
            </a:r>
          </a:p>
          <a:p>
            <a:r>
              <a:rPr lang="en-US" dirty="0"/>
              <a:t>Incongruent patient and family member needs</a:t>
            </a:r>
          </a:p>
          <a:p>
            <a:r>
              <a:rPr lang="en-US" dirty="0"/>
              <a:t>Communication process barriers</a:t>
            </a:r>
          </a:p>
          <a:p>
            <a:r>
              <a:rPr lang="en-US" dirty="0"/>
              <a:t>Impaired concentration</a:t>
            </a:r>
          </a:p>
          <a:p>
            <a:r>
              <a:rPr lang="en-US" dirty="0"/>
              <a:t>Timing and amount of information</a:t>
            </a:r>
          </a:p>
          <a:p>
            <a:r>
              <a:rPr lang="en-US" dirty="0"/>
              <a:t>Family members not wanting to bother the health care team</a:t>
            </a:r>
          </a:p>
          <a:p>
            <a:r>
              <a:rPr lang="en-US" dirty="0"/>
              <a:t>Family </a:t>
            </a:r>
            <a:r>
              <a:rPr lang="en-US" dirty="0" smtClean="0"/>
              <a:t>members</a:t>
            </a:r>
            <a:r>
              <a:rPr lang="en-US" dirty="0"/>
              <a:t>’ rejection of support</a:t>
            </a:r>
          </a:p>
          <a:p>
            <a:r>
              <a:rPr lang="en-US" dirty="0"/>
              <a:t>Cultural issues and provider comfort level</a:t>
            </a:r>
          </a:p>
          <a:p>
            <a:endParaRPr lang="en-US" dirty="0"/>
          </a:p>
        </p:txBody>
      </p:sp>
      <p:sp>
        <p:nvSpPr>
          <p:cNvPr id="9" name="Footer Placeholder 1">
            <a:extLst>
              <a:ext uri="{FF2B5EF4-FFF2-40B4-BE49-F238E27FC236}">
                <a16:creationId xmlns:a16="http://schemas.microsoft.com/office/drawing/2014/main" id="{D78C9A06-44BC-4C8A-A51C-A64347427C81}"/>
              </a:ext>
            </a:extLst>
          </p:cNvPr>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10" name="Slide Number Placeholder 3">
            <a:extLst>
              <a:ext uri="{FF2B5EF4-FFF2-40B4-BE49-F238E27FC236}">
                <a16:creationId xmlns:a16="http://schemas.microsoft.com/office/drawing/2014/main" id="{AC1320C5-8068-4D00-BD3C-28139CE204EB}"/>
              </a:ext>
            </a:extLst>
          </p:cNvPr>
          <p:cNvSpPr>
            <a:spLocks noGrp="1"/>
          </p:cNvSpPr>
          <p:nvPr>
            <p:ph type="sldNum" sz="quarter" idx="4"/>
          </p:nvPr>
        </p:nvSpPr>
        <p:spPr>
          <a:xfrm>
            <a:off x="87274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38</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3527255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Family</a:t>
            </a:r>
            <a:r>
              <a:rPr lang="en-US" dirty="0">
                <a:latin typeface="Calibri" panose="020F0502020204030204" pitchFamily="34" charset="0"/>
                <a:cs typeface="Calibri" panose="020F0502020204030204" pitchFamily="34" charset="0"/>
              </a:rPr>
              <a:t> Meeting </a:t>
            </a:r>
            <a:endParaRPr b="1" dirty="0">
              <a:latin typeface="Calibri" panose="020F0502020204030204" pitchFamily="34" charset="0"/>
              <a:cs typeface="Calibri" panose="020F0502020204030204" pitchFamily="34" charset="0"/>
            </a:endParaRPr>
          </a:p>
        </p:txBody>
      </p:sp>
      <p:sp>
        <p:nvSpPr>
          <p:cNvPr id="16" name="Content Placeholder 15">
            <a:extLst>
              <a:ext uri="{FF2B5EF4-FFF2-40B4-BE49-F238E27FC236}">
                <a16:creationId xmlns:a16="http://schemas.microsoft.com/office/drawing/2014/main" id="{642BB1D5-D292-41C0-90CC-8679998D0E2D}"/>
              </a:ext>
            </a:extLst>
          </p:cNvPr>
          <p:cNvSpPr>
            <a:spLocks noGrp="1"/>
          </p:cNvSpPr>
          <p:nvPr>
            <p:ph idx="1"/>
          </p:nvPr>
        </p:nvSpPr>
        <p:spPr/>
        <p:txBody>
          <a:bodyPr/>
          <a:lstStyle/>
          <a:p>
            <a:r>
              <a:rPr lang="en-US" dirty="0"/>
              <a:t>When possible, the patient should determine who they would like to be </a:t>
            </a:r>
            <a:r>
              <a:rPr lang="en-US" dirty="0" smtClean="0"/>
              <a:t>present</a:t>
            </a:r>
          </a:p>
          <a:p>
            <a:r>
              <a:rPr lang="en-US" dirty="0" smtClean="0"/>
              <a:t>Identify the health proxy</a:t>
            </a:r>
          </a:p>
          <a:p>
            <a:r>
              <a:rPr lang="en-US" dirty="0" smtClean="0"/>
              <a:t>Helpful </a:t>
            </a:r>
            <a:r>
              <a:rPr lang="en-US" dirty="0"/>
              <a:t>to have members of the care team available to the patient to aid in decision making</a:t>
            </a:r>
          </a:p>
          <a:p>
            <a:r>
              <a:rPr lang="en-US" dirty="0"/>
              <a:t>Ensure an environment where patients and families feel comfortable </a:t>
            </a:r>
            <a:r>
              <a:rPr lang="en-US" dirty="0" smtClean="0"/>
              <a:t>sharing information</a:t>
            </a:r>
            <a:endParaRPr lang="en-US" dirty="0"/>
          </a:p>
          <a:p>
            <a:endParaRPr lang="en-US" dirty="0"/>
          </a:p>
        </p:txBody>
      </p:sp>
      <p:sp>
        <p:nvSpPr>
          <p:cNvPr id="2" name="Footer Placeholder 1"/>
          <p:cNvSpPr>
            <a:spLocks noGrp="1"/>
          </p:cNvSpPr>
          <p:nvPr>
            <p:ph type="ftr" sz="quarter" idx="3"/>
          </p:nvPr>
        </p:nvSpPr>
        <p:spPr>
          <a:xfrm>
            <a:off x="0" y="6473598"/>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4" name="Slide Number Placeholder 3"/>
          <p:cNvSpPr>
            <a:spLocks noGrp="1"/>
          </p:cNvSpPr>
          <p:nvPr>
            <p:ph type="sldNum" sz="quarter" idx="4"/>
          </p:nvPr>
        </p:nvSpPr>
        <p:spPr>
          <a:xfrm>
            <a:off x="8752840" y="6473597"/>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39</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4145361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E3A1-0514-4285-8B3B-CB2B23340BF9}"/>
              </a:ext>
            </a:extLst>
          </p:cNvPr>
          <p:cNvSpPr>
            <a:spLocks noGrp="1"/>
          </p:cNvSpPr>
          <p:nvPr>
            <p:ph type="title"/>
          </p:nvPr>
        </p:nvSpPr>
        <p:spPr/>
        <p:txBody>
          <a:bodyPr/>
          <a:lstStyle/>
          <a:p>
            <a:r>
              <a:rPr lang="en-US" dirty="0"/>
              <a:t>Expectations</a:t>
            </a:r>
          </a:p>
        </p:txBody>
      </p:sp>
      <p:sp>
        <p:nvSpPr>
          <p:cNvPr id="3" name="Text Placeholder 2">
            <a:extLst>
              <a:ext uri="{FF2B5EF4-FFF2-40B4-BE49-F238E27FC236}">
                <a16:creationId xmlns:a16="http://schemas.microsoft.com/office/drawing/2014/main" id="{5899EC9D-3785-41B8-AE2A-60B43C122256}"/>
              </a:ext>
            </a:extLst>
          </p:cNvPr>
          <p:cNvSpPr>
            <a:spLocks noGrp="1"/>
          </p:cNvSpPr>
          <p:nvPr>
            <p:ph type="body" idx="1"/>
          </p:nvPr>
        </p:nvSpPr>
        <p:spPr/>
        <p:txBody>
          <a:bodyPr/>
          <a:lstStyle/>
          <a:p>
            <a:r>
              <a:rPr lang="en-US" dirty="0"/>
              <a:t>What do you want to get out of this training?</a:t>
            </a:r>
          </a:p>
        </p:txBody>
      </p:sp>
      <p:sp>
        <p:nvSpPr>
          <p:cNvPr id="4" name="Footer Placeholder 3">
            <a:extLst>
              <a:ext uri="{FF2B5EF4-FFF2-40B4-BE49-F238E27FC236}">
                <a16:creationId xmlns:a16="http://schemas.microsoft.com/office/drawing/2014/main" id="{159C3A11-7FA7-464E-84BF-ADDF9073F57C}"/>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E8B181C2-B5A5-46F5-89C8-6BC3FAB5204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4</a:t>
            </a:fld>
            <a:endParaRPr lang="en-US"/>
          </a:p>
        </p:txBody>
      </p:sp>
    </p:spTree>
    <p:extLst>
      <p:ext uri="{BB962C8B-B14F-4D97-AF65-F5344CB8AC3E}">
        <p14:creationId xmlns:p14="http://schemas.microsoft.com/office/powerpoint/2010/main" val="2636018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Shared Decision Making</a:t>
            </a:r>
            <a:endParaRPr b="1" dirty="0">
              <a:latin typeface="Calibri" panose="020F0502020204030204" pitchFamily="34" charset="0"/>
              <a:cs typeface="Calibri" panose="020F0502020204030204" pitchFamily="34" charset="0"/>
            </a:endParaRPr>
          </a:p>
        </p:txBody>
      </p:sp>
      <p:sp>
        <p:nvSpPr>
          <p:cNvPr id="632" name="Google Shape;632;p46"/>
          <p:cNvSpPr txBox="1"/>
          <p:nvPr/>
        </p:nvSpPr>
        <p:spPr>
          <a:xfrm>
            <a:off x="25763" y="6130804"/>
            <a:ext cx="4517208"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1A73E8"/>
                </a:solidFill>
                <a:highlight>
                  <a:srgbClr val="FFFFFF"/>
                </a:highlight>
                <a:uFill>
                  <a:noFill/>
                </a:uFill>
                <a:ea typeface="Roboto"/>
                <a:cs typeface="Roboto"/>
                <a:sym typeface="Roboto"/>
                <a:hlinkClick r:id="rId3"/>
              </a:rPr>
              <a:t>https://www.fairhealthconsumer.org/shared-decision-making</a:t>
            </a:r>
            <a:endParaRPr sz="2400" dirty="0"/>
          </a:p>
        </p:txBody>
      </p:sp>
      <p:sp>
        <p:nvSpPr>
          <p:cNvPr id="5" name="Content Placeholder 4">
            <a:extLst>
              <a:ext uri="{FF2B5EF4-FFF2-40B4-BE49-F238E27FC236}">
                <a16:creationId xmlns:a16="http://schemas.microsoft.com/office/drawing/2014/main" id="{7F368EEF-70D7-4068-A3A5-37043FB95200}"/>
              </a:ext>
            </a:extLst>
          </p:cNvPr>
          <p:cNvSpPr>
            <a:spLocks noGrp="1"/>
          </p:cNvSpPr>
          <p:nvPr>
            <p:ph idx="1"/>
          </p:nvPr>
        </p:nvSpPr>
        <p:spPr>
          <a:xfrm>
            <a:off x="838199" y="1825625"/>
            <a:ext cx="11017469" cy="4351338"/>
          </a:xfrm>
        </p:spPr>
        <p:txBody>
          <a:bodyPr/>
          <a:lstStyle/>
          <a:p>
            <a:r>
              <a:rPr lang="en-US" dirty="0" smtClean="0"/>
              <a:t>Engages </a:t>
            </a:r>
            <a:r>
              <a:rPr lang="en-US" dirty="0"/>
              <a:t>patients and families in decisions about their care </a:t>
            </a:r>
            <a:endParaRPr lang="en-US" dirty="0" smtClean="0"/>
          </a:p>
          <a:p>
            <a:r>
              <a:rPr lang="en-US" dirty="0" smtClean="0"/>
              <a:t>Increases </a:t>
            </a:r>
            <a:r>
              <a:rPr lang="en-US" dirty="0"/>
              <a:t>their involvement and satisfaction</a:t>
            </a:r>
          </a:p>
          <a:p>
            <a:r>
              <a:rPr lang="en-US" dirty="0"/>
              <a:t>Helps patients and families clearly communicate their goals and needs</a:t>
            </a:r>
          </a:p>
          <a:p>
            <a:r>
              <a:rPr lang="en-US" dirty="0"/>
              <a:t>No “one right way” to intervene</a:t>
            </a:r>
          </a:p>
          <a:p>
            <a:endParaRPr lang="en-US" dirty="0"/>
          </a:p>
        </p:txBody>
      </p:sp>
      <p:sp>
        <p:nvSpPr>
          <p:cNvPr id="9" name="Footer Placeholder 1">
            <a:extLst>
              <a:ext uri="{FF2B5EF4-FFF2-40B4-BE49-F238E27FC236}">
                <a16:creationId xmlns:a16="http://schemas.microsoft.com/office/drawing/2014/main" id="{D78C9A06-44BC-4C8A-A51C-A64347427C81}"/>
              </a:ext>
            </a:extLst>
          </p:cNvPr>
          <p:cNvSpPr>
            <a:spLocks noGrp="1"/>
          </p:cNvSpPr>
          <p:nvPr>
            <p:ph type="ftr" sz="quarter" idx="3"/>
          </p:nvPr>
        </p:nvSpPr>
        <p:spPr>
          <a:xfrm>
            <a:off x="0" y="6401254"/>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10" name="Slide Number Placeholder 3">
            <a:extLst>
              <a:ext uri="{FF2B5EF4-FFF2-40B4-BE49-F238E27FC236}">
                <a16:creationId xmlns:a16="http://schemas.microsoft.com/office/drawing/2014/main" id="{AC1320C5-8068-4D00-BD3C-28139CE204EB}"/>
              </a:ext>
            </a:extLst>
          </p:cNvPr>
          <p:cNvSpPr>
            <a:spLocks noGrp="1"/>
          </p:cNvSpPr>
          <p:nvPr>
            <p:ph type="sldNum" sz="quarter" idx="4"/>
          </p:nvPr>
        </p:nvSpPr>
        <p:spPr>
          <a:xfrm>
            <a:off x="8752840" y="6447519"/>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40</a:t>
            </a:fld>
            <a:endParaRPr lang="en-US" dirty="0">
              <a:latin typeface="+mn-lt"/>
              <a:cs typeface="Calibri" panose="020F0502020204030204" pitchFamily="34" charset="0"/>
            </a:endParaRPr>
          </a:p>
        </p:txBody>
      </p:sp>
    </p:spTree>
    <p:extLst>
      <p:ext uri="{BB962C8B-B14F-4D97-AF65-F5344CB8AC3E}">
        <p14:creationId xmlns:p14="http://schemas.microsoft.com/office/powerpoint/2010/main" val="579080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ACB0-7830-4DDF-85DD-0676D23B62E6}"/>
              </a:ext>
            </a:extLst>
          </p:cNvPr>
          <p:cNvSpPr>
            <a:spLocks noGrp="1"/>
          </p:cNvSpPr>
          <p:nvPr>
            <p:ph type="title"/>
          </p:nvPr>
        </p:nvSpPr>
        <p:spPr/>
        <p:txBody>
          <a:bodyPr>
            <a:normAutofit/>
          </a:bodyPr>
          <a:lstStyle/>
          <a:p>
            <a:r>
              <a:rPr lang="en-US" dirty="0"/>
              <a:t>Integrating Palliative Care into the Primary Care Setting</a:t>
            </a:r>
          </a:p>
        </p:txBody>
      </p:sp>
      <p:sp>
        <p:nvSpPr>
          <p:cNvPr id="4" name="Footer Placeholder 3">
            <a:extLst>
              <a:ext uri="{FF2B5EF4-FFF2-40B4-BE49-F238E27FC236}">
                <a16:creationId xmlns:a16="http://schemas.microsoft.com/office/drawing/2014/main" id="{15C804FE-BAF5-4120-9212-2DD140FEF9DE}"/>
              </a:ext>
            </a:extLst>
          </p:cNvPr>
          <p:cNvSpPr>
            <a:spLocks noGrp="1"/>
          </p:cNvSpPr>
          <p:nvPr>
            <p:ph type="ftr" sz="quarter" idx="3"/>
          </p:nvPr>
        </p:nvSpPr>
        <p:spPr>
          <a:xfrm>
            <a:off x="0" y="6423220"/>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66976424-A663-4BCE-907A-F12975711389}"/>
              </a:ext>
            </a:extLst>
          </p:cNvPr>
          <p:cNvSpPr>
            <a:spLocks noGrp="1"/>
          </p:cNvSpPr>
          <p:nvPr>
            <p:ph type="sldNum" sz="quarter" idx="4"/>
          </p:nvPr>
        </p:nvSpPr>
        <p:spPr>
          <a:xfrm>
            <a:off x="8752840" y="6476936"/>
            <a:ext cx="3439160" cy="365125"/>
          </a:xfrm>
        </p:spPr>
        <p:txBody>
          <a:bodyPr/>
          <a:lstStyle/>
          <a:p>
            <a:fld id="{D3623286-F429-4646-AD8B-F5D18756C257}" type="slidenum">
              <a:rPr lang="en-US" smtClean="0"/>
              <a:t>41</a:t>
            </a:fld>
            <a:endParaRPr lang="en-US"/>
          </a:p>
        </p:txBody>
      </p:sp>
    </p:spTree>
    <p:extLst>
      <p:ext uri="{BB962C8B-B14F-4D97-AF65-F5344CB8AC3E}">
        <p14:creationId xmlns:p14="http://schemas.microsoft.com/office/powerpoint/2010/main" val="1612966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AA38-1207-4503-9108-9F734D3D7395}"/>
              </a:ext>
            </a:extLst>
          </p:cNvPr>
          <p:cNvSpPr>
            <a:spLocks noGrp="1"/>
          </p:cNvSpPr>
          <p:nvPr>
            <p:ph type="title"/>
          </p:nvPr>
        </p:nvSpPr>
        <p:spPr/>
        <p:txBody>
          <a:bodyPr/>
          <a:lstStyle/>
          <a:p>
            <a:r>
              <a:rPr lang="en-US" dirty="0"/>
              <a:t>Challenges and Opportunities</a:t>
            </a:r>
          </a:p>
        </p:txBody>
      </p:sp>
      <p:sp>
        <p:nvSpPr>
          <p:cNvPr id="3" name="Text Placeholder 2">
            <a:extLst>
              <a:ext uri="{FF2B5EF4-FFF2-40B4-BE49-F238E27FC236}">
                <a16:creationId xmlns:a16="http://schemas.microsoft.com/office/drawing/2014/main" id="{1B21186A-4164-4C57-8E4B-0AA3BF3566EF}"/>
              </a:ext>
            </a:extLst>
          </p:cNvPr>
          <p:cNvSpPr>
            <a:spLocks noGrp="1"/>
          </p:cNvSpPr>
          <p:nvPr>
            <p:ph type="body" idx="1"/>
          </p:nvPr>
        </p:nvSpPr>
        <p:spPr/>
        <p:txBody>
          <a:bodyPr/>
          <a:lstStyle/>
          <a:p>
            <a:r>
              <a:rPr lang="en-US" dirty="0"/>
              <a:t>Group Activity</a:t>
            </a:r>
          </a:p>
        </p:txBody>
      </p:sp>
      <p:sp>
        <p:nvSpPr>
          <p:cNvPr id="4" name="Footer Placeholder 3">
            <a:extLst>
              <a:ext uri="{FF2B5EF4-FFF2-40B4-BE49-F238E27FC236}">
                <a16:creationId xmlns:a16="http://schemas.microsoft.com/office/drawing/2014/main" id="{3F5D480E-75AE-4C0A-9638-928EEDB2AC46}"/>
              </a:ext>
            </a:extLst>
          </p:cNvPr>
          <p:cNvSpPr>
            <a:spLocks noGrp="1"/>
          </p:cNvSpPr>
          <p:nvPr>
            <p:ph type="ftr" sz="quarter" idx="3"/>
          </p:nvPr>
        </p:nvSpPr>
        <p:spPr>
          <a:xfrm>
            <a:off x="0" y="6494236"/>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05C7E1D-D9B3-4076-9723-EABF467CED09}"/>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42</a:t>
            </a:fld>
            <a:endParaRPr lang="en-US"/>
          </a:p>
        </p:txBody>
      </p:sp>
    </p:spTree>
    <p:extLst>
      <p:ext uri="{BB962C8B-B14F-4D97-AF65-F5344CB8AC3E}">
        <p14:creationId xmlns:p14="http://schemas.microsoft.com/office/powerpoint/2010/main" val="1059044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Challenges and Opportunities</a:t>
            </a:r>
            <a:endParaRPr b="1" dirty="0">
              <a:latin typeface="Calibri" panose="020F0502020204030204" pitchFamily="34" charset="0"/>
              <a:cs typeface="Calibri" panose="020F0502020204030204" pitchFamily="34" charset="0"/>
            </a:endParaRPr>
          </a:p>
        </p:txBody>
      </p:sp>
      <p:sp>
        <p:nvSpPr>
          <p:cNvPr id="658" name="Google Shape;658;p50"/>
          <p:cNvSpPr/>
          <p:nvPr/>
        </p:nvSpPr>
        <p:spPr>
          <a:xfrm>
            <a:off x="1414112" y="1611814"/>
            <a:ext cx="3434000" cy="632850"/>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panose="020F0502020204030204" pitchFamily="34" charset="0"/>
                <a:cs typeface="Calibri" panose="020F0502020204030204" pitchFamily="34" charset="0"/>
                <a:sym typeface="Arial"/>
              </a:rPr>
              <a:t>Challenges</a:t>
            </a:r>
            <a:endParaRPr sz="1800" b="1">
              <a:latin typeface="Calibri" panose="020F0502020204030204" pitchFamily="34" charset="0"/>
              <a:cs typeface="Calibri" panose="020F0502020204030204" pitchFamily="34" charset="0"/>
            </a:endParaRPr>
          </a:p>
        </p:txBody>
      </p:sp>
      <p:sp>
        <p:nvSpPr>
          <p:cNvPr id="659" name="Google Shape;659;p50"/>
          <p:cNvSpPr/>
          <p:nvPr/>
        </p:nvSpPr>
        <p:spPr>
          <a:xfrm flipH="1">
            <a:off x="7365304" y="1611814"/>
            <a:ext cx="3434000" cy="632850"/>
          </a:xfrm>
          <a:prstGeom prst="chevron">
            <a:avLst>
              <a:gd name="adj" fmla="val 50000"/>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panose="020F0502020204030204" pitchFamily="34" charset="0"/>
                <a:cs typeface="Calibri" panose="020F0502020204030204" pitchFamily="34" charset="0"/>
                <a:sym typeface="Arial"/>
              </a:rPr>
              <a:t>Opportunities</a:t>
            </a:r>
            <a:endParaRPr sz="1800" b="1">
              <a:latin typeface="Calibri" panose="020F0502020204030204" pitchFamily="34" charset="0"/>
              <a:cs typeface="Calibri" panose="020F0502020204030204" pitchFamily="34" charset="0"/>
            </a:endParaRPr>
          </a:p>
        </p:txBody>
      </p:sp>
      <p:sp>
        <p:nvSpPr>
          <p:cNvPr id="660" name="Google Shape;660;p50"/>
          <p:cNvSpPr/>
          <p:nvPr/>
        </p:nvSpPr>
        <p:spPr>
          <a:xfrm>
            <a:off x="1107982" y="244052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tx1"/>
              </a:solidFill>
              <a:latin typeface="Calibri" panose="020F0502020204030204" pitchFamily="34" charset="0"/>
              <a:cs typeface="Calibri" panose="020F0502020204030204" pitchFamily="34" charset="0"/>
              <a:sym typeface="Arial"/>
            </a:endParaRPr>
          </a:p>
        </p:txBody>
      </p:sp>
      <p:sp>
        <p:nvSpPr>
          <p:cNvPr id="661" name="Google Shape;661;p50"/>
          <p:cNvSpPr/>
          <p:nvPr/>
        </p:nvSpPr>
        <p:spPr>
          <a:xfrm>
            <a:off x="1090138" y="2435656"/>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2" name="Google Shape;662;p50"/>
          <p:cNvSpPr/>
          <p:nvPr/>
        </p:nvSpPr>
        <p:spPr>
          <a:xfrm>
            <a:off x="1107982" y="3186479"/>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3" name="Google Shape;663;p50"/>
          <p:cNvSpPr/>
          <p:nvPr/>
        </p:nvSpPr>
        <p:spPr>
          <a:xfrm>
            <a:off x="1090138" y="3181614"/>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4" name="Google Shape;664;p50"/>
          <p:cNvSpPr/>
          <p:nvPr/>
        </p:nvSpPr>
        <p:spPr>
          <a:xfrm>
            <a:off x="1107982" y="3932437"/>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5" name="Google Shape;665;p50"/>
          <p:cNvSpPr/>
          <p:nvPr/>
        </p:nvSpPr>
        <p:spPr>
          <a:xfrm>
            <a:off x="1090138" y="3927572"/>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50"/>
          <p:cNvSpPr/>
          <p:nvPr/>
        </p:nvSpPr>
        <p:spPr>
          <a:xfrm>
            <a:off x="1131950" y="4681186"/>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7" name="Google Shape;667;p50"/>
          <p:cNvSpPr/>
          <p:nvPr/>
        </p:nvSpPr>
        <p:spPr>
          <a:xfrm>
            <a:off x="1090138" y="4673736"/>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8" name="Google Shape;668;p50"/>
          <p:cNvSpPr/>
          <p:nvPr/>
        </p:nvSpPr>
        <p:spPr>
          <a:xfrm>
            <a:off x="1107982" y="5431915"/>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50"/>
          <p:cNvSpPr/>
          <p:nvPr/>
        </p:nvSpPr>
        <p:spPr>
          <a:xfrm>
            <a:off x="1090138" y="5427050"/>
            <a:ext cx="658256" cy="6582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50"/>
          <p:cNvSpPr/>
          <p:nvPr/>
        </p:nvSpPr>
        <p:spPr>
          <a:xfrm>
            <a:off x="7041704" y="244052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1" name="Google Shape;671;p50"/>
          <p:cNvSpPr/>
          <p:nvPr/>
        </p:nvSpPr>
        <p:spPr>
          <a:xfrm>
            <a:off x="7023860" y="2435656"/>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2" name="Google Shape;672;p50"/>
          <p:cNvSpPr/>
          <p:nvPr/>
        </p:nvSpPr>
        <p:spPr>
          <a:xfrm>
            <a:off x="7041704" y="3186479"/>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3" name="Google Shape;673;p50"/>
          <p:cNvSpPr/>
          <p:nvPr/>
        </p:nvSpPr>
        <p:spPr>
          <a:xfrm>
            <a:off x="7023860" y="3181614"/>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4" name="Google Shape;674;p50"/>
          <p:cNvSpPr/>
          <p:nvPr/>
        </p:nvSpPr>
        <p:spPr>
          <a:xfrm>
            <a:off x="7041704" y="3932437"/>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5" name="Google Shape;675;p50"/>
          <p:cNvSpPr/>
          <p:nvPr/>
        </p:nvSpPr>
        <p:spPr>
          <a:xfrm>
            <a:off x="7023860" y="3927572"/>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6" name="Google Shape;676;p50"/>
          <p:cNvSpPr/>
          <p:nvPr/>
        </p:nvSpPr>
        <p:spPr>
          <a:xfrm>
            <a:off x="7041704" y="4678601"/>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7" name="Google Shape;677;p50"/>
          <p:cNvSpPr/>
          <p:nvPr/>
        </p:nvSpPr>
        <p:spPr>
          <a:xfrm>
            <a:off x="7023860" y="4673736"/>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50"/>
          <p:cNvSpPr/>
          <p:nvPr/>
        </p:nvSpPr>
        <p:spPr>
          <a:xfrm>
            <a:off x="7041704" y="5431915"/>
            <a:ext cx="4212468" cy="648528"/>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9" name="Google Shape;679;p50"/>
          <p:cNvSpPr/>
          <p:nvPr/>
        </p:nvSpPr>
        <p:spPr>
          <a:xfrm>
            <a:off x="7021358" y="5427050"/>
            <a:ext cx="658256" cy="658256"/>
          </a:xfrm>
          <a:prstGeom prst="ellipse">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80" name="Google Shape;680;p50"/>
          <p:cNvCxnSpPr/>
          <p:nvPr/>
        </p:nvCxnSpPr>
        <p:spPr>
          <a:xfrm>
            <a:off x="6185137" y="2556824"/>
            <a:ext cx="0" cy="3451240"/>
          </a:xfrm>
          <a:prstGeom prst="straightConnector1">
            <a:avLst/>
          </a:prstGeom>
          <a:noFill/>
          <a:ln w="9525" cap="flat" cmpd="sng">
            <a:solidFill>
              <a:srgbClr val="D8D8D8"/>
            </a:solidFill>
            <a:prstDash val="solid"/>
            <a:miter lim="800000"/>
            <a:headEnd type="oval" w="lg" len="lg"/>
            <a:tailEnd type="oval" w="lg" len="lg"/>
          </a:ln>
        </p:spPr>
      </p:cxnSp>
      <p:sp>
        <p:nvSpPr>
          <p:cNvPr id="681" name="Google Shape;681;p50"/>
          <p:cNvSpPr txBox="1"/>
          <p:nvPr/>
        </p:nvSpPr>
        <p:spPr>
          <a:xfrm>
            <a:off x="1705898" y="2618404"/>
            <a:ext cx="3334946" cy="29700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Shortage of palliative care specialists</a:t>
            </a:r>
            <a:endParaRPr dirty="0">
              <a:solidFill>
                <a:schemeClr val="tx1"/>
              </a:solidFill>
              <a:latin typeface="Calibri" panose="020F0502020204030204" pitchFamily="34" charset="0"/>
              <a:cs typeface="Calibri" panose="020F0502020204030204" pitchFamily="34" charset="0"/>
            </a:endParaRPr>
          </a:p>
        </p:txBody>
      </p:sp>
      <p:sp>
        <p:nvSpPr>
          <p:cNvPr id="682" name="Google Shape;682;p50"/>
          <p:cNvSpPr txBox="1"/>
          <p:nvPr/>
        </p:nvSpPr>
        <p:spPr>
          <a:xfrm>
            <a:off x="1716338" y="3290544"/>
            <a:ext cx="3124092"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Lack of knowledge of palliative care still exists with some providers</a:t>
            </a:r>
            <a:endParaRPr dirty="0">
              <a:solidFill>
                <a:schemeClr val="tx1"/>
              </a:solidFill>
              <a:latin typeface="Calibri" panose="020F0502020204030204" pitchFamily="34" charset="0"/>
              <a:cs typeface="Calibri" panose="020F0502020204030204" pitchFamily="34" charset="0"/>
            </a:endParaRPr>
          </a:p>
        </p:txBody>
      </p:sp>
      <p:sp>
        <p:nvSpPr>
          <p:cNvPr id="683" name="Google Shape;683;p50"/>
          <p:cNvSpPr txBox="1"/>
          <p:nvPr/>
        </p:nvSpPr>
        <p:spPr>
          <a:xfrm>
            <a:off x="1740095" y="3998782"/>
            <a:ext cx="3361334"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Regional, socioeconomic, racial and ethnic groups influence access to palliative care</a:t>
            </a:r>
            <a:endParaRPr dirty="0">
              <a:solidFill>
                <a:schemeClr val="tx1"/>
              </a:solidFill>
              <a:latin typeface="Calibri" panose="020F0502020204030204" pitchFamily="34" charset="0"/>
              <a:cs typeface="Calibri" panose="020F0502020204030204" pitchFamily="34" charset="0"/>
            </a:endParaRPr>
          </a:p>
        </p:txBody>
      </p:sp>
      <p:sp>
        <p:nvSpPr>
          <p:cNvPr id="684" name="Google Shape;684;p50"/>
          <p:cNvSpPr txBox="1"/>
          <p:nvPr/>
        </p:nvSpPr>
        <p:spPr>
          <a:xfrm>
            <a:off x="1729741" y="4772816"/>
            <a:ext cx="367590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Care team members may be reluctant to discuss palliative care; fear patients will lose hope</a:t>
            </a:r>
            <a:endParaRPr dirty="0">
              <a:solidFill>
                <a:schemeClr val="tx1"/>
              </a:solidFill>
              <a:latin typeface="Calibri" panose="020F0502020204030204" pitchFamily="34" charset="0"/>
              <a:cs typeface="Calibri" panose="020F0502020204030204" pitchFamily="34" charset="0"/>
            </a:endParaRPr>
          </a:p>
        </p:txBody>
      </p:sp>
      <p:sp>
        <p:nvSpPr>
          <p:cNvPr id="685" name="Google Shape;685;p50"/>
          <p:cNvSpPr txBox="1"/>
          <p:nvPr/>
        </p:nvSpPr>
        <p:spPr>
          <a:xfrm>
            <a:off x="1734379" y="5490438"/>
            <a:ext cx="3124093"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Many patients are unaware of palliative care services</a:t>
            </a:r>
            <a:endParaRPr dirty="0">
              <a:solidFill>
                <a:schemeClr val="tx1"/>
              </a:solidFill>
              <a:latin typeface="Calibri" panose="020F0502020204030204" pitchFamily="34" charset="0"/>
              <a:cs typeface="Calibri" panose="020F0502020204030204" pitchFamily="34" charset="0"/>
            </a:endParaRPr>
          </a:p>
        </p:txBody>
      </p:sp>
      <p:sp>
        <p:nvSpPr>
          <p:cNvPr id="687" name="Google Shape;687;p50"/>
          <p:cNvSpPr txBox="1"/>
          <p:nvPr/>
        </p:nvSpPr>
        <p:spPr>
          <a:xfrm>
            <a:off x="7713420" y="3196376"/>
            <a:ext cx="3314494" cy="6740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smtClean="0">
                <a:solidFill>
                  <a:schemeClr val="tx1"/>
                </a:solidFill>
                <a:latin typeface="Calibri" panose="020F0502020204030204" pitchFamily="34" charset="0"/>
                <a:cs typeface="Calibri" panose="020F0502020204030204" pitchFamily="34" charset="0"/>
                <a:sym typeface="Arial"/>
              </a:rPr>
              <a:t>Develop </a:t>
            </a:r>
            <a:r>
              <a:rPr lang="en-US" sz="1400" dirty="0">
                <a:solidFill>
                  <a:schemeClr val="tx1"/>
                </a:solidFill>
                <a:latin typeface="Calibri" panose="020F0502020204030204" pitchFamily="34" charset="0"/>
                <a:cs typeface="Calibri" panose="020F0502020204030204" pitchFamily="34" charset="0"/>
                <a:sym typeface="Arial"/>
              </a:rPr>
              <a:t>communication strategies to  help patients through the decision making  process</a:t>
            </a:r>
            <a:endParaRPr dirty="0">
              <a:solidFill>
                <a:schemeClr val="tx1"/>
              </a:solidFill>
              <a:latin typeface="Calibri" panose="020F0502020204030204" pitchFamily="34" charset="0"/>
              <a:cs typeface="Calibri" panose="020F0502020204030204" pitchFamily="34" charset="0"/>
            </a:endParaRPr>
          </a:p>
        </p:txBody>
      </p:sp>
      <p:sp>
        <p:nvSpPr>
          <p:cNvPr id="688" name="Google Shape;688;p50"/>
          <p:cNvSpPr txBox="1"/>
          <p:nvPr/>
        </p:nvSpPr>
        <p:spPr>
          <a:xfrm>
            <a:off x="7713420" y="4028206"/>
            <a:ext cx="3092428"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Leverage EHR and HIE technology to facilitate appropriate referrals</a:t>
            </a:r>
            <a:endParaRPr dirty="0">
              <a:solidFill>
                <a:schemeClr val="tx1"/>
              </a:solidFill>
              <a:latin typeface="Calibri" panose="020F0502020204030204" pitchFamily="34" charset="0"/>
              <a:cs typeface="Calibri" panose="020F0502020204030204" pitchFamily="34" charset="0"/>
            </a:endParaRPr>
          </a:p>
        </p:txBody>
      </p:sp>
      <p:sp>
        <p:nvSpPr>
          <p:cNvPr id="689" name="Google Shape;689;p50"/>
          <p:cNvSpPr txBox="1"/>
          <p:nvPr/>
        </p:nvSpPr>
        <p:spPr>
          <a:xfrm>
            <a:off x="7713420" y="4754865"/>
            <a:ext cx="3092428" cy="4801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Font typeface="Arial"/>
              <a:buNone/>
            </a:pPr>
            <a:r>
              <a:rPr lang="en-US" sz="1400" dirty="0">
                <a:solidFill>
                  <a:schemeClr val="tx1"/>
                </a:solidFill>
                <a:latin typeface="Calibri" panose="020F0502020204030204" pitchFamily="34" charset="0"/>
                <a:cs typeface="Calibri" panose="020F0502020204030204" pitchFamily="34" charset="0"/>
              </a:rPr>
              <a:t>Educate all providers and staff about  palliative care</a:t>
            </a:r>
            <a:endParaRPr sz="1400" dirty="0">
              <a:solidFill>
                <a:schemeClr val="tx1"/>
              </a:solidFill>
              <a:latin typeface="Calibri" panose="020F0502020204030204" pitchFamily="34" charset="0"/>
              <a:cs typeface="Calibri" panose="020F0502020204030204" pitchFamily="34" charset="0"/>
            </a:endParaRPr>
          </a:p>
        </p:txBody>
      </p:sp>
      <p:sp>
        <p:nvSpPr>
          <p:cNvPr id="690" name="Google Shape;690;p50"/>
          <p:cNvSpPr txBox="1"/>
          <p:nvPr/>
        </p:nvSpPr>
        <p:spPr>
          <a:xfrm>
            <a:off x="7718291" y="5536804"/>
            <a:ext cx="3092428" cy="4801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400" dirty="0">
                <a:solidFill>
                  <a:schemeClr val="tx1"/>
                </a:solidFill>
                <a:latin typeface="Calibri" panose="020F0502020204030204" pitchFamily="34" charset="0"/>
                <a:cs typeface="Calibri" panose="020F0502020204030204" pitchFamily="34" charset="0"/>
                <a:sym typeface="Arial"/>
              </a:rPr>
              <a:t>Increase patient satisfaction, while reducing provider burnout </a:t>
            </a:r>
            <a:endParaRPr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7664739" y="2606992"/>
            <a:ext cx="3679795"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 Increase access to primary palliative care</a:t>
            </a:r>
          </a:p>
        </p:txBody>
      </p:sp>
      <p:grpSp>
        <p:nvGrpSpPr>
          <p:cNvPr id="37" name="Group 36">
            <a:extLst>
              <a:ext uri="{FF2B5EF4-FFF2-40B4-BE49-F238E27FC236}">
                <a16:creationId xmlns:a16="http://schemas.microsoft.com/office/drawing/2014/main" id="{6EB598BC-4A69-485E-B303-72255F8E071E}"/>
              </a:ext>
            </a:extLst>
          </p:cNvPr>
          <p:cNvGrpSpPr/>
          <p:nvPr/>
        </p:nvGrpSpPr>
        <p:grpSpPr>
          <a:xfrm>
            <a:off x="1188922" y="2597360"/>
            <a:ext cx="460687" cy="275590"/>
            <a:chOff x="7635876" y="1736726"/>
            <a:chExt cx="1955800" cy="1169988"/>
          </a:xfrm>
          <a:solidFill>
            <a:schemeClr val="bg1"/>
          </a:solidFill>
        </p:grpSpPr>
        <p:sp>
          <p:nvSpPr>
            <p:cNvPr id="38" name="Freeform 10">
              <a:extLst>
                <a:ext uri="{FF2B5EF4-FFF2-40B4-BE49-F238E27FC236}">
                  <a16:creationId xmlns:a16="http://schemas.microsoft.com/office/drawing/2014/main" id="{CE0262D0-04CF-4C1E-BB2C-D7329D9AEBBE}"/>
                </a:ext>
              </a:extLst>
            </p:cNvPr>
            <p:cNvSpPr>
              <a:spLocks noEditPoints="1"/>
            </p:cNvSpPr>
            <p:nvPr/>
          </p:nvSpPr>
          <p:spPr bwMode="auto">
            <a:xfrm>
              <a:off x="8356601" y="1736726"/>
              <a:ext cx="515938" cy="574675"/>
            </a:xfrm>
            <a:custGeom>
              <a:avLst/>
              <a:gdLst>
                <a:gd name="T0" fmla="*/ 253 w 509"/>
                <a:gd name="T1" fmla="*/ 566 h 566"/>
                <a:gd name="T2" fmla="*/ 256 w 509"/>
                <a:gd name="T3" fmla="*/ 566 h 566"/>
                <a:gd name="T4" fmla="*/ 472 w 509"/>
                <a:gd name="T5" fmla="*/ 226 h 566"/>
                <a:gd name="T6" fmla="*/ 255 w 509"/>
                <a:gd name="T7" fmla="*/ 2 h 566"/>
                <a:gd name="T8" fmla="*/ 37 w 509"/>
                <a:gd name="T9" fmla="*/ 226 h 566"/>
                <a:gd name="T10" fmla="*/ 253 w 509"/>
                <a:gd name="T11" fmla="*/ 566 h 566"/>
                <a:gd name="T12" fmla="*/ 253 w 509"/>
                <a:gd name="T13" fmla="*/ 566 h 566"/>
                <a:gd name="T14" fmla="*/ 253 w 509"/>
                <a:gd name="T15" fmla="*/ 566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566">
                  <a:moveTo>
                    <a:pt x="253" y="566"/>
                  </a:moveTo>
                  <a:cubicBezTo>
                    <a:pt x="256" y="566"/>
                    <a:pt x="256" y="566"/>
                    <a:pt x="256" y="566"/>
                  </a:cubicBezTo>
                  <a:cubicBezTo>
                    <a:pt x="509" y="563"/>
                    <a:pt x="472" y="226"/>
                    <a:pt x="472" y="226"/>
                  </a:cubicBezTo>
                  <a:cubicBezTo>
                    <a:pt x="462" y="0"/>
                    <a:pt x="273" y="2"/>
                    <a:pt x="255" y="2"/>
                  </a:cubicBezTo>
                  <a:cubicBezTo>
                    <a:pt x="236" y="2"/>
                    <a:pt x="47" y="0"/>
                    <a:pt x="37" y="226"/>
                  </a:cubicBezTo>
                  <a:cubicBezTo>
                    <a:pt x="37" y="226"/>
                    <a:pt x="0" y="564"/>
                    <a:pt x="253" y="566"/>
                  </a:cubicBezTo>
                  <a:close/>
                  <a:moveTo>
                    <a:pt x="253" y="566"/>
                  </a:moveTo>
                  <a:cubicBezTo>
                    <a:pt x="253" y="566"/>
                    <a:pt x="253" y="566"/>
                    <a:pt x="253" y="5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11">
              <a:extLst>
                <a:ext uri="{FF2B5EF4-FFF2-40B4-BE49-F238E27FC236}">
                  <a16:creationId xmlns:a16="http://schemas.microsoft.com/office/drawing/2014/main" id="{5413C207-72AA-46E8-971F-74AF8728FE88}"/>
                </a:ext>
              </a:extLst>
            </p:cNvPr>
            <p:cNvSpPr>
              <a:spLocks noEditPoints="1"/>
            </p:cNvSpPr>
            <p:nvPr/>
          </p:nvSpPr>
          <p:spPr bwMode="auto">
            <a:xfrm>
              <a:off x="9005888" y="1966913"/>
              <a:ext cx="415925" cy="461963"/>
            </a:xfrm>
            <a:custGeom>
              <a:avLst/>
              <a:gdLst>
                <a:gd name="T0" fmla="*/ 204 w 410"/>
                <a:gd name="T1" fmla="*/ 456 h 456"/>
                <a:gd name="T2" fmla="*/ 207 w 410"/>
                <a:gd name="T3" fmla="*/ 456 h 456"/>
                <a:gd name="T4" fmla="*/ 381 w 410"/>
                <a:gd name="T5" fmla="*/ 182 h 456"/>
                <a:gd name="T6" fmla="*/ 205 w 410"/>
                <a:gd name="T7" fmla="*/ 2 h 456"/>
                <a:gd name="T8" fmla="*/ 30 w 410"/>
                <a:gd name="T9" fmla="*/ 182 h 456"/>
                <a:gd name="T10" fmla="*/ 204 w 410"/>
                <a:gd name="T11" fmla="*/ 456 h 456"/>
                <a:gd name="T12" fmla="*/ 204 w 410"/>
                <a:gd name="T13" fmla="*/ 456 h 456"/>
                <a:gd name="T14" fmla="*/ 204 w 410"/>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456">
                  <a:moveTo>
                    <a:pt x="204" y="456"/>
                  </a:moveTo>
                  <a:cubicBezTo>
                    <a:pt x="207" y="456"/>
                    <a:pt x="207" y="456"/>
                    <a:pt x="207" y="456"/>
                  </a:cubicBezTo>
                  <a:cubicBezTo>
                    <a:pt x="410" y="454"/>
                    <a:pt x="381" y="182"/>
                    <a:pt x="381" y="182"/>
                  </a:cubicBezTo>
                  <a:cubicBezTo>
                    <a:pt x="372" y="0"/>
                    <a:pt x="220" y="2"/>
                    <a:pt x="205" y="2"/>
                  </a:cubicBezTo>
                  <a:cubicBezTo>
                    <a:pt x="190" y="1"/>
                    <a:pt x="38" y="0"/>
                    <a:pt x="30" y="182"/>
                  </a:cubicBezTo>
                  <a:cubicBezTo>
                    <a:pt x="30" y="182"/>
                    <a:pt x="0" y="454"/>
                    <a:pt x="204" y="456"/>
                  </a:cubicBezTo>
                  <a:close/>
                  <a:moveTo>
                    <a:pt x="204" y="456"/>
                  </a:moveTo>
                  <a:cubicBezTo>
                    <a:pt x="204" y="456"/>
                    <a:pt x="204" y="456"/>
                    <a:pt x="204" y="4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12">
              <a:extLst>
                <a:ext uri="{FF2B5EF4-FFF2-40B4-BE49-F238E27FC236}">
                  <a16:creationId xmlns:a16="http://schemas.microsoft.com/office/drawing/2014/main" id="{4C1206BC-1407-4D4B-9CD4-75363C261F4A}"/>
                </a:ext>
              </a:extLst>
            </p:cNvPr>
            <p:cNvSpPr>
              <a:spLocks noEditPoints="1"/>
            </p:cNvSpPr>
            <p:nvPr/>
          </p:nvSpPr>
          <p:spPr bwMode="auto">
            <a:xfrm>
              <a:off x="7635876" y="2368551"/>
              <a:ext cx="1955800" cy="538163"/>
            </a:xfrm>
            <a:custGeom>
              <a:avLst/>
              <a:gdLst>
                <a:gd name="T0" fmla="*/ 1928 w 1929"/>
                <a:gd name="T1" fmla="*/ 334 h 531"/>
                <a:gd name="T2" fmla="*/ 1856 w 1929"/>
                <a:gd name="T3" fmla="*/ 197 h 531"/>
                <a:gd name="T4" fmla="*/ 1687 w 1929"/>
                <a:gd name="T5" fmla="*/ 105 h 531"/>
                <a:gd name="T6" fmla="*/ 1617 w 1929"/>
                <a:gd name="T7" fmla="*/ 328 h 531"/>
                <a:gd name="T8" fmla="*/ 1576 w 1929"/>
                <a:gd name="T9" fmla="*/ 211 h 531"/>
                <a:gd name="T10" fmla="*/ 1557 w 1929"/>
                <a:gd name="T11" fmla="*/ 105 h 531"/>
                <a:gd name="T12" fmla="*/ 1556 w 1929"/>
                <a:gd name="T13" fmla="*/ 105 h 531"/>
                <a:gd name="T14" fmla="*/ 1537 w 1929"/>
                <a:gd name="T15" fmla="*/ 211 h 531"/>
                <a:gd name="T16" fmla="*/ 1496 w 1929"/>
                <a:gd name="T17" fmla="*/ 328 h 531"/>
                <a:gd name="T18" fmla="*/ 1425 w 1929"/>
                <a:gd name="T19" fmla="*/ 104 h 531"/>
                <a:gd name="T20" fmla="*/ 1364 w 1929"/>
                <a:gd name="T21" fmla="*/ 136 h 531"/>
                <a:gd name="T22" fmla="*/ 1337 w 1929"/>
                <a:gd name="T23" fmla="*/ 116 h 531"/>
                <a:gd name="T24" fmla="*/ 1128 w 1929"/>
                <a:gd name="T25" fmla="*/ 0 h 531"/>
                <a:gd name="T26" fmla="*/ 1040 w 1929"/>
                <a:gd name="T27" fmla="*/ 278 h 531"/>
                <a:gd name="T28" fmla="*/ 989 w 1929"/>
                <a:gd name="T29" fmla="*/ 132 h 531"/>
                <a:gd name="T30" fmla="*/ 965 w 1929"/>
                <a:gd name="T31" fmla="*/ 0 h 531"/>
                <a:gd name="T32" fmla="*/ 965 w 1929"/>
                <a:gd name="T33" fmla="*/ 0 h 531"/>
                <a:gd name="T34" fmla="*/ 941 w 1929"/>
                <a:gd name="T35" fmla="*/ 132 h 531"/>
                <a:gd name="T36" fmla="*/ 890 w 1929"/>
                <a:gd name="T37" fmla="*/ 278 h 531"/>
                <a:gd name="T38" fmla="*/ 802 w 1929"/>
                <a:gd name="T39" fmla="*/ 0 h 531"/>
                <a:gd name="T40" fmla="*/ 593 w 1929"/>
                <a:gd name="T41" fmla="*/ 116 h 531"/>
                <a:gd name="T42" fmla="*/ 565 w 1929"/>
                <a:gd name="T43" fmla="*/ 136 h 531"/>
                <a:gd name="T44" fmla="*/ 503 w 1929"/>
                <a:gd name="T45" fmla="*/ 104 h 531"/>
                <a:gd name="T46" fmla="*/ 433 w 1929"/>
                <a:gd name="T47" fmla="*/ 328 h 531"/>
                <a:gd name="T48" fmla="*/ 392 w 1929"/>
                <a:gd name="T49" fmla="*/ 211 h 531"/>
                <a:gd name="T50" fmla="*/ 373 w 1929"/>
                <a:gd name="T51" fmla="*/ 105 h 531"/>
                <a:gd name="T52" fmla="*/ 372 w 1929"/>
                <a:gd name="T53" fmla="*/ 105 h 531"/>
                <a:gd name="T54" fmla="*/ 353 w 1929"/>
                <a:gd name="T55" fmla="*/ 211 h 531"/>
                <a:gd name="T56" fmla="*/ 312 w 1929"/>
                <a:gd name="T57" fmla="*/ 328 h 531"/>
                <a:gd name="T58" fmla="*/ 241 w 1929"/>
                <a:gd name="T59" fmla="*/ 104 h 531"/>
                <a:gd name="T60" fmla="*/ 73 w 1929"/>
                <a:gd name="T61" fmla="*/ 197 h 531"/>
                <a:gd name="T62" fmla="*/ 0 w 1929"/>
                <a:gd name="T63" fmla="*/ 334 h 531"/>
                <a:gd name="T64" fmla="*/ 0 w 1929"/>
                <a:gd name="T65" fmla="*/ 531 h 531"/>
                <a:gd name="T66" fmla="*/ 1929 w 1929"/>
                <a:gd name="T67" fmla="*/ 531 h 531"/>
                <a:gd name="T68" fmla="*/ 1928 w 1929"/>
                <a:gd name="T69" fmla="*/ 334 h 531"/>
                <a:gd name="T70" fmla="*/ 1928 w 1929"/>
                <a:gd name="T71" fmla="*/ 334 h 531"/>
                <a:gd name="T72" fmla="*/ 1928 w 1929"/>
                <a:gd name="T73" fmla="*/ 33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9" h="531">
                  <a:moveTo>
                    <a:pt x="1928" y="334"/>
                  </a:moveTo>
                  <a:cubicBezTo>
                    <a:pt x="1927" y="276"/>
                    <a:pt x="1915" y="235"/>
                    <a:pt x="1856" y="197"/>
                  </a:cubicBezTo>
                  <a:cubicBezTo>
                    <a:pt x="1776" y="148"/>
                    <a:pt x="1687" y="105"/>
                    <a:pt x="1687" y="105"/>
                  </a:cubicBezTo>
                  <a:cubicBezTo>
                    <a:pt x="1617" y="328"/>
                    <a:pt x="1617" y="328"/>
                    <a:pt x="1617" y="328"/>
                  </a:cubicBezTo>
                  <a:cubicBezTo>
                    <a:pt x="1576" y="211"/>
                    <a:pt x="1576" y="211"/>
                    <a:pt x="1576" y="211"/>
                  </a:cubicBezTo>
                  <a:cubicBezTo>
                    <a:pt x="1648" y="110"/>
                    <a:pt x="1571" y="105"/>
                    <a:pt x="1557" y="105"/>
                  </a:cubicBezTo>
                  <a:cubicBezTo>
                    <a:pt x="1556" y="105"/>
                    <a:pt x="1556" y="105"/>
                    <a:pt x="1556" y="105"/>
                  </a:cubicBezTo>
                  <a:cubicBezTo>
                    <a:pt x="1542" y="105"/>
                    <a:pt x="1465" y="110"/>
                    <a:pt x="1537" y="211"/>
                  </a:cubicBezTo>
                  <a:cubicBezTo>
                    <a:pt x="1496" y="328"/>
                    <a:pt x="1496" y="328"/>
                    <a:pt x="1496" y="328"/>
                  </a:cubicBezTo>
                  <a:cubicBezTo>
                    <a:pt x="1425" y="104"/>
                    <a:pt x="1425" y="104"/>
                    <a:pt x="1425" y="104"/>
                  </a:cubicBezTo>
                  <a:cubicBezTo>
                    <a:pt x="1425" y="104"/>
                    <a:pt x="1400" y="117"/>
                    <a:pt x="1364" y="136"/>
                  </a:cubicBezTo>
                  <a:cubicBezTo>
                    <a:pt x="1356" y="129"/>
                    <a:pt x="1347" y="122"/>
                    <a:pt x="1337" y="116"/>
                  </a:cubicBezTo>
                  <a:cubicBezTo>
                    <a:pt x="1238" y="54"/>
                    <a:pt x="1128" y="0"/>
                    <a:pt x="1128" y="0"/>
                  </a:cubicBezTo>
                  <a:cubicBezTo>
                    <a:pt x="1040" y="278"/>
                    <a:pt x="1040" y="278"/>
                    <a:pt x="1040" y="278"/>
                  </a:cubicBezTo>
                  <a:cubicBezTo>
                    <a:pt x="989" y="132"/>
                    <a:pt x="989" y="132"/>
                    <a:pt x="989" y="132"/>
                  </a:cubicBezTo>
                  <a:cubicBezTo>
                    <a:pt x="1079" y="6"/>
                    <a:pt x="983" y="0"/>
                    <a:pt x="965" y="0"/>
                  </a:cubicBezTo>
                  <a:cubicBezTo>
                    <a:pt x="965" y="0"/>
                    <a:pt x="965" y="0"/>
                    <a:pt x="965" y="0"/>
                  </a:cubicBezTo>
                  <a:cubicBezTo>
                    <a:pt x="947" y="0"/>
                    <a:pt x="851" y="6"/>
                    <a:pt x="941" y="132"/>
                  </a:cubicBezTo>
                  <a:cubicBezTo>
                    <a:pt x="890" y="278"/>
                    <a:pt x="890" y="278"/>
                    <a:pt x="890" y="278"/>
                  </a:cubicBezTo>
                  <a:cubicBezTo>
                    <a:pt x="802" y="0"/>
                    <a:pt x="802" y="0"/>
                    <a:pt x="802" y="0"/>
                  </a:cubicBezTo>
                  <a:cubicBezTo>
                    <a:pt x="802" y="0"/>
                    <a:pt x="692" y="54"/>
                    <a:pt x="593" y="116"/>
                  </a:cubicBezTo>
                  <a:cubicBezTo>
                    <a:pt x="582" y="122"/>
                    <a:pt x="573" y="129"/>
                    <a:pt x="565" y="136"/>
                  </a:cubicBezTo>
                  <a:cubicBezTo>
                    <a:pt x="529" y="117"/>
                    <a:pt x="503" y="104"/>
                    <a:pt x="503" y="104"/>
                  </a:cubicBezTo>
                  <a:cubicBezTo>
                    <a:pt x="433" y="328"/>
                    <a:pt x="433" y="328"/>
                    <a:pt x="433" y="328"/>
                  </a:cubicBezTo>
                  <a:cubicBezTo>
                    <a:pt x="392" y="211"/>
                    <a:pt x="392" y="211"/>
                    <a:pt x="392" y="211"/>
                  </a:cubicBezTo>
                  <a:cubicBezTo>
                    <a:pt x="464" y="110"/>
                    <a:pt x="387" y="105"/>
                    <a:pt x="373" y="105"/>
                  </a:cubicBezTo>
                  <a:cubicBezTo>
                    <a:pt x="372" y="105"/>
                    <a:pt x="372" y="105"/>
                    <a:pt x="372" y="105"/>
                  </a:cubicBezTo>
                  <a:cubicBezTo>
                    <a:pt x="358" y="105"/>
                    <a:pt x="281" y="110"/>
                    <a:pt x="353" y="211"/>
                  </a:cubicBezTo>
                  <a:cubicBezTo>
                    <a:pt x="312" y="328"/>
                    <a:pt x="312" y="328"/>
                    <a:pt x="312" y="328"/>
                  </a:cubicBezTo>
                  <a:cubicBezTo>
                    <a:pt x="241" y="104"/>
                    <a:pt x="241" y="104"/>
                    <a:pt x="241" y="104"/>
                  </a:cubicBezTo>
                  <a:cubicBezTo>
                    <a:pt x="241" y="104"/>
                    <a:pt x="152" y="147"/>
                    <a:pt x="73" y="197"/>
                  </a:cubicBezTo>
                  <a:cubicBezTo>
                    <a:pt x="13" y="235"/>
                    <a:pt x="2" y="275"/>
                    <a:pt x="0" y="334"/>
                  </a:cubicBezTo>
                  <a:cubicBezTo>
                    <a:pt x="0" y="531"/>
                    <a:pt x="0" y="531"/>
                    <a:pt x="0" y="531"/>
                  </a:cubicBezTo>
                  <a:cubicBezTo>
                    <a:pt x="1929" y="531"/>
                    <a:pt x="1929" y="531"/>
                    <a:pt x="1929" y="531"/>
                  </a:cubicBezTo>
                  <a:lnTo>
                    <a:pt x="1928" y="334"/>
                  </a:lnTo>
                  <a:close/>
                  <a:moveTo>
                    <a:pt x="1928" y="334"/>
                  </a:moveTo>
                  <a:cubicBezTo>
                    <a:pt x="1928" y="334"/>
                    <a:pt x="1928" y="334"/>
                    <a:pt x="1928"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3">
              <a:extLst>
                <a:ext uri="{FF2B5EF4-FFF2-40B4-BE49-F238E27FC236}">
                  <a16:creationId xmlns:a16="http://schemas.microsoft.com/office/drawing/2014/main" id="{5926E0F0-CB28-4808-B84D-6B7EC655055C}"/>
                </a:ext>
              </a:extLst>
            </p:cNvPr>
            <p:cNvSpPr>
              <a:spLocks noEditPoints="1"/>
            </p:cNvSpPr>
            <p:nvPr/>
          </p:nvSpPr>
          <p:spPr bwMode="auto">
            <a:xfrm>
              <a:off x="7805738" y="1966913"/>
              <a:ext cx="414338" cy="461963"/>
            </a:xfrm>
            <a:custGeom>
              <a:avLst/>
              <a:gdLst>
                <a:gd name="T0" fmla="*/ 203 w 409"/>
                <a:gd name="T1" fmla="*/ 456 h 456"/>
                <a:gd name="T2" fmla="*/ 205 w 409"/>
                <a:gd name="T3" fmla="*/ 456 h 456"/>
                <a:gd name="T4" fmla="*/ 379 w 409"/>
                <a:gd name="T5" fmla="*/ 182 h 456"/>
                <a:gd name="T6" fmla="*/ 204 w 409"/>
                <a:gd name="T7" fmla="*/ 2 h 456"/>
                <a:gd name="T8" fmla="*/ 29 w 409"/>
                <a:gd name="T9" fmla="*/ 182 h 456"/>
                <a:gd name="T10" fmla="*/ 203 w 409"/>
                <a:gd name="T11" fmla="*/ 456 h 456"/>
                <a:gd name="T12" fmla="*/ 203 w 409"/>
                <a:gd name="T13" fmla="*/ 456 h 456"/>
                <a:gd name="T14" fmla="*/ 203 w 409"/>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456">
                  <a:moveTo>
                    <a:pt x="203" y="456"/>
                  </a:moveTo>
                  <a:cubicBezTo>
                    <a:pt x="205" y="456"/>
                    <a:pt x="205" y="456"/>
                    <a:pt x="205" y="456"/>
                  </a:cubicBezTo>
                  <a:cubicBezTo>
                    <a:pt x="409" y="454"/>
                    <a:pt x="379" y="182"/>
                    <a:pt x="379" y="182"/>
                  </a:cubicBezTo>
                  <a:cubicBezTo>
                    <a:pt x="371" y="0"/>
                    <a:pt x="219" y="2"/>
                    <a:pt x="204" y="2"/>
                  </a:cubicBezTo>
                  <a:cubicBezTo>
                    <a:pt x="189" y="1"/>
                    <a:pt x="37" y="0"/>
                    <a:pt x="29" y="182"/>
                  </a:cubicBezTo>
                  <a:cubicBezTo>
                    <a:pt x="29" y="182"/>
                    <a:pt x="0" y="454"/>
                    <a:pt x="203" y="456"/>
                  </a:cubicBezTo>
                  <a:close/>
                  <a:moveTo>
                    <a:pt x="203" y="456"/>
                  </a:moveTo>
                  <a:cubicBezTo>
                    <a:pt x="203" y="456"/>
                    <a:pt x="203" y="456"/>
                    <a:pt x="203" y="4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2" name="Group 41">
            <a:extLst>
              <a:ext uri="{FF2B5EF4-FFF2-40B4-BE49-F238E27FC236}">
                <a16:creationId xmlns:a16="http://schemas.microsoft.com/office/drawing/2014/main" id="{9A83A13B-A1B7-451E-BACF-64216599D29F}"/>
              </a:ext>
            </a:extLst>
          </p:cNvPr>
          <p:cNvGrpSpPr/>
          <p:nvPr/>
        </p:nvGrpSpPr>
        <p:grpSpPr>
          <a:xfrm>
            <a:off x="7200229" y="5610034"/>
            <a:ext cx="300514" cy="288930"/>
            <a:chOff x="1433513" y="1339851"/>
            <a:chExt cx="1441450" cy="1385888"/>
          </a:xfrm>
          <a:solidFill>
            <a:schemeClr val="bg1"/>
          </a:solidFill>
        </p:grpSpPr>
        <p:sp>
          <p:nvSpPr>
            <p:cNvPr id="43" name="Freeform 30">
              <a:extLst>
                <a:ext uri="{FF2B5EF4-FFF2-40B4-BE49-F238E27FC236}">
                  <a16:creationId xmlns:a16="http://schemas.microsoft.com/office/drawing/2014/main" id="{08A27909-AE5B-41B9-AC72-FE461FB58101}"/>
                </a:ext>
              </a:extLst>
            </p:cNvPr>
            <p:cNvSpPr>
              <a:spLocks noEditPoints="1"/>
            </p:cNvSpPr>
            <p:nvPr/>
          </p:nvSpPr>
          <p:spPr bwMode="auto">
            <a:xfrm>
              <a:off x="1865313" y="1339851"/>
              <a:ext cx="1009650" cy="1385888"/>
            </a:xfrm>
            <a:custGeom>
              <a:avLst/>
              <a:gdLst>
                <a:gd name="T0" fmla="*/ 947 w 996"/>
                <a:gd name="T1" fmla="*/ 759 h 1366"/>
                <a:gd name="T2" fmla="*/ 996 w 996"/>
                <a:gd name="T3" fmla="*/ 626 h 1366"/>
                <a:gd name="T4" fmla="*/ 945 w 996"/>
                <a:gd name="T5" fmla="*/ 506 h 1366"/>
                <a:gd name="T6" fmla="*/ 825 w 996"/>
                <a:gd name="T7" fmla="*/ 455 h 1366"/>
                <a:gd name="T8" fmla="*/ 579 w 996"/>
                <a:gd name="T9" fmla="*/ 455 h 1366"/>
                <a:gd name="T10" fmla="*/ 586 w 996"/>
                <a:gd name="T11" fmla="*/ 434 h 1366"/>
                <a:gd name="T12" fmla="*/ 596 w 996"/>
                <a:gd name="T13" fmla="*/ 415 h 1366"/>
                <a:gd name="T14" fmla="*/ 605 w 996"/>
                <a:gd name="T15" fmla="*/ 399 h 1366"/>
                <a:gd name="T16" fmla="*/ 629 w 996"/>
                <a:gd name="T17" fmla="*/ 349 h 1366"/>
                <a:gd name="T18" fmla="*/ 646 w 996"/>
                <a:gd name="T19" fmla="*/ 295 h 1366"/>
                <a:gd name="T20" fmla="*/ 654 w 996"/>
                <a:gd name="T21" fmla="*/ 228 h 1366"/>
                <a:gd name="T22" fmla="*/ 654 w 996"/>
                <a:gd name="T23" fmla="*/ 193 h 1366"/>
                <a:gd name="T24" fmla="*/ 650 w 996"/>
                <a:gd name="T25" fmla="*/ 153 h 1366"/>
                <a:gd name="T26" fmla="*/ 639 w 996"/>
                <a:gd name="T27" fmla="*/ 109 h 1366"/>
                <a:gd name="T28" fmla="*/ 617 w 996"/>
                <a:gd name="T29" fmla="*/ 68 h 1366"/>
                <a:gd name="T30" fmla="*/ 582 w 996"/>
                <a:gd name="T31" fmla="*/ 32 h 1366"/>
                <a:gd name="T32" fmla="*/ 529 w 996"/>
                <a:gd name="T33" fmla="*/ 9 h 1366"/>
                <a:gd name="T34" fmla="*/ 455 w 996"/>
                <a:gd name="T35" fmla="*/ 0 h 1366"/>
                <a:gd name="T36" fmla="*/ 415 w 996"/>
                <a:gd name="T37" fmla="*/ 17 h 1366"/>
                <a:gd name="T38" fmla="*/ 385 w 996"/>
                <a:gd name="T39" fmla="*/ 61 h 1366"/>
                <a:gd name="T40" fmla="*/ 367 w 996"/>
                <a:gd name="T41" fmla="*/ 108 h 1366"/>
                <a:gd name="T42" fmla="*/ 356 w 996"/>
                <a:gd name="T43" fmla="*/ 162 h 1366"/>
                <a:gd name="T44" fmla="*/ 344 w 996"/>
                <a:gd name="T45" fmla="*/ 216 h 1366"/>
                <a:gd name="T46" fmla="*/ 329 w 996"/>
                <a:gd name="T47" fmla="*/ 259 h 1366"/>
                <a:gd name="T48" fmla="*/ 301 w 996"/>
                <a:gd name="T49" fmla="*/ 302 h 1366"/>
                <a:gd name="T50" fmla="*/ 211 w 996"/>
                <a:gd name="T51" fmla="*/ 408 h 1366"/>
                <a:gd name="T52" fmla="*/ 121 w 996"/>
                <a:gd name="T53" fmla="*/ 516 h 1366"/>
                <a:gd name="T54" fmla="*/ 54 w 996"/>
                <a:gd name="T55" fmla="*/ 568 h 1366"/>
                <a:gd name="T56" fmla="*/ 16 w 996"/>
                <a:gd name="T57" fmla="*/ 587 h 1366"/>
                <a:gd name="T58" fmla="*/ 0 w 996"/>
                <a:gd name="T59" fmla="*/ 625 h 1366"/>
                <a:gd name="T60" fmla="*/ 0 w 996"/>
                <a:gd name="T61" fmla="*/ 1196 h 1366"/>
                <a:gd name="T62" fmla="*/ 16 w 996"/>
                <a:gd name="T63" fmla="*/ 1235 h 1366"/>
                <a:gd name="T64" fmla="*/ 57 w 996"/>
                <a:gd name="T65" fmla="*/ 1253 h 1366"/>
                <a:gd name="T66" fmla="*/ 197 w 996"/>
                <a:gd name="T67" fmla="*/ 1292 h 1366"/>
                <a:gd name="T68" fmla="*/ 304 w 996"/>
                <a:gd name="T69" fmla="*/ 1327 h 1366"/>
                <a:gd name="T70" fmla="*/ 412 w 996"/>
                <a:gd name="T71" fmla="*/ 1353 h 1366"/>
                <a:gd name="T72" fmla="*/ 540 w 996"/>
                <a:gd name="T73" fmla="*/ 1366 h 1366"/>
                <a:gd name="T74" fmla="*/ 655 w 996"/>
                <a:gd name="T75" fmla="*/ 1366 h 1366"/>
                <a:gd name="T76" fmla="*/ 830 w 996"/>
                <a:gd name="T77" fmla="*/ 1297 h 1366"/>
                <a:gd name="T78" fmla="*/ 874 w 996"/>
                <a:gd name="T79" fmla="*/ 1136 h 1366"/>
                <a:gd name="T80" fmla="*/ 922 w 996"/>
                <a:gd name="T81" fmla="*/ 1052 h 1366"/>
                <a:gd name="T82" fmla="*/ 922 w 996"/>
                <a:gd name="T83" fmla="*/ 948 h 1366"/>
                <a:gd name="T84" fmla="*/ 960 w 996"/>
                <a:gd name="T85" fmla="*/ 826 h 1366"/>
                <a:gd name="T86" fmla="*/ 947 w 996"/>
                <a:gd name="T87" fmla="*/ 759 h 1366"/>
                <a:gd name="T88" fmla="*/ 947 w 996"/>
                <a:gd name="T89" fmla="*/ 759 h 1366"/>
                <a:gd name="T90" fmla="*/ 947 w 996"/>
                <a:gd name="T91" fmla="*/ 759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6" h="1366">
                  <a:moveTo>
                    <a:pt x="947" y="759"/>
                  </a:moveTo>
                  <a:cubicBezTo>
                    <a:pt x="980" y="721"/>
                    <a:pt x="996" y="677"/>
                    <a:pt x="996" y="626"/>
                  </a:cubicBezTo>
                  <a:cubicBezTo>
                    <a:pt x="996" y="580"/>
                    <a:pt x="979" y="540"/>
                    <a:pt x="945" y="506"/>
                  </a:cubicBezTo>
                  <a:cubicBezTo>
                    <a:pt x="912" y="472"/>
                    <a:pt x="871" y="455"/>
                    <a:pt x="825" y="455"/>
                  </a:cubicBezTo>
                  <a:cubicBezTo>
                    <a:pt x="579" y="455"/>
                    <a:pt x="579" y="455"/>
                    <a:pt x="579" y="455"/>
                  </a:cubicBezTo>
                  <a:cubicBezTo>
                    <a:pt x="581" y="447"/>
                    <a:pt x="584" y="440"/>
                    <a:pt x="586" y="434"/>
                  </a:cubicBezTo>
                  <a:cubicBezTo>
                    <a:pt x="588" y="428"/>
                    <a:pt x="592" y="422"/>
                    <a:pt x="596" y="415"/>
                  </a:cubicBezTo>
                  <a:cubicBezTo>
                    <a:pt x="600" y="407"/>
                    <a:pt x="603" y="402"/>
                    <a:pt x="605" y="399"/>
                  </a:cubicBezTo>
                  <a:cubicBezTo>
                    <a:pt x="615" y="378"/>
                    <a:pt x="623" y="362"/>
                    <a:pt x="629" y="349"/>
                  </a:cubicBezTo>
                  <a:cubicBezTo>
                    <a:pt x="635" y="336"/>
                    <a:pt x="640" y="318"/>
                    <a:pt x="646" y="295"/>
                  </a:cubicBezTo>
                  <a:cubicBezTo>
                    <a:pt x="652" y="273"/>
                    <a:pt x="654" y="250"/>
                    <a:pt x="654" y="228"/>
                  </a:cubicBezTo>
                  <a:cubicBezTo>
                    <a:pt x="654" y="213"/>
                    <a:pt x="654" y="202"/>
                    <a:pt x="654" y="193"/>
                  </a:cubicBezTo>
                  <a:cubicBezTo>
                    <a:pt x="654" y="184"/>
                    <a:pt x="652" y="171"/>
                    <a:pt x="650" y="153"/>
                  </a:cubicBezTo>
                  <a:cubicBezTo>
                    <a:pt x="647" y="135"/>
                    <a:pt x="643" y="120"/>
                    <a:pt x="639" y="109"/>
                  </a:cubicBezTo>
                  <a:cubicBezTo>
                    <a:pt x="634" y="97"/>
                    <a:pt x="627" y="83"/>
                    <a:pt x="617" y="68"/>
                  </a:cubicBezTo>
                  <a:cubicBezTo>
                    <a:pt x="608" y="54"/>
                    <a:pt x="596" y="42"/>
                    <a:pt x="582" y="32"/>
                  </a:cubicBezTo>
                  <a:cubicBezTo>
                    <a:pt x="568" y="23"/>
                    <a:pt x="550" y="16"/>
                    <a:pt x="529" y="9"/>
                  </a:cubicBezTo>
                  <a:cubicBezTo>
                    <a:pt x="507" y="3"/>
                    <a:pt x="482" y="0"/>
                    <a:pt x="455" y="0"/>
                  </a:cubicBezTo>
                  <a:cubicBezTo>
                    <a:pt x="440" y="0"/>
                    <a:pt x="426" y="6"/>
                    <a:pt x="415" y="17"/>
                  </a:cubicBezTo>
                  <a:cubicBezTo>
                    <a:pt x="403" y="29"/>
                    <a:pt x="393" y="44"/>
                    <a:pt x="385" y="61"/>
                  </a:cubicBezTo>
                  <a:cubicBezTo>
                    <a:pt x="377" y="79"/>
                    <a:pt x="371" y="95"/>
                    <a:pt x="367" y="108"/>
                  </a:cubicBezTo>
                  <a:cubicBezTo>
                    <a:pt x="364" y="121"/>
                    <a:pt x="360" y="139"/>
                    <a:pt x="356" y="162"/>
                  </a:cubicBezTo>
                  <a:cubicBezTo>
                    <a:pt x="351" y="187"/>
                    <a:pt x="347" y="205"/>
                    <a:pt x="344" y="216"/>
                  </a:cubicBezTo>
                  <a:cubicBezTo>
                    <a:pt x="342" y="227"/>
                    <a:pt x="336" y="241"/>
                    <a:pt x="329" y="259"/>
                  </a:cubicBezTo>
                  <a:cubicBezTo>
                    <a:pt x="321" y="277"/>
                    <a:pt x="312" y="291"/>
                    <a:pt x="301" y="302"/>
                  </a:cubicBezTo>
                  <a:cubicBezTo>
                    <a:pt x="282" y="321"/>
                    <a:pt x="252" y="357"/>
                    <a:pt x="211" y="408"/>
                  </a:cubicBezTo>
                  <a:cubicBezTo>
                    <a:pt x="182" y="446"/>
                    <a:pt x="152" y="482"/>
                    <a:pt x="121" y="516"/>
                  </a:cubicBezTo>
                  <a:cubicBezTo>
                    <a:pt x="91" y="550"/>
                    <a:pt x="68" y="567"/>
                    <a:pt x="54" y="568"/>
                  </a:cubicBezTo>
                  <a:cubicBezTo>
                    <a:pt x="39" y="570"/>
                    <a:pt x="26" y="576"/>
                    <a:pt x="16" y="587"/>
                  </a:cubicBezTo>
                  <a:cubicBezTo>
                    <a:pt x="5" y="598"/>
                    <a:pt x="0" y="611"/>
                    <a:pt x="0" y="625"/>
                  </a:cubicBezTo>
                  <a:cubicBezTo>
                    <a:pt x="0" y="1196"/>
                    <a:pt x="0" y="1196"/>
                    <a:pt x="0" y="1196"/>
                  </a:cubicBezTo>
                  <a:cubicBezTo>
                    <a:pt x="0" y="1211"/>
                    <a:pt x="5" y="1224"/>
                    <a:pt x="16" y="1235"/>
                  </a:cubicBezTo>
                  <a:cubicBezTo>
                    <a:pt x="28" y="1246"/>
                    <a:pt x="41" y="1252"/>
                    <a:pt x="57" y="1253"/>
                  </a:cubicBezTo>
                  <a:cubicBezTo>
                    <a:pt x="77" y="1253"/>
                    <a:pt x="124" y="1266"/>
                    <a:pt x="197" y="1292"/>
                  </a:cubicBezTo>
                  <a:cubicBezTo>
                    <a:pt x="243" y="1307"/>
                    <a:pt x="278" y="1319"/>
                    <a:pt x="304" y="1327"/>
                  </a:cubicBezTo>
                  <a:cubicBezTo>
                    <a:pt x="330" y="1335"/>
                    <a:pt x="366" y="1343"/>
                    <a:pt x="412" y="1353"/>
                  </a:cubicBezTo>
                  <a:cubicBezTo>
                    <a:pt x="459" y="1362"/>
                    <a:pt x="501" y="1366"/>
                    <a:pt x="540" y="1366"/>
                  </a:cubicBezTo>
                  <a:cubicBezTo>
                    <a:pt x="655" y="1366"/>
                    <a:pt x="655" y="1366"/>
                    <a:pt x="655" y="1366"/>
                  </a:cubicBezTo>
                  <a:cubicBezTo>
                    <a:pt x="734" y="1365"/>
                    <a:pt x="792" y="1342"/>
                    <a:pt x="830" y="1297"/>
                  </a:cubicBezTo>
                  <a:cubicBezTo>
                    <a:pt x="865" y="1256"/>
                    <a:pt x="879" y="1202"/>
                    <a:pt x="874" y="1136"/>
                  </a:cubicBezTo>
                  <a:cubicBezTo>
                    <a:pt x="897" y="1114"/>
                    <a:pt x="913" y="1086"/>
                    <a:pt x="922" y="1052"/>
                  </a:cubicBezTo>
                  <a:cubicBezTo>
                    <a:pt x="932" y="1016"/>
                    <a:pt x="932" y="982"/>
                    <a:pt x="922" y="948"/>
                  </a:cubicBezTo>
                  <a:cubicBezTo>
                    <a:pt x="949" y="912"/>
                    <a:pt x="962" y="872"/>
                    <a:pt x="960" y="826"/>
                  </a:cubicBezTo>
                  <a:cubicBezTo>
                    <a:pt x="960" y="807"/>
                    <a:pt x="956" y="785"/>
                    <a:pt x="947" y="759"/>
                  </a:cubicBezTo>
                  <a:close/>
                  <a:moveTo>
                    <a:pt x="947" y="759"/>
                  </a:moveTo>
                  <a:cubicBezTo>
                    <a:pt x="947" y="759"/>
                    <a:pt x="947" y="759"/>
                    <a:pt x="947" y="7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31">
              <a:extLst>
                <a:ext uri="{FF2B5EF4-FFF2-40B4-BE49-F238E27FC236}">
                  <a16:creationId xmlns:a16="http://schemas.microsoft.com/office/drawing/2014/main" id="{7654441A-D469-46D7-B8F5-35F69746A86D}"/>
                </a:ext>
              </a:extLst>
            </p:cNvPr>
            <p:cNvSpPr>
              <a:spLocks noEditPoints="1"/>
            </p:cNvSpPr>
            <p:nvPr/>
          </p:nvSpPr>
          <p:spPr bwMode="auto">
            <a:xfrm>
              <a:off x="1433513" y="1917701"/>
              <a:ext cx="374650" cy="693738"/>
            </a:xfrm>
            <a:custGeom>
              <a:avLst/>
              <a:gdLst>
                <a:gd name="T0" fmla="*/ 313 w 370"/>
                <a:gd name="T1" fmla="*/ 0 h 684"/>
                <a:gd name="T2" fmla="*/ 57 w 370"/>
                <a:gd name="T3" fmla="*/ 0 h 684"/>
                <a:gd name="T4" fmla="*/ 17 w 370"/>
                <a:gd name="T5" fmla="*/ 17 h 684"/>
                <a:gd name="T6" fmla="*/ 0 w 370"/>
                <a:gd name="T7" fmla="*/ 57 h 684"/>
                <a:gd name="T8" fmla="*/ 0 w 370"/>
                <a:gd name="T9" fmla="*/ 627 h 684"/>
                <a:gd name="T10" fmla="*/ 17 w 370"/>
                <a:gd name="T11" fmla="*/ 667 h 684"/>
                <a:gd name="T12" fmla="*/ 57 w 370"/>
                <a:gd name="T13" fmla="*/ 684 h 684"/>
                <a:gd name="T14" fmla="*/ 313 w 370"/>
                <a:gd name="T15" fmla="*/ 684 h 684"/>
                <a:gd name="T16" fmla="*/ 353 w 370"/>
                <a:gd name="T17" fmla="*/ 667 h 684"/>
                <a:gd name="T18" fmla="*/ 370 w 370"/>
                <a:gd name="T19" fmla="*/ 627 h 684"/>
                <a:gd name="T20" fmla="*/ 370 w 370"/>
                <a:gd name="T21" fmla="*/ 57 h 684"/>
                <a:gd name="T22" fmla="*/ 353 w 370"/>
                <a:gd name="T23" fmla="*/ 17 h 684"/>
                <a:gd name="T24" fmla="*/ 313 w 370"/>
                <a:gd name="T25" fmla="*/ 0 h 684"/>
                <a:gd name="T26" fmla="*/ 210 w 370"/>
                <a:gd name="T27" fmla="*/ 553 h 684"/>
                <a:gd name="T28" fmla="*/ 170 w 370"/>
                <a:gd name="T29" fmla="*/ 570 h 684"/>
                <a:gd name="T30" fmla="*/ 130 w 370"/>
                <a:gd name="T31" fmla="*/ 553 h 684"/>
                <a:gd name="T32" fmla="*/ 113 w 370"/>
                <a:gd name="T33" fmla="*/ 513 h 684"/>
                <a:gd name="T34" fmla="*/ 130 w 370"/>
                <a:gd name="T35" fmla="*/ 473 h 684"/>
                <a:gd name="T36" fmla="*/ 170 w 370"/>
                <a:gd name="T37" fmla="*/ 456 h 684"/>
                <a:gd name="T38" fmla="*/ 210 w 370"/>
                <a:gd name="T39" fmla="*/ 473 h 684"/>
                <a:gd name="T40" fmla="*/ 227 w 370"/>
                <a:gd name="T41" fmla="*/ 513 h 684"/>
                <a:gd name="T42" fmla="*/ 210 w 370"/>
                <a:gd name="T43" fmla="*/ 553 h 684"/>
                <a:gd name="T44" fmla="*/ 210 w 370"/>
                <a:gd name="T45" fmla="*/ 553 h 684"/>
                <a:gd name="T46" fmla="*/ 210 w 370"/>
                <a:gd name="T47" fmla="*/ 55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684">
                  <a:moveTo>
                    <a:pt x="313" y="0"/>
                  </a:moveTo>
                  <a:cubicBezTo>
                    <a:pt x="57" y="0"/>
                    <a:pt x="57" y="0"/>
                    <a:pt x="57" y="0"/>
                  </a:cubicBezTo>
                  <a:cubicBezTo>
                    <a:pt x="41" y="0"/>
                    <a:pt x="28" y="6"/>
                    <a:pt x="17" y="17"/>
                  </a:cubicBezTo>
                  <a:cubicBezTo>
                    <a:pt x="5" y="29"/>
                    <a:pt x="0" y="42"/>
                    <a:pt x="0" y="57"/>
                  </a:cubicBezTo>
                  <a:cubicBezTo>
                    <a:pt x="0" y="627"/>
                    <a:pt x="0" y="627"/>
                    <a:pt x="0" y="627"/>
                  </a:cubicBezTo>
                  <a:cubicBezTo>
                    <a:pt x="0" y="642"/>
                    <a:pt x="5" y="655"/>
                    <a:pt x="17" y="667"/>
                  </a:cubicBezTo>
                  <a:cubicBezTo>
                    <a:pt x="28" y="678"/>
                    <a:pt x="41" y="684"/>
                    <a:pt x="57" y="684"/>
                  </a:cubicBezTo>
                  <a:cubicBezTo>
                    <a:pt x="313" y="684"/>
                    <a:pt x="313" y="684"/>
                    <a:pt x="313" y="684"/>
                  </a:cubicBezTo>
                  <a:cubicBezTo>
                    <a:pt x="328" y="684"/>
                    <a:pt x="341" y="678"/>
                    <a:pt x="353" y="667"/>
                  </a:cubicBezTo>
                  <a:cubicBezTo>
                    <a:pt x="364" y="655"/>
                    <a:pt x="370" y="642"/>
                    <a:pt x="370" y="627"/>
                  </a:cubicBezTo>
                  <a:cubicBezTo>
                    <a:pt x="370" y="57"/>
                    <a:pt x="370" y="57"/>
                    <a:pt x="370" y="57"/>
                  </a:cubicBezTo>
                  <a:cubicBezTo>
                    <a:pt x="370" y="42"/>
                    <a:pt x="364" y="29"/>
                    <a:pt x="353" y="17"/>
                  </a:cubicBezTo>
                  <a:cubicBezTo>
                    <a:pt x="342" y="6"/>
                    <a:pt x="328" y="0"/>
                    <a:pt x="313" y="0"/>
                  </a:cubicBezTo>
                  <a:close/>
                  <a:moveTo>
                    <a:pt x="210" y="553"/>
                  </a:moveTo>
                  <a:cubicBezTo>
                    <a:pt x="199" y="564"/>
                    <a:pt x="186" y="570"/>
                    <a:pt x="170" y="570"/>
                  </a:cubicBezTo>
                  <a:cubicBezTo>
                    <a:pt x="154" y="570"/>
                    <a:pt x="141" y="564"/>
                    <a:pt x="130" y="553"/>
                  </a:cubicBezTo>
                  <a:cubicBezTo>
                    <a:pt x="119" y="542"/>
                    <a:pt x="113" y="529"/>
                    <a:pt x="113" y="513"/>
                  </a:cubicBezTo>
                  <a:cubicBezTo>
                    <a:pt x="113" y="497"/>
                    <a:pt x="119" y="484"/>
                    <a:pt x="130" y="473"/>
                  </a:cubicBezTo>
                  <a:cubicBezTo>
                    <a:pt x="141" y="461"/>
                    <a:pt x="154" y="456"/>
                    <a:pt x="170" y="456"/>
                  </a:cubicBezTo>
                  <a:cubicBezTo>
                    <a:pt x="186" y="456"/>
                    <a:pt x="199" y="461"/>
                    <a:pt x="210" y="473"/>
                  </a:cubicBezTo>
                  <a:cubicBezTo>
                    <a:pt x="222" y="484"/>
                    <a:pt x="227" y="497"/>
                    <a:pt x="227" y="513"/>
                  </a:cubicBezTo>
                  <a:cubicBezTo>
                    <a:pt x="227" y="529"/>
                    <a:pt x="222" y="542"/>
                    <a:pt x="210" y="553"/>
                  </a:cubicBezTo>
                  <a:close/>
                  <a:moveTo>
                    <a:pt x="210" y="553"/>
                  </a:moveTo>
                  <a:cubicBezTo>
                    <a:pt x="210" y="553"/>
                    <a:pt x="210" y="553"/>
                    <a:pt x="210" y="5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5" name="Freeform 9">
            <a:extLst>
              <a:ext uri="{FF2B5EF4-FFF2-40B4-BE49-F238E27FC236}">
                <a16:creationId xmlns:a16="http://schemas.microsoft.com/office/drawing/2014/main" id="{A6444E2B-1BE4-4EC6-BEFD-20179DC202BF}"/>
              </a:ext>
            </a:extLst>
          </p:cNvPr>
          <p:cNvSpPr>
            <a:spLocks noEditPoints="1"/>
          </p:cNvSpPr>
          <p:nvPr/>
        </p:nvSpPr>
        <p:spPr bwMode="auto">
          <a:xfrm>
            <a:off x="7191091" y="2569209"/>
            <a:ext cx="338784" cy="338784"/>
          </a:xfrm>
          <a:custGeom>
            <a:avLst/>
            <a:gdLst>
              <a:gd name="T0" fmla="*/ 971 w 1418"/>
              <a:gd name="T1" fmla="*/ 0 h 1418"/>
              <a:gd name="T2" fmla="*/ 525 w 1418"/>
              <a:gd name="T3" fmla="*/ 446 h 1418"/>
              <a:gd name="T4" fmla="*/ 551 w 1418"/>
              <a:gd name="T5" fmla="*/ 604 h 1418"/>
              <a:gd name="T6" fmla="*/ 0 w 1418"/>
              <a:gd name="T7" fmla="*/ 1155 h 1418"/>
              <a:gd name="T8" fmla="*/ 0 w 1418"/>
              <a:gd name="T9" fmla="*/ 1418 h 1418"/>
              <a:gd name="T10" fmla="*/ 262 w 1418"/>
              <a:gd name="T11" fmla="*/ 1418 h 1418"/>
              <a:gd name="T12" fmla="*/ 262 w 1418"/>
              <a:gd name="T13" fmla="*/ 1260 h 1418"/>
              <a:gd name="T14" fmla="*/ 420 w 1418"/>
              <a:gd name="T15" fmla="*/ 1260 h 1418"/>
              <a:gd name="T16" fmla="*/ 420 w 1418"/>
              <a:gd name="T17" fmla="*/ 1103 h 1418"/>
              <a:gd name="T18" fmla="*/ 578 w 1418"/>
              <a:gd name="T19" fmla="*/ 1103 h 1418"/>
              <a:gd name="T20" fmla="*/ 814 w 1418"/>
              <a:gd name="T21" fmla="*/ 866 h 1418"/>
              <a:gd name="T22" fmla="*/ 971 w 1418"/>
              <a:gd name="T23" fmla="*/ 893 h 1418"/>
              <a:gd name="T24" fmla="*/ 1418 w 1418"/>
              <a:gd name="T25" fmla="*/ 446 h 1418"/>
              <a:gd name="T26" fmla="*/ 971 w 1418"/>
              <a:gd name="T27" fmla="*/ 0 h 1418"/>
              <a:gd name="T28" fmla="*/ 1103 w 1418"/>
              <a:gd name="T29" fmla="*/ 473 h 1418"/>
              <a:gd name="T30" fmla="*/ 945 w 1418"/>
              <a:gd name="T31" fmla="*/ 315 h 1418"/>
              <a:gd name="T32" fmla="*/ 1103 w 1418"/>
              <a:gd name="T33" fmla="*/ 158 h 1418"/>
              <a:gd name="T34" fmla="*/ 1260 w 1418"/>
              <a:gd name="T35" fmla="*/ 315 h 1418"/>
              <a:gd name="T36" fmla="*/ 1103 w 1418"/>
              <a:gd name="T37" fmla="*/ 473 h 1418"/>
              <a:gd name="T38" fmla="*/ 1103 w 1418"/>
              <a:gd name="T39" fmla="*/ 473 h 1418"/>
              <a:gd name="T40" fmla="*/ 1103 w 1418"/>
              <a:gd name="T41" fmla="*/ 473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418">
                <a:moveTo>
                  <a:pt x="971" y="0"/>
                </a:moveTo>
                <a:cubicBezTo>
                  <a:pt x="725" y="0"/>
                  <a:pt x="525" y="200"/>
                  <a:pt x="525" y="446"/>
                </a:cubicBezTo>
                <a:cubicBezTo>
                  <a:pt x="525" y="499"/>
                  <a:pt x="536" y="551"/>
                  <a:pt x="551" y="604"/>
                </a:cubicBezTo>
                <a:cubicBezTo>
                  <a:pt x="0" y="1155"/>
                  <a:pt x="0" y="1155"/>
                  <a:pt x="0" y="1155"/>
                </a:cubicBezTo>
                <a:cubicBezTo>
                  <a:pt x="0" y="1418"/>
                  <a:pt x="0" y="1418"/>
                  <a:pt x="0" y="1418"/>
                </a:cubicBezTo>
                <a:cubicBezTo>
                  <a:pt x="262" y="1418"/>
                  <a:pt x="262" y="1418"/>
                  <a:pt x="262" y="1418"/>
                </a:cubicBezTo>
                <a:cubicBezTo>
                  <a:pt x="262" y="1260"/>
                  <a:pt x="262" y="1260"/>
                  <a:pt x="262" y="1260"/>
                </a:cubicBezTo>
                <a:cubicBezTo>
                  <a:pt x="420" y="1260"/>
                  <a:pt x="420" y="1260"/>
                  <a:pt x="420" y="1260"/>
                </a:cubicBezTo>
                <a:cubicBezTo>
                  <a:pt x="420" y="1103"/>
                  <a:pt x="420" y="1103"/>
                  <a:pt x="420" y="1103"/>
                </a:cubicBezTo>
                <a:cubicBezTo>
                  <a:pt x="578" y="1103"/>
                  <a:pt x="578" y="1103"/>
                  <a:pt x="578" y="1103"/>
                </a:cubicBezTo>
                <a:cubicBezTo>
                  <a:pt x="814" y="866"/>
                  <a:pt x="814" y="866"/>
                  <a:pt x="814" y="866"/>
                </a:cubicBezTo>
                <a:cubicBezTo>
                  <a:pt x="861" y="882"/>
                  <a:pt x="914" y="893"/>
                  <a:pt x="971" y="893"/>
                </a:cubicBezTo>
                <a:cubicBezTo>
                  <a:pt x="1218" y="893"/>
                  <a:pt x="1418" y="693"/>
                  <a:pt x="1418" y="446"/>
                </a:cubicBezTo>
                <a:cubicBezTo>
                  <a:pt x="1418" y="200"/>
                  <a:pt x="1218" y="0"/>
                  <a:pt x="971" y="0"/>
                </a:cubicBezTo>
                <a:close/>
                <a:moveTo>
                  <a:pt x="1103" y="473"/>
                </a:moveTo>
                <a:cubicBezTo>
                  <a:pt x="1013" y="473"/>
                  <a:pt x="945" y="404"/>
                  <a:pt x="945" y="315"/>
                </a:cubicBezTo>
                <a:cubicBezTo>
                  <a:pt x="945" y="226"/>
                  <a:pt x="1013" y="158"/>
                  <a:pt x="1103" y="158"/>
                </a:cubicBezTo>
                <a:cubicBezTo>
                  <a:pt x="1192" y="158"/>
                  <a:pt x="1260" y="226"/>
                  <a:pt x="1260" y="315"/>
                </a:cubicBezTo>
                <a:cubicBezTo>
                  <a:pt x="1260" y="404"/>
                  <a:pt x="1192" y="473"/>
                  <a:pt x="1103" y="473"/>
                </a:cubicBezTo>
                <a:close/>
                <a:moveTo>
                  <a:pt x="1103" y="473"/>
                </a:moveTo>
                <a:cubicBezTo>
                  <a:pt x="1103" y="473"/>
                  <a:pt x="1103" y="473"/>
                  <a:pt x="1103" y="47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46" name="Freeform 14">
            <a:extLst>
              <a:ext uri="{FF2B5EF4-FFF2-40B4-BE49-F238E27FC236}">
                <a16:creationId xmlns:a16="http://schemas.microsoft.com/office/drawing/2014/main" id="{6EB89C7C-B100-41A1-9B06-EC889861EDA6}"/>
              </a:ext>
            </a:extLst>
          </p:cNvPr>
          <p:cNvSpPr>
            <a:spLocks noEditPoints="1"/>
          </p:cNvSpPr>
          <p:nvPr/>
        </p:nvSpPr>
        <p:spPr bwMode="auto">
          <a:xfrm>
            <a:off x="1227894" y="4021427"/>
            <a:ext cx="406840" cy="405719"/>
          </a:xfrm>
          <a:custGeom>
            <a:avLst/>
            <a:gdLst>
              <a:gd name="T0" fmla="*/ 1244 w 1703"/>
              <a:gd name="T1" fmla="*/ 1698 h 1698"/>
              <a:gd name="T2" fmla="*/ 459 w 1703"/>
              <a:gd name="T3" fmla="*/ 1633 h 1698"/>
              <a:gd name="T4" fmla="*/ 656 w 1703"/>
              <a:gd name="T5" fmla="*/ 1567 h 1698"/>
              <a:gd name="T6" fmla="*/ 786 w 1703"/>
              <a:gd name="T7" fmla="*/ 624 h 1698"/>
              <a:gd name="T8" fmla="*/ 974 w 1703"/>
              <a:gd name="T9" fmla="*/ 520 h 1698"/>
              <a:gd name="T10" fmla="*/ 917 w 1703"/>
              <a:gd name="T11" fmla="*/ 1391 h 1698"/>
              <a:gd name="T12" fmla="*/ 1179 w 1703"/>
              <a:gd name="T13" fmla="*/ 1567 h 1698"/>
              <a:gd name="T14" fmla="*/ 1703 w 1703"/>
              <a:gd name="T15" fmla="*/ 1043 h 1698"/>
              <a:gd name="T16" fmla="*/ 1048 w 1703"/>
              <a:gd name="T17" fmla="*/ 1043 h 1698"/>
              <a:gd name="T18" fmla="*/ 1345 w 1703"/>
              <a:gd name="T19" fmla="*/ 457 h 1698"/>
              <a:gd name="T20" fmla="*/ 1627 w 1703"/>
              <a:gd name="T21" fmla="*/ 1043 h 1698"/>
              <a:gd name="T22" fmla="*/ 1557 w 1703"/>
              <a:gd name="T23" fmla="*/ 1043 h 1698"/>
              <a:gd name="T24" fmla="*/ 1194 w 1703"/>
              <a:gd name="T25" fmla="*/ 1043 h 1698"/>
              <a:gd name="T26" fmla="*/ 328 w 1703"/>
              <a:gd name="T27" fmla="*/ 389 h 1698"/>
              <a:gd name="T28" fmla="*/ 456 w 1703"/>
              <a:gd name="T29" fmla="*/ 311 h 1698"/>
              <a:gd name="T30" fmla="*/ 734 w 1703"/>
              <a:gd name="T31" fmla="*/ 306 h 1698"/>
              <a:gd name="T32" fmla="*/ 851 w 1703"/>
              <a:gd name="T33" fmla="*/ 442 h 1698"/>
              <a:gd name="T34" fmla="*/ 968 w 1703"/>
              <a:gd name="T35" fmla="*/ 306 h 1698"/>
              <a:gd name="T36" fmla="*/ 1247 w 1703"/>
              <a:gd name="T37" fmla="*/ 311 h 1698"/>
              <a:gd name="T38" fmla="*/ 1375 w 1703"/>
              <a:gd name="T39" fmla="*/ 389 h 1698"/>
              <a:gd name="T40" fmla="*/ 1375 w 1703"/>
              <a:gd name="T41" fmla="*/ 257 h 1698"/>
              <a:gd name="T42" fmla="*/ 1276 w 1703"/>
              <a:gd name="T43" fmla="*/ 253 h 1698"/>
              <a:gd name="T44" fmla="*/ 939 w 1703"/>
              <a:gd name="T45" fmla="*/ 244 h 1698"/>
              <a:gd name="T46" fmla="*/ 929 w 1703"/>
              <a:gd name="T47" fmla="*/ 143 h 1698"/>
              <a:gd name="T48" fmla="*/ 774 w 1703"/>
              <a:gd name="T49" fmla="*/ 143 h 1698"/>
              <a:gd name="T50" fmla="*/ 764 w 1703"/>
              <a:gd name="T51" fmla="*/ 244 h 1698"/>
              <a:gd name="T52" fmla="*/ 427 w 1703"/>
              <a:gd name="T53" fmla="*/ 253 h 1698"/>
              <a:gd name="T54" fmla="*/ 328 w 1703"/>
              <a:gd name="T55" fmla="*/ 257 h 1698"/>
              <a:gd name="T56" fmla="*/ 328 w 1703"/>
              <a:gd name="T57" fmla="*/ 389 h 1698"/>
              <a:gd name="T58" fmla="*/ 0 w 1703"/>
              <a:gd name="T59" fmla="*/ 1043 h 1698"/>
              <a:gd name="T60" fmla="*/ 297 w 1703"/>
              <a:gd name="T61" fmla="*/ 457 h 1698"/>
              <a:gd name="T62" fmla="*/ 580 w 1703"/>
              <a:gd name="T63" fmla="*/ 1043 h 1698"/>
              <a:gd name="T64" fmla="*/ 328 w 1703"/>
              <a:gd name="T65" fmla="*/ 1276 h 1698"/>
              <a:gd name="T66" fmla="*/ 328 w 1703"/>
              <a:gd name="T67" fmla="*/ 561 h 1698"/>
              <a:gd name="T68" fmla="*/ 510 w 1703"/>
              <a:gd name="T69" fmla="*/ 1043 h 1698"/>
              <a:gd name="T70" fmla="*/ 510 w 1703"/>
              <a:gd name="T71" fmla="*/ 1043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3" h="1698">
                <a:moveTo>
                  <a:pt x="1244" y="1633"/>
                </a:moveTo>
                <a:cubicBezTo>
                  <a:pt x="1244" y="1698"/>
                  <a:pt x="1244" y="1698"/>
                  <a:pt x="1244" y="1698"/>
                </a:cubicBezTo>
                <a:cubicBezTo>
                  <a:pt x="459" y="1698"/>
                  <a:pt x="459" y="1698"/>
                  <a:pt x="459" y="1698"/>
                </a:cubicBezTo>
                <a:cubicBezTo>
                  <a:pt x="459" y="1633"/>
                  <a:pt x="459" y="1633"/>
                  <a:pt x="459" y="1633"/>
                </a:cubicBezTo>
                <a:cubicBezTo>
                  <a:pt x="459" y="1597"/>
                  <a:pt x="488" y="1567"/>
                  <a:pt x="524" y="1567"/>
                </a:cubicBezTo>
                <a:cubicBezTo>
                  <a:pt x="656" y="1567"/>
                  <a:pt x="656" y="1567"/>
                  <a:pt x="656" y="1567"/>
                </a:cubicBezTo>
                <a:cubicBezTo>
                  <a:pt x="660" y="1486"/>
                  <a:pt x="712" y="1417"/>
                  <a:pt x="786" y="1391"/>
                </a:cubicBezTo>
                <a:cubicBezTo>
                  <a:pt x="786" y="624"/>
                  <a:pt x="786" y="624"/>
                  <a:pt x="786" y="624"/>
                </a:cubicBezTo>
                <a:cubicBezTo>
                  <a:pt x="752" y="601"/>
                  <a:pt x="728" y="563"/>
                  <a:pt x="728" y="520"/>
                </a:cubicBezTo>
                <a:cubicBezTo>
                  <a:pt x="974" y="520"/>
                  <a:pt x="974" y="520"/>
                  <a:pt x="974" y="520"/>
                </a:cubicBezTo>
                <a:cubicBezTo>
                  <a:pt x="974" y="563"/>
                  <a:pt x="951" y="601"/>
                  <a:pt x="917" y="624"/>
                </a:cubicBezTo>
                <a:cubicBezTo>
                  <a:pt x="917" y="1391"/>
                  <a:pt x="917" y="1391"/>
                  <a:pt x="917" y="1391"/>
                </a:cubicBezTo>
                <a:cubicBezTo>
                  <a:pt x="990" y="1417"/>
                  <a:pt x="1044" y="1486"/>
                  <a:pt x="1047" y="1567"/>
                </a:cubicBezTo>
                <a:cubicBezTo>
                  <a:pt x="1179" y="1567"/>
                  <a:pt x="1179" y="1567"/>
                  <a:pt x="1179" y="1567"/>
                </a:cubicBezTo>
                <a:cubicBezTo>
                  <a:pt x="1215" y="1567"/>
                  <a:pt x="1244" y="1597"/>
                  <a:pt x="1244" y="1633"/>
                </a:cubicBezTo>
                <a:close/>
                <a:moveTo>
                  <a:pt x="1703" y="1043"/>
                </a:moveTo>
                <a:cubicBezTo>
                  <a:pt x="1655" y="1179"/>
                  <a:pt x="1527" y="1276"/>
                  <a:pt x="1375" y="1276"/>
                </a:cubicBezTo>
                <a:cubicBezTo>
                  <a:pt x="1224" y="1276"/>
                  <a:pt x="1096" y="1179"/>
                  <a:pt x="1048" y="1043"/>
                </a:cubicBezTo>
                <a:cubicBezTo>
                  <a:pt x="1124" y="1043"/>
                  <a:pt x="1124" y="1043"/>
                  <a:pt x="1124" y="1043"/>
                </a:cubicBezTo>
                <a:cubicBezTo>
                  <a:pt x="1345" y="457"/>
                  <a:pt x="1345" y="457"/>
                  <a:pt x="1345" y="457"/>
                </a:cubicBezTo>
                <a:cubicBezTo>
                  <a:pt x="1354" y="432"/>
                  <a:pt x="1397" y="432"/>
                  <a:pt x="1406" y="457"/>
                </a:cubicBezTo>
                <a:cubicBezTo>
                  <a:pt x="1627" y="1043"/>
                  <a:pt x="1627" y="1043"/>
                  <a:pt x="1627" y="1043"/>
                </a:cubicBezTo>
                <a:lnTo>
                  <a:pt x="1703" y="1043"/>
                </a:lnTo>
                <a:close/>
                <a:moveTo>
                  <a:pt x="1557" y="1043"/>
                </a:moveTo>
                <a:cubicBezTo>
                  <a:pt x="1375" y="561"/>
                  <a:pt x="1375" y="561"/>
                  <a:pt x="1375" y="561"/>
                </a:cubicBezTo>
                <a:cubicBezTo>
                  <a:pt x="1194" y="1043"/>
                  <a:pt x="1194" y="1043"/>
                  <a:pt x="1194" y="1043"/>
                </a:cubicBezTo>
                <a:lnTo>
                  <a:pt x="1557" y="1043"/>
                </a:lnTo>
                <a:close/>
                <a:moveTo>
                  <a:pt x="328" y="389"/>
                </a:moveTo>
                <a:cubicBezTo>
                  <a:pt x="357" y="389"/>
                  <a:pt x="381" y="369"/>
                  <a:pt x="390" y="342"/>
                </a:cubicBezTo>
                <a:cubicBezTo>
                  <a:pt x="411" y="334"/>
                  <a:pt x="434" y="323"/>
                  <a:pt x="456" y="311"/>
                </a:cubicBezTo>
                <a:cubicBezTo>
                  <a:pt x="507" y="286"/>
                  <a:pt x="563" y="257"/>
                  <a:pt x="622" y="257"/>
                </a:cubicBezTo>
                <a:cubicBezTo>
                  <a:pt x="679" y="257"/>
                  <a:pt x="714" y="284"/>
                  <a:pt x="734" y="306"/>
                </a:cubicBezTo>
                <a:cubicBezTo>
                  <a:pt x="734" y="311"/>
                  <a:pt x="733" y="317"/>
                  <a:pt x="733" y="323"/>
                </a:cubicBezTo>
                <a:cubicBezTo>
                  <a:pt x="733" y="388"/>
                  <a:pt x="786" y="442"/>
                  <a:pt x="851" y="442"/>
                </a:cubicBezTo>
                <a:cubicBezTo>
                  <a:pt x="917" y="442"/>
                  <a:pt x="970" y="388"/>
                  <a:pt x="970" y="323"/>
                </a:cubicBezTo>
                <a:cubicBezTo>
                  <a:pt x="970" y="317"/>
                  <a:pt x="969" y="312"/>
                  <a:pt x="968" y="306"/>
                </a:cubicBezTo>
                <a:cubicBezTo>
                  <a:pt x="989" y="284"/>
                  <a:pt x="1024" y="257"/>
                  <a:pt x="1081" y="257"/>
                </a:cubicBezTo>
                <a:cubicBezTo>
                  <a:pt x="1140" y="257"/>
                  <a:pt x="1196" y="286"/>
                  <a:pt x="1247" y="311"/>
                </a:cubicBezTo>
                <a:cubicBezTo>
                  <a:pt x="1269" y="323"/>
                  <a:pt x="1291" y="334"/>
                  <a:pt x="1313" y="342"/>
                </a:cubicBezTo>
                <a:cubicBezTo>
                  <a:pt x="1321" y="369"/>
                  <a:pt x="1346" y="389"/>
                  <a:pt x="1375" y="389"/>
                </a:cubicBezTo>
                <a:cubicBezTo>
                  <a:pt x="1412" y="389"/>
                  <a:pt x="1442" y="360"/>
                  <a:pt x="1442" y="323"/>
                </a:cubicBezTo>
                <a:cubicBezTo>
                  <a:pt x="1442" y="286"/>
                  <a:pt x="1412" y="257"/>
                  <a:pt x="1375" y="257"/>
                </a:cubicBezTo>
                <a:cubicBezTo>
                  <a:pt x="1357" y="257"/>
                  <a:pt x="1340" y="265"/>
                  <a:pt x="1328" y="278"/>
                </a:cubicBezTo>
                <a:cubicBezTo>
                  <a:pt x="1312" y="271"/>
                  <a:pt x="1294" y="262"/>
                  <a:pt x="1276" y="253"/>
                </a:cubicBezTo>
                <a:cubicBezTo>
                  <a:pt x="1219" y="224"/>
                  <a:pt x="1155" y="192"/>
                  <a:pt x="1081" y="192"/>
                </a:cubicBezTo>
                <a:cubicBezTo>
                  <a:pt x="1015" y="192"/>
                  <a:pt x="970" y="217"/>
                  <a:pt x="939" y="244"/>
                </a:cubicBezTo>
                <a:cubicBezTo>
                  <a:pt x="925" y="228"/>
                  <a:pt x="908" y="217"/>
                  <a:pt x="888" y="210"/>
                </a:cubicBezTo>
                <a:cubicBezTo>
                  <a:pt x="912" y="197"/>
                  <a:pt x="929" y="172"/>
                  <a:pt x="929" y="143"/>
                </a:cubicBezTo>
                <a:cubicBezTo>
                  <a:pt x="929" y="100"/>
                  <a:pt x="851" y="0"/>
                  <a:pt x="851" y="0"/>
                </a:cubicBezTo>
                <a:cubicBezTo>
                  <a:pt x="851" y="0"/>
                  <a:pt x="774" y="100"/>
                  <a:pt x="774" y="143"/>
                </a:cubicBezTo>
                <a:cubicBezTo>
                  <a:pt x="774" y="172"/>
                  <a:pt x="791" y="197"/>
                  <a:pt x="816" y="210"/>
                </a:cubicBezTo>
                <a:cubicBezTo>
                  <a:pt x="795" y="217"/>
                  <a:pt x="777" y="228"/>
                  <a:pt x="764" y="244"/>
                </a:cubicBezTo>
                <a:cubicBezTo>
                  <a:pt x="733" y="217"/>
                  <a:pt x="688" y="192"/>
                  <a:pt x="622" y="192"/>
                </a:cubicBezTo>
                <a:cubicBezTo>
                  <a:pt x="548" y="192"/>
                  <a:pt x="484" y="224"/>
                  <a:pt x="427" y="253"/>
                </a:cubicBezTo>
                <a:cubicBezTo>
                  <a:pt x="409" y="262"/>
                  <a:pt x="392" y="271"/>
                  <a:pt x="375" y="278"/>
                </a:cubicBezTo>
                <a:cubicBezTo>
                  <a:pt x="363" y="265"/>
                  <a:pt x="346" y="257"/>
                  <a:pt x="328" y="257"/>
                </a:cubicBezTo>
                <a:cubicBezTo>
                  <a:pt x="291" y="257"/>
                  <a:pt x="261" y="286"/>
                  <a:pt x="261" y="323"/>
                </a:cubicBezTo>
                <a:cubicBezTo>
                  <a:pt x="261" y="360"/>
                  <a:pt x="291" y="389"/>
                  <a:pt x="328" y="389"/>
                </a:cubicBezTo>
                <a:close/>
                <a:moveTo>
                  <a:pt x="328" y="1276"/>
                </a:moveTo>
                <a:cubicBezTo>
                  <a:pt x="176" y="1276"/>
                  <a:pt x="48" y="1179"/>
                  <a:pt x="0" y="1043"/>
                </a:cubicBezTo>
                <a:cubicBezTo>
                  <a:pt x="76" y="1043"/>
                  <a:pt x="76" y="1043"/>
                  <a:pt x="76" y="1043"/>
                </a:cubicBezTo>
                <a:cubicBezTo>
                  <a:pt x="297" y="457"/>
                  <a:pt x="297" y="457"/>
                  <a:pt x="297" y="457"/>
                </a:cubicBezTo>
                <a:cubicBezTo>
                  <a:pt x="306" y="432"/>
                  <a:pt x="349" y="432"/>
                  <a:pt x="358" y="457"/>
                </a:cubicBezTo>
                <a:cubicBezTo>
                  <a:pt x="580" y="1043"/>
                  <a:pt x="580" y="1043"/>
                  <a:pt x="580" y="1043"/>
                </a:cubicBezTo>
                <a:cubicBezTo>
                  <a:pt x="655" y="1043"/>
                  <a:pt x="655" y="1043"/>
                  <a:pt x="655" y="1043"/>
                </a:cubicBezTo>
                <a:cubicBezTo>
                  <a:pt x="607" y="1179"/>
                  <a:pt x="479" y="1276"/>
                  <a:pt x="328" y="1276"/>
                </a:cubicBezTo>
                <a:close/>
                <a:moveTo>
                  <a:pt x="510" y="1043"/>
                </a:moveTo>
                <a:cubicBezTo>
                  <a:pt x="328" y="561"/>
                  <a:pt x="328" y="561"/>
                  <a:pt x="328" y="561"/>
                </a:cubicBezTo>
                <a:cubicBezTo>
                  <a:pt x="146" y="1043"/>
                  <a:pt x="146" y="1043"/>
                  <a:pt x="146" y="1043"/>
                </a:cubicBezTo>
                <a:lnTo>
                  <a:pt x="510" y="1043"/>
                </a:lnTo>
                <a:close/>
                <a:moveTo>
                  <a:pt x="510" y="1043"/>
                </a:moveTo>
                <a:cubicBezTo>
                  <a:pt x="510" y="1043"/>
                  <a:pt x="510" y="1043"/>
                  <a:pt x="510" y="104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7" name="Group 46">
            <a:extLst>
              <a:ext uri="{FF2B5EF4-FFF2-40B4-BE49-F238E27FC236}">
                <a16:creationId xmlns:a16="http://schemas.microsoft.com/office/drawing/2014/main" id="{69FEAB90-418C-44CB-B7D3-A4695E84E940}"/>
              </a:ext>
            </a:extLst>
          </p:cNvPr>
          <p:cNvGrpSpPr/>
          <p:nvPr/>
        </p:nvGrpSpPr>
        <p:grpSpPr>
          <a:xfrm>
            <a:off x="7232410" y="4096363"/>
            <a:ext cx="256145" cy="372065"/>
            <a:chOff x="3605213" y="3597276"/>
            <a:chExt cx="1087438" cy="1579563"/>
          </a:xfrm>
          <a:solidFill>
            <a:schemeClr val="bg1"/>
          </a:solidFill>
        </p:grpSpPr>
        <p:sp>
          <p:nvSpPr>
            <p:cNvPr id="48" name="Freeform 5">
              <a:extLst>
                <a:ext uri="{FF2B5EF4-FFF2-40B4-BE49-F238E27FC236}">
                  <a16:creationId xmlns:a16="http://schemas.microsoft.com/office/drawing/2014/main" id="{1C9B951A-38D0-421D-B989-B3C154B1F400}"/>
                </a:ext>
              </a:extLst>
            </p:cNvPr>
            <p:cNvSpPr>
              <a:spLocks noEditPoints="1"/>
            </p:cNvSpPr>
            <p:nvPr/>
          </p:nvSpPr>
          <p:spPr bwMode="auto">
            <a:xfrm>
              <a:off x="4205288" y="3597276"/>
              <a:ext cx="487363" cy="612775"/>
            </a:xfrm>
            <a:custGeom>
              <a:avLst/>
              <a:gdLst>
                <a:gd name="T0" fmla="*/ 307 w 307"/>
                <a:gd name="T1" fmla="*/ 0 h 386"/>
                <a:gd name="T2" fmla="*/ 125 w 307"/>
                <a:gd name="T3" fmla="*/ 0 h 386"/>
                <a:gd name="T4" fmla="*/ 0 w 307"/>
                <a:gd name="T5" fmla="*/ 224 h 386"/>
                <a:gd name="T6" fmla="*/ 91 w 307"/>
                <a:gd name="T7" fmla="*/ 386 h 386"/>
                <a:gd name="T8" fmla="*/ 307 w 307"/>
                <a:gd name="T9" fmla="*/ 0 h 386"/>
                <a:gd name="T10" fmla="*/ 307 w 307"/>
                <a:gd name="T11" fmla="*/ 0 h 386"/>
                <a:gd name="T12" fmla="*/ 307 w 307"/>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307" h="386">
                  <a:moveTo>
                    <a:pt x="307" y="0"/>
                  </a:moveTo>
                  <a:lnTo>
                    <a:pt x="125" y="0"/>
                  </a:lnTo>
                  <a:lnTo>
                    <a:pt x="0" y="224"/>
                  </a:lnTo>
                  <a:lnTo>
                    <a:pt x="91" y="386"/>
                  </a:lnTo>
                  <a:lnTo>
                    <a:pt x="307" y="0"/>
                  </a:lnTo>
                  <a:close/>
                  <a:moveTo>
                    <a:pt x="307" y="0"/>
                  </a:moveTo>
                  <a:lnTo>
                    <a:pt x="3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6">
              <a:extLst>
                <a:ext uri="{FF2B5EF4-FFF2-40B4-BE49-F238E27FC236}">
                  <a16:creationId xmlns:a16="http://schemas.microsoft.com/office/drawing/2014/main" id="{612BFD57-4FF8-452E-8A73-7DDE0C58C101}"/>
                </a:ext>
              </a:extLst>
            </p:cNvPr>
            <p:cNvSpPr>
              <a:spLocks noEditPoints="1"/>
            </p:cNvSpPr>
            <p:nvPr/>
          </p:nvSpPr>
          <p:spPr bwMode="auto">
            <a:xfrm>
              <a:off x="4205288" y="3597276"/>
              <a:ext cx="487363" cy="612775"/>
            </a:xfrm>
            <a:custGeom>
              <a:avLst/>
              <a:gdLst>
                <a:gd name="T0" fmla="*/ 307 w 307"/>
                <a:gd name="T1" fmla="*/ 0 h 386"/>
                <a:gd name="T2" fmla="*/ 125 w 307"/>
                <a:gd name="T3" fmla="*/ 0 h 386"/>
                <a:gd name="T4" fmla="*/ 0 w 307"/>
                <a:gd name="T5" fmla="*/ 224 h 386"/>
                <a:gd name="T6" fmla="*/ 91 w 307"/>
                <a:gd name="T7" fmla="*/ 386 h 386"/>
                <a:gd name="T8" fmla="*/ 307 w 307"/>
                <a:gd name="T9" fmla="*/ 0 h 386"/>
                <a:gd name="T10" fmla="*/ 307 w 307"/>
                <a:gd name="T11" fmla="*/ 0 h 386"/>
                <a:gd name="T12" fmla="*/ 307 w 307"/>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307" h="386">
                  <a:moveTo>
                    <a:pt x="307" y="0"/>
                  </a:moveTo>
                  <a:lnTo>
                    <a:pt x="125" y="0"/>
                  </a:lnTo>
                  <a:lnTo>
                    <a:pt x="0" y="224"/>
                  </a:lnTo>
                  <a:lnTo>
                    <a:pt x="91" y="386"/>
                  </a:lnTo>
                  <a:lnTo>
                    <a:pt x="307" y="0"/>
                  </a:lnTo>
                  <a:moveTo>
                    <a:pt x="307" y="0"/>
                  </a:moveTo>
                  <a:lnTo>
                    <a:pt x="30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7">
              <a:extLst>
                <a:ext uri="{FF2B5EF4-FFF2-40B4-BE49-F238E27FC236}">
                  <a16:creationId xmlns:a16="http://schemas.microsoft.com/office/drawing/2014/main" id="{C1635242-51AA-4696-B07E-DB8A33B3DE86}"/>
                </a:ext>
              </a:extLst>
            </p:cNvPr>
            <p:cNvSpPr>
              <a:spLocks noEditPoints="1"/>
            </p:cNvSpPr>
            <p:nvPr/>
          </p:nvSpPr>
          <p:spPr bwMode="auto">
            <a:xfrm>
              <a:off x="3605213" y="3597276"/>
              <a:ext cx="679450" cy="704850"/>
            </a:xfrm>
            <a:custGeom>
              <a:avLst/>
              <a:gdLst>
                <a:gd name="T0" fmla="*/ 536 w 670"/>
                <a:gd name="T1" fmla="*/ 671 h 694"/>
                <a:gd name="T2" fmla="*/ 670 w 670"/>
                <a:gd name="T3" fmla="*/ 689 h 694"/>
                <a:gd name="T4" fmla="*/ 284 w 670"/>
                <a:gd name="T5" fmla="*/ 0 h 694"/>
                <a:gd name="T6" fmla="*/ 0 w 670"/>
                <a:gd name="T7" fmla="*/ 0 h 694"/>
                <a:gd name="T8" fmla="*/ 388 w 670"/>
                <a:gd name="T9" fmla="*/ 694 h 694"/>
                <a:gd name="T10" fmla="*/ 536 w 670"/>
                <a:gd name="T11" fmla="*/ 671 h 694"/>
                <a:gd name="T12" fmla="*/ 536 w 670"/>
                <a:gd name="T13" fmla="*/ 671 h 694"/>
                <a:gd name="T14" fmla="*/ 536 w 670"/>
                <a:gd name="T15" fmla="*/ 671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94">
                  <a:moveTo>
                    <a:pt x="536" y="671"/>
                  </a:moveTo>
                  <a:cubicBezTo>
                    <a:pt x="582" y="671"/>
                    <a:pt x="627" y="677"/>
                    <a:pt x="670" y="689"/>
                  </a:cubicBezTo>
                  <a:cubicBezTo>
                    <a:pt x="284" y="0"/>
                    <a:pt x="284" y="0"/>
                    <a:pt x="284" y="0"/>
                  </a:cubicBezTo>
                  <a:cubicBezTo>
                    <a:pt x="0" y="0"/>
                    <a:pt x="0" y="0"/>
                    <a:pt x="0" y="0"/>
                  </a:cubicBezTo>
                  <a:cubicBezTo>
                    <a:pt x="388" y="694"/>
                    <a:pt x="388" y="694"/>
                    <a:pt x="388" y="694"/>
                  </a:cubicBezTo>
                  <a:cubicBezTo>
                    <a:pt x="434" y="679"/>
                    <a:pt x="484" y="671"/>
                    <a:pt x="536" y="671"/>
                  </a:cubicBezTo>
                  <a:close/>
                  <a:moveTo>
                    <a:pt x="536" y="671"/>
                  </a:moveTo>
                  <a:cubicBezTo>
                    <a:pt x="536" y="671"/>
                    <a:pt x="536" y="671"/>
                    <a:pt x="536" y="6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8">
              <a:extLst>
                <a:ext uri="{FF2B5EF4-FFF2-40B4-BE49-F238E27FC236}">
                  <a16:creationId xmlns:a16="http://schemas.microsoft.com/office/drawing/2014/main" id="{EBFBF7A9-0134-4D79-A792-B0F05B680D48}"/>
                </a:ext>
              </a:extLst>
            </p:cNvPr>
            <p:cNvSpPr>
              <a:spLocks noEditPoints="1"/>
            </p:cNvSpPr>
            <p:nvPr/>
          </p:nvSpPr>
          <p:spPr bwMode="auto">
            <a:xfrm>
              <a:off x="3751263" y="4378326"/>
              <a:ext cx="796925" cy="798513"/>
            </a:xfrm>
            <a:custGeom>
              <a:avLst/>
              <a:gdLst>
                <a:gd name="T0" fmla="*/ 0 w 786"/>
                <a:gd name="T1" fmla="*/ 393 h 786"/>
                <a:gd name="T2" fmla="*/ 786 w 786"/>
                <a:gd name="T3" fmla="*/ 393 h 786"/>
                <a:gd name="T4" fmla="*/ 277 w 786"/>
                <a:gd name="T5" fmla="*/ 124 h 786"/>
                <a:gd name="T6" fmla="*/ 137 w 786"/>
                <a:gd name="T7" fmla="*/ 251 h 786"/>
                <a:gd name="T8" fmla="*/ 112 w 786"/>
                <a:gd name="T9" fmla="*/ 476 h 786"/>
                <a:gd name="T10" fmla="*/ 112 w 786"/>
                <a:gd name="T11" fmla="*/ 309 h 786"/>
                <a:gd name="T12" fmla="*/ 194 w 786"/>
                <a:gd name="T13" fmla="*/ 393 h 786"/>
                <a:gd name="T14" fmla="*/ 112 w 786"/>
                <a:gd name="T15" fmla="*/ 476 h 786"/>
                <a:gd name="T16" fmla="*/ 214 w 786"/>
                <a:gd name="T17" fmla="*/ 535 h 786"/>
                <a:gd name="T18" fmla="*/ 137 w 786"/>
                <a:gd name="T19" fmla="*/ 535 h 786"/>
                <a:gd name="T20" fmla="*/ 276 w 786"/>
                <a:gd name="T21" fmla="*/ 534 h 786"/>
                <a:gd name="T22" fmla="*/ 363 w 786"/>
                <a:gd name="T23" fmla="*/ 673 h 786"/>
                <a:gd name="T24" fmla="*/ 260 w 786"/>
                <a:gd name="T25" fmla="*/ 476 h 786"/>
                <a:gd name="T26" fmla="*/ 260 w 786"/>
                <a:gd name="T27" fmla="*/ 309 h 786"/>
                <a:gd name="T28" fmla="*/ 363 w 786"/>
                <a:gd name="T29" fmla="*/ 476 h 786"/>
                <a:gd name="T30" fmla="*/ 276 w 786"/>
                <a:gd name="T31" fmla="*/ 251 h 786"/>
                <a:gd name="T32" fmla="*/ 363 w 786"/>
                <a:gd name="T33" fmla="*/ 251 h 786"/>
                <a:gd name="T34" fmla="*/ 572 w 786"/>
                <a:gd name="T35" fmla="*/ 251 h 786"/>
                <a:gd name="T36" fmla="*/ 649 w 786"/>
                <a:gd name="T37" fmla="*/ 251 h 786"/>
                <a:gd name="T38" fmla="*/ 509 w 786"/>
                <a:gd name="T39" fmla="*/ 251 h 786"/>
                <a:gd name="T40" fmla="*/ 422 w 786"/>
                <a:gd name="T41" fmla="*/ 113 h 786"/>
                <a:gd name="T42" fmla="*/ 526 w 786"/>
                <a:gd name="T43" fmla="*/ 310 h 786"/>
                <a:gd name="T44" fmla="*/ 526 w 786"/>
                <a:gd name="T45" fmla="*/ 476 h 786"/>
                <a:gd name="T46" fmla="*/ 423 w 786"/>
                <a:gd name="T47" fmla="*/ 310 h 786"/>
                <a:gd name="T48" fmla="*/ 422 w 786"/>
                <a:gd name="T49" fmla="*/ 535 h 786"/>
                <a:gd name="T50" fmla="*/ 422 w 786"/>
                <a:gd name="T51" fmla="*/ 673 h 786"/>
                <a:gd name="T52" fmla="*/ 509 w 786"/>
                <a:gd name="T53" fmla="*/ 662 h 786"/>
                <a:gd name="T54" fmla="*/ 649 w 786"/>
                <a:gd name="T55" fmla="*/ 535 h 786"/>
                <a:gd name="T56" fmla="*/ 686 w 786"/>
                <a:gd name="T57" fmla="*/ 393 h 786"/>
                <a:gd name="T58" fmla="*/ 586 w 786"/>
                <a:gd name="T59" fmla="*/ 476 h 786"/>
                <a:gd name="T60" fmla="*/ 586 w 786"/>
                <a:gd name="T61" fmla="*/ 309 h 786"/>
                <a:gd name="T62" fmla="*/ 686 w 786"/>
                <a:gd name="T63" fmla="*/ 393 h 786"/>
                <a:gd name="T64" fmla="*/ 686 w 786"/>
                <a:gd name="T65"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6" h="786">
                  <a:moveTo>
                    <a:pt x="393" y="0"/>
                  </a:moveTo>
                  <a:cubicBezTo>
                    <a:pt x="176" y="0"/>
                    <a:pt x="0" y="176"/>
                    <a:pt x="0" y="393"/>
                  </a:cubicBezTo>
                  <a:cubicBezTo>
                    <a:pt x="0" y="610"/>
                    <a:pt x="176" y="786"/>
                    <a:pt x="393" y="786"/>
                  </a:cubicBezTo>
                  <a:cubicBezTo>
                    <a:pt x="610" y="786"/>
                    <a:pt x="786" y="609"/>
                    <a:pt x="786" y="393"/>
                  </a:cubicBezTo>
                  <a:cubicBezTo>
                    <a:pt x="786" y="176"/>
                    <a:pt x="610" y="0"/>
                    <a:pt x="393" y="0"/>
                  </a:cubicBezTo>
                  <a:close/>
                  <a:moveTo>
                    <a:pt x="277" y="124"/>
                  </a:moveTo>
                  <a:cubicBezTo>
                    <a:pt x="253" y="157"/>
                    <a:pt x="230" y="199"/>
                    <a:pt x="214" y="251"/>
                  </a:cubicBezTo>
                  <a:cubicBezTo>
                    <a:pt x="137" y="251"/>
                    <a:pt x="137" y="251"/>
                    <a:pt x="137" y="251"/>
                  </a:cubicBezTo>
                  <a:cubicBezTo>
                    <a:pt x="168" y="194"/>
                    <a:pt x="218" y="150"/>
                    <a:pt x="277" y="124"/>
                  </a:cubicBezTo>
                  <a:close/>
                  <a:moveTo>
                    <a:pt x="112" y="476"/>
                  </a:moveTo>
                  <a:cubicBezTo>
                    <a:pt x="105" y="450"/>
                    <a:pt x="100" y="422"/>
                    <a:pt x="100" y="393"/>
                  </a:cubicBezTo>
                  <a:cubicBezTo>
                    <a:pt x="100" y="364"/>
                    <a:pt x="104" y="336"/>
                    <a:pt x="112" y="309"/>
                  </a:cubicBezTo>
                  <a:cubicBezTo>
                    <a:pt x="200" y="309"/>
                    <a:pt x="200" y="309"/>
                    <a:pt x="200" y="309"/>
                  </a:cubicBezTo>
                  <a:cubicBezTo>
                    <a:pt x="196" y="335"/>
                    <a:pt x="194" y="363"/>
                    <a:pt x="194" y="393"/>
                  </a:cubicBezTo>
                  <a:cubicBezTo>
                    <a:pt x="194" y="422"/>
                    <a:pt x="196" y="450"/>
                    <a:pt x="200" y="476"/>
                  </a:cubicBezTo>
                  <a:lnTo>
                    <a:pt x="112" y="476"/>
                  </a:lnTo>
                  <a:close/>
                  <a:moveTo>
                    <a:pt x="137" y="535"/>
                  </a:moveTo>
                  <a:cubicBezTo>
                    <a:pt x="214" y="535"/>
                    <a:pt x="214" y="535"/>
                    <a:pt x="214" y="535"/>
                  </a:cubicBezTo>
                  <a:cubicBezTo>
                    <a:pt x="230" y="586"/>
                    <a:pt x="253" y="628"/>
                    <a:pt x="277" y="662"/>
                  </a:cubicBezTo>
                  <a:cubicBezTo>
                    <a:pt x="218" y="636"/>
                    <a:pt x="168" y="591"/>
                    <a:pt x="137" y="535"/>
                  </a:cubicBezTo>
                  <a:close/>
                  <a:moveTo>
                    <a:pt x="363" y="673"/>
                  </a:moveTo>
                  <a:cubicBezTo>
                    <a:pt x="335" y="644"/>
                    <a:pt x="299" y="598"/>
                    <a:pt x="276" y="534"/>
                  </a:cubicBezTo>
                  <a:cubicBezTo>
                    <a:pt x="363" y="534"/>
                    <a:pt x="363" y="534"/>
                    <a:pt x="363" y="534"/>
                  </a:cubicBezTo>
                  <a:lnTo>
                    <a:pt x="363" y="673"/>
                  </a:lnTo>
                  <a:close/>
                  <a:moveTo>
                    <a:pt x="363" y="476"/>
                  </a:moveTo>
                  <a:cubicBezTo>
                    <a:pt x="260" y="476"/>
                    <a:pt x="260" y="476"/>
                    <a:pt x="260" y="476"/>
                  </a:cubicBezTo>
                  <a:cubicBezTo>
                    <a:pt x="255" y="450"/>
                    <a:pt x="252" y="423"/>
                    <a:pt x="252" y="393"/>
                  </a:cubicBezTo>
                  <a:cubicBezTo>
                    <a:pt x="252" y="362"/>
                    <a:pt x="255" y="335"/>
                    <a:pt x="260" y="309"/>
                  </a:cubicBezTo>
                  <a:cubicBezTo>
                    <a:pt x="363" y="309"/>
                    <a:pt x="363" y="309"/>
                    <a:pt x="363" y="309"/>
                  </a:cubicBezTo>
                  <a:cubicBezTo>
                    <a:pt x="363" y="476"/>
                    <a:pt x="363" y="476"/>
                    <a:pt x="363" y="476"/>
                  </a:cubicBezTo>
                  <a:close/>
                  <a:moveTo>
                    <a:pt x="363" y="251"/>
                  </a:moveTo>
                  <a:cubicBezTo>
                    <a:pt x="276" y="251"/>
                    <a:pt x="276" y="251"/>
                    <a:pt x="276" y="251"/>
                  </a:cubicBezTo>
                  <a:cubicBezTo>
                    <a:pt x="299" y="186"/>
                    <a:pt x="335" y="141"/>
                    <a:pt x="363" y="112"/>
                  </a:cubicBezTo>
                  <a:lnTo>
                    <a:pt x="363" y="251"/>
                  </a:lnTo>
                  <a:close/>
                  <a:moveTo>
                    <a:pt x="649" y="251"/>
                  </a:moveTo>
                  <a:cubicBezTo>
                    <a:pt x="572" y="251"/>
                    <a:pt x="572" y="251"/>
                    <a:pt x="572" y="251"/>
                  </a:cubicBezTo>
                  <a:cubicBezTo>
                    <a:pt x="556" y="199"/>
                    <a:pt x="533" y="157"/>
                    <a:pt x="509" y="124"/>
                  </a:cubicBezTo>
                  <a:cubicBezTo>
                    <a:pt x="568" y="150"/>
                    <a:pt x="618" y="194"/>
                    <a:pt x="649" y="251"/>
                  </a:cubicBezTo>
                  <a:close/>
                  <a:moveTo>
                    <a:pt x="422" y="113"/>
                  </a:moveTo>
                  <a:cubicBezTo>
                    <a:pt x="451" y="141"/>
                    <a:pt x="486" y="187"/>
                    <a:pt x="509" y="251"/>
                  </a:cubicBezTo>
                  <a:cubicBezTo>
                    <a:pt x="422" y="251"/>
                    <a:pt x="422" y="251"/>
                    <a:pt x="422" y="251"/>
                  </a:cubicBezTo>
                  <a:lnTo>
                    <a:pt x="422" y="113"/>
                  </a:lnTo>
                  <a:close/>
                  <a:moveTo>
                    <a:pt x="422" y="310"/>
                  </a:moveTo>
                  <a:cubicBezTo>
                    <a:pt x="526" y="310"/>
                    <a:pt x="526" y="310"/>
                    <a:pt x="526" y="310"/>
                  </a:cubicBezTo>
                  <a:cubicBezTo>
                    <a:pt x="531" y="335"/>
                    <a:pt x="534" y="363"/>
                    <a:pt x="534" y="393"/>
                  </a:cubicBezTo>
                  <a:cubicBezTo>
                    <a:pt x="534" y="423"/>
                    <a:pt x="531" y="450"/>
                    <a:pt x="526" y="476"/>
                  </a:cubicBezTo>
                  <a:cubicBezTo>
                    <a:pt x="423" y="476"/>
                    <a:pt x="423" y="476"/>
                    <a:pt x="423" y="476"/>
                  </a:cubicBezTo>
                  <a:cubicBezTo>
                    <a:pt x="423" y="310"/>
                    <a:pt x="423" y="310"/>
                    <a:pt x="423" y="310"/>
                  </a:cubicBezTo>
                  <a:lnTo>
                    <a:pt x="422" y="310"/>
                  </a:lnTo>
                  <a:close/>
                  <a:moveTo>
                    <a:pt x="422" y="535"/>
                  </a:moveTo>
                  <a:cubicBezTo>
                    <a:pt x="510" y="535"/>
                    <a:pt x="510" y="535"/>
                    <a:pt x="510" y="535"/>
                  </a:cubicBezTo>
                  <a:cubicBezTo>
                    <a:pt x="487" y="599"/>
                    <a:pt x="451" y="645"/>
                    <a:pt x="422" y="673"/>
                  </a:cubicBezTo>
                  <a:lnTo>
                    <a:pt x="422" y="535"/>
                  </a:lnTo>
                  <a:close/>
                  <a:moveTo>
                    <a:pt x="509" y="662"/>
                  </a:moveTo>
                  <a:cubicBezTo>
                    <a:pt x="533" y="628"/>
                    <a:pt x="556" y="586"/>
                    <a:pt x="571" y="535"/>
                  </a:cubicBezTo>
                  <a:cubicBezTo>
                    <a:pt x="649" y="535"/>
                    <a:pt x="649" y="535"/>
                    <a:pt x="649" y="535"/>
                  </a:cubicBezTo>
                  <a:cubicBezTo>
                    <a:pt x="618" y="591"/>
                    <a:pt x="568" y="636"/>
                    <a:pt x="509" y="662"/>
                  </a:cubicBezTo>
                  <a:close/>
                  <a:moveTo>
                    <a:pt x="686" y="393"/>
                  </a:moveTo>
                  <a:cubicBezTo>
                    <a:pt x="686" y="421"/>
                    <a:pt x="682" y="449"/>
                    <a:pt x="674" y="476"/>
                  </a:cubicBezTo>
                  <a:cubicBezTo>
                    <a:pt x="586" y="476"/>
                    <a:pt x="586" y="476"/>
                    <a:pt x="586" y="476"/>
                  </a:cubicBezTo>
                  <a:cubicBezTo>
                    <a:pt x="590" y="450"/>
                    <a:pt x="592" y="422"/>
                    <a:pt x="592" y="393"/>
                  </a:cubicBezTo>
                  <a:cubicBezTo>
                    <a:pt x="592" y="363"/>
                    <a:pt x="590" y="335"/>
                    <a:pt x="586" y="309"/>
                  </a:cubicBezTo>
                  <a:cubicBezTo>
                    <a:pt x="674" y="309"/>
                    <a:pt x="674" y="309"/>
                    <a:pt x="674" y="309"/>
                  </a:cubicBezTo>
                  <a:cubicBezTo>
                    <a:pt x="682" y="336"/>
                    <a:pt x="686" y="364"/>
                    <a:pt x="686" y="393"/>
                  </a:cubicBezTo>
                  <a:close/>
                  <a:moveTo>
                    <a:pt x="686" y="393"/>
                  </a:moveTo>
                  <a:cubicBezTo>
                    <a:pt x="686" y="393"/>
                    <a:pt x="686" y="393"/>
                    <a:pt x="686" y="3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52" name="Freeform 27">
            <a:extLst>
              <a:ext uri="{FF2B5EF4-FFF2-40B4-BE49-F238E27FC236}">
                <a16:creationId xmlns:a16="http://schemas.microsoft.com/office/drawing/2014/main" id="{74878A04-EEC6-4CB9-91DC-FDA19273B1E3}"/>
              </a:ext>
            </a:extLst>
          </p:cNvPr>
          <p:cNvSpPr>
            <a:spLocks noEditPoints="1"/>
          </p:cNvSpPr>
          <p:nvPr/>
        </p:nvSpPr>
        <p:spPr bwMode="auto">
          <a:xfrm>
            <a:off x="1263708" y="3324278"/>
            <a:ext cx="296904" cy="366082"/>
          </a:xfrm>
          <a:custGeom>
            <a:avLst/>
            <a:gdLst>
              <a:gd name="T0" fmla="*/ 1066 w 1244"/>
              <a:gd name="T1" fmla="*/ 188 h 1532"/>
              <a:gd name="T2" fmla="*/ 587 w 1244"/>
              <a:gd name="T3" fmla="*/ 1 h 1532"/>
              <a:gd name="T4" fmla="*/ 181 w 1244"/>
              <a:gd name="T5" fmla="*/ 164 h 1532"/>
              <a:gd name="T6" fmla="*/ 61 w 1244"/>
              <a:gd name="T7" fmla="*/ 523 h 1532"/>
              <a:gd name="T8" fmla="*/ 80 w 1244"/>
              <a:gd name="T9" fmla="*/ 675 h 1532"/>
              <a:gd name="T10" fmla="*/ 3 w 1244"/>
              <a:gd name="T11" fmla="*/ 839 h 1532"/>
              <a:gd name="T12" fmla="*/ 67 w 1244"/>
              <a:gd name="T13" fmla="*/ 884 h 1532"/>
              <a:gd name="T14" fmla="*/ 79 w 1244"/>
              <a:gd name="T15" fmla="*/ 922 h 1532"/>
              <a:gd name="T16" fmla="*/ 79 w 1244"/>
              <a:gd name="T17" fmla="*/ 976 h 1532"/>
              <a:gd name="T18" fmla="*/ 110 w 1244"/>
              <a:gd name="T19" fmla="*/ 1001 h 1532"/>
              <a:gd name="T20" fmla="*/ 107 w 1244"/>
              <a:gd name="T21" fmla="*/ 1017 h 1532"/>
              <a:gd name="T22" fmla="*/ 118 w 1244"/>
              <a:gd name="T23" fmla="*/ 1071 h 1532"/>
              <a:gd name="T24" fmla="*/ 134 w 1244"/>
              <a:gd name="T25" fmla="*/ 1136 h 1532"/>
              <a:gd name="T26" fmla="*/ 148 w 1244"/>
              <a:gd name="T27" fmla="*/ 1219 h 1532"/>
              <a:gd name="T28" fmla="*/ 298 w 1244"/>
              <a:gd name="T29" fmla="*/ 1240 h 1532"/>
              <a:gd name="T30" fmla="*/ 463 w 1244"/>
              <a:gd name="T31" fmla="*/ 1272 h 1532"/>
              <a:gd name="T32" fmla="*/ 582 w 1244"/>
              <a:gd name="T33" fmla="*/ 1532 h 1532"/>
              <a:gd name="T34" fmla="*/ 1001 w 1244"/>
              <a:gd name="T35" fmla="*/ 1144 h 1532"/>
              <a:gd name="T36" fmla="*/ 1059 w 1244"/>
              <a:gd name="T37" fmla="*/ 854 h 1532"/>
              <a:gd name="T38" fmla="*/ 1207 w 1244"/>
              <a:gd name="T39" fmla="*/ 562 h 1532"/>
              <a:gd name="T40" fmla="*/ 1066 w 1244"/>
              <a:gd name="T41" fmla="*/ 188 h 1532"/>
              <a:gd name="T42" fmla="*/ 879 w 1244"/>
              <a:gd name="T43" fmla="*/ 814 h 1532"/>
              <a:gd name="T44" fmla="*/ 731 w 1244"/>
              <a:gd name="T45" fmla="*/ 702 h 1532"/>
              <a:gd name="T46" fmla="*/ 711 w 1244"/>
              <a:gd name="T47" fmla="*/ 703 h 1532"/>
              <a:gd name="T48" fmla="*/ 574 w 1244"/>
              <a:gd name="T49" fmla="*/ 552 h 1532"/>
              <a:gd name="T50" fmla="*/ 238 w 1244"/>
              <a:gd name="T51" fmla="*/ 462 h 1532"/>
              <a:gd name="T52" fmla="*/ 188 w 1244"/>
              <a:gd name="T53" fmla="*/ 378 h 1532"/>
              <a:gd name="T54" fmla="*/ 239 w 1244"/>
              <a:gd name="T55" fmla="*/ 219 h 1532"/>
              <a:gd name="T56" fmla="*/ 582 w 1244"/>
              <a:gd name="T57" fmla="*/ 82 h 1532"/>
              <a:gd name="T58" fmla="*/ 1006 w 1244"/>
              <a:gd name="T59" fmla="*/ 242 h 1532"/>
              <a:gd name="T60" fmla="*/ 1129 w 1244"/>
              <a:gd name="T61" fmla="*/ 527 h 1532"/>
              <a:gd name="T62" fmla="*/ 1131 w 1244"/>
              <a:gd name="T63" fmla="*/ 542 h 1532"/>
              <a:gd name="T64" fmla="*/ 879 w 1244"/>
              <a:gd name="T65" fmla="*/ 814 h 1532"/>
              <a:gd name="T66" fmla="*/ 879 w 1244"/>
              <a:gd name="T67" fmla="*/ 814 h 1532"/>
              <a:gd name="T68" fmla="*/ 879 w 1244"/>
              <a:gd name="T69" fmla="*/ 814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532">
                <a:moveTo>
                  <a:pt x="1066" y="188"/>
                </a:moveTo>
                <a:cubicBezTo>
                  <a:pt x="980" y="92"/>
                  <a:pt x="867" y="3"/>
                  <a:pt x="587" y="1"/>
                </a:cubicBezTo>
                <a:cubicBezTo>
                  <a:pt x="477" y="0"/>
                  <a:pt x="311" y="26"/>
                  <a:pt x="181" y="164"/>
                </a:cubicBezTo>
                <a:cubicBezTo>
                  <a:pt x="102" y="247"/>
                  <a:pt x="44" y="352"/>
                  <a:pt x="61" y="523"/>
                </a:cubicBezTo>
                <a:cubicBezTo>
                  <a:pt x="64" y="560"/>
                  <a:pt x="117" y="603"/>
                  <a:pt x="80" y="675"/>
                </a:cubicBezTo>
                <a:cubicBezTo>
                  <a:pt x="80" y="675"/>
                  <a:pt x="0" y="816"/>
                  <a:pt x="3" y="839"/>
                </a:cubicBezTo>
                <a:cubicBezTo>
                  <a:pt x="3" y="839"/>
                  <a:pt x="1" y="882"/>
                  <a:pt x="67" y="884"/>
                </a:cubicBezTo>
                <a:cubicBezTo>
                  <a:pt x="67" y="884"/>
                  <a:pt x="84" y="886"/>
                  <a:pt x="79" y="922"/>
                </a:cubicBezTo>
                <a:cubicBezTo>
                  <a:pt x="79" y="976"/>
                  <a:pt x="79" y="976"/>
                  <a:pt x="79" y="976"/>
                </a:cubicBezTo>
                <a:cubicBezTo>
                  <a:pt x="79" y="976"/>
                  <a:pt x="81" y="992"/>
                  <a:pt x="110" y="1001"/>
                </a:cubicBezTo>
                <a:cubicBezTo>
                  <a:pt x="110" y="1001"/>
                  <a:pt x="115" y="1007"/>
                  <a:pt x="107" y="1017"/>
                </a:cubicBezTo>
                <a:cubicBezTo>
                  <a:pt x="107" y="1017"/>
                  <a:pt x="92" y="1034"/>
                  <a:pt x="118" y="1071"/>
                </a:cubicBezTo>
                <a:cubicBezTo>
                  <a:pt x="128" y="1085"/>
                  <a:pt x="143" y="1102"/>
                  <a:pt x="134" y="1136"/>
                </a:cubicBezTo>
                <a:cubicBezTo>
                  <a:pt x="134" y="1136"/>
                  <a:pt x="121" y="1203"/>
                  <a:pt x="148" y="1219"/>
                </a:cubicBezTo>
                <a:cubicBezTo>
                  <a:pt x="148" y="1219"/>
                  <a:pt x="177" y="1254"/>
                  <a:pt x="298" y="1240"/>
                </a:cubicBezTo>
                <a:cubicBezTo>
                  <a:pt x="340" y="1234"/>
                  <a:pt x="417" y="1214"/>
                  <a:pt x="463" y="1272"/>
                </a:cubicBezTo>
                <a:cubicBezTo>
                  <a:pt x="463" y="1272"/>
                  <a:pt x="574" y="1482"/>
                  <a:pt x="582" y="1532"/>
                </a:cubicBezTo>
                <a:cubicBezTo>
                  <a:pt x="582" y="1532"/>
                  <a:pt x="771" y="1196"/>
                  <a:pt x="1001" y="1144"/>
                </a:cubicBezTo>
                <a:cubicBezTo>
                  <a:pt x="1001" y="1144"/>
                  <a:pt x="945" y="1018"/>
                  <a:pt x="1059" y="854"/>
                </a:cubicBezTo>
                <a:cubicBezTo>
                  <a:pt x="1059" y="854"/>
                  <a:pt x="1202" y="665"/>
                  <a:pt x="1207" y="562"/>
                </a:cubicBezTo>
                <a:cubicBezTo>
                  <a:pt x="1207" y="562"/>
                  <a:pt x="1244" y="387"/>
                  <a:pt x="1066" y="188"/>
                </a:cubicBezTo>
                <a:close/>
                <a:moveTo>
                  <a:pt x="879" y="814"/>
                </a:moveTo>
                <a:cubicBezTo>
                  <a:pt x="782" y="817"/>
                  <a:pt x="777" y="752"/>
                  <a:pt x="731" y="702"/>
                </a:cubicBezTo>
                <a:cubicBezTo>
                  <a:pt x="725" y="702"/>
                  <a:pt x="718" y="703"/>
                  <a:pt x="711" y="703"/>
                </a:cubicBezTo>
                <a:cubicBezTo>
                  <a:pt x="597" y="706"/>
                  <a:pt x="618" y="585"/>
                  <a:pt x="574" y="552"/>
                </a:cubicBezTo>
                <a:cubicBezTo>
                  <a:pt x="467" y="473"/>
                  <a:pt x="317" y="542"/>
                  <a:pt x="238" y="462"/>
                </a:cubicBezTo>
                <a:cubicBezTo>
                  <a:pt x="213" y="436"/>
                  <a:pt x="191" y="411"/>
                  <a:pt x="188" y="378"/>
                </a:cubicBezTo>
                <a:cubicBezTo>
                  <a:pt x="180" y="297"/>
                  <a:pt x="199" y="262"/>
                  <a:pt x="239" y="219"/>
                </a:cubicBezTo>
                <a:cubicBezTo>
                  <a:pt x="346" y="106"/>
                  <a:pt x="485" y="82"/>
                  <a:pt x="582" y="82"/>
                </a:cubicBezTo>
                <a:cubicBezTo>
                  <a:pt x="843" y="84"/>
                  <a:pt x="934" y="162"/>
                  <a:pt x="1006" y="242"/>
                </a:cubicBezTo>
                <a:cubicBezTo>
                  <a:pt x="1124" y="373"/>
                  <a:pt x="1131" y="487"/>
                  <a:pt x="1129" y="527"/>
                </a:cubicBezTo>
                <a:cubicBezTo>
                  <a:pt x="1130" y="532"/>
                  <a:pt x="1131" y="537"/>
                  <a:pt x="1131" y="542"/>
                </a:cubicBezTo>
                <a:cubicBezTo>
                  <a:pt x="1131" y="692"/>
                  <a:pt x="1018" y="809"/>
                  <a:pt x="879" y="814"/>
                </a:cubicBezTo>
                <a:close/>
                <a:moveTo>
                  <a:pt x="879" y="814"/>
                </a:moveTo>
                <a:cubicBezTo>
                  <a:pt x="879" y="814"/>
                  <a:pt x="879" y="814"/>
                  <a:pt x="879" y="8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53" name="Group 52">
            <a:extLst>
              <a:ext uri="{FF2B5EF4-FFF2-40B4-BE49-F238E27FC236}">
                <a16:creationId xmlns:a16="http://schemas.microsoft.com/office/drawing/2014/main" id="{12D189A7-7A8C-462F-9D20-DFDA3CB79562}"/>
              </a:ext>
            </a:extLst>
          </p:cNvPr>
          <p:cNvGrpSpPr/>
          <p:nvPr/>
        </p:nvGrpSpPr>
        <p:grpSpPr>
          <a:xfrm>
            <a:off x="1222772" y="4831584"/>
            <a:ext cx="393005" cy="328314"/>
            <a:chOff x="5551488" y="5846763"/>
            <a:chExt cx="1668463" cy="1393826"/>
          </a:xfrm>
          <a:solidFill>
            <a:schemeClr val="bg1"/>
          </a:solidFill>
        </p:grpSpPr>
        <p:sp>
          <p:nvSpPr>
            <p:cNvPr id="54" name="Freeform 15">
              <a:extLst>
                <a:ext uri="{FF2B5EF4-FFF2-40B4-BE49-F238E27FC236}">
                  <a16:creationId xmlns:a16="http://schemas.microsoft.com/office/drawing/2014/main" id="{C126ADF5-259C-43BA-A784-C2AD7C86E701}"/>
                </a:ext>
              </a:extLst>
            </p:cNvPr>
            <p:cNvSpPr>
              <a:spLocks noEditPoints="1"/>
            </p:cNvSpPr>
            <p:nvPr/>
          </p:nvSpPr>
          <p:spPr bwMode="auto">
            <a:xfrm>
              <a:off x="5551488" y="5927726"/>
              <a:ext cx="1454150" cy="1312863"/>
            </a:xfrm>
            <a:custGeom>
              <a:avLst/>
              <a:gdLst>
                <a:gd name="T0" fmla="*/ 1094 w 1434"/>
                <a:gd name="T1" fmla="*/ 137 h 1295"/>
                <a:gd name="T2" fmla="*/ 553 w 1434"/>
                <a:gd name="T3" fmla="*/ 90 h 1295"/>
                <a:gd name="T4" fmla="*/ 387 w 1434"/>
                <a:gd name="T5" fmla="*/ 456 h 1295"/>
                <a:gd name="T6" fmla="*/ 483 w 1434"/>
                <a:gd name="T7" fmla="*/ 595 h 1295"/>
                <a:gd name="T8" fmla="*/ 627 w 1434"/>
                <a:gd name="T9" fmla="*/ 528 h 1295"/>
                <a:gd name="T10" fmla="*/ 704 w 1434"/>
                <a:gd name="T11" fmla="*/ 400 h 1295"/>
                <a:gd name="T12" fmla="*/ 1209 w 1434"/>
                <a:gd name="T13" fmla="*/ 823 h 1295"/>
                <a:gd name="T14" fmla="*/ 1149 w 1434"/>
                <a:gd name="T15" fmla="*/ 883 h 1295"/>
                <a:gd name="T16" fmla="*/ 998 w 1434"/>
                <a:gd name="T17" fmla="*/ 780 h 1295"/>
                <a:gd name="T18" fmla="*/ 1101 w 1434"/>
                <a:gd name="T19" fmla="*/ 931 h 1295"/>
                <a:gd name="T20" fmla="*/ 1041 w 1434"/>
                <a:gd name="T21" fmla="*/ 991 h 1295"/>
                <a:gd name="T22" fmla="*/ 890 w 1434"/>
                <a:gd name="T23" fmla="*/ 888 h 1295"/>
                <a:gd name="T24" fmla="*/ 993 w 1434"/>
                <a:gd name="T25" fmla="*/ 1039 h 1295"/>
                <a:gd name="T26" fmla="*/ 933 w 1434"/>
                <a:gd name="T27" fmla="*/ 1099 h 1295"/>
                <a:gd name="T28" fmla="*/ 781 w 1434"/>
                <a:gd name="T29" fmla="*/ 996 h 1295"/>
                <a:gd name="T30" fmla="*/ 884 w 1434"/>
                <a:gd name="T31" fmla="*/ 1147 h 1295"/>
                <a:gd name="T32" fmla="*/ 824 w 1434"/>
                <a:gd name="T33" fmla="*/ 1207 h 1295"/>
                <a:gd name="T34" fmla="*/ 685 w 1434"/>
                <a:gd name="T35" fmla="*/ 989 h 1295"/>
                <a:gd name="T36" fmla="*/ 577 w 1434"/>
                <a:gd name="T37" fmla="*/ 881 h 1295"/>
                <a:gd name="T38" fmla="*/ 469 w 1434"/>
                <a:gd name="T39" fmla="*/ 773 h 1295"/>
                <a:gd name="T40" fmla="*/ 361 w 1434"/>
                <a:gd name="T41" fmla="*/ 664 h 1295"/>
                <a:gd name="T42" fmla="*/ 61 w 1434"/>
                <a:gd name="T43" fmla="*/ 451 h 1295"/>
                <a:gd name="T44" fmla="*/ 13 w 1434"/>
                <a:gd name="T45" fmla="*/ 499 h 1295"/>
                <a:gd name="T46" fmla="*/ 155 w 1434"/>
                <a:gd name="T47" fmla="*/ 762 h 1295"/>
                <a:gd name="T48" fmla="*/ 264 w 1434"/>
                <a:gd name="T49" fmla="*/ 870 h 1295"/>
                <a:gd name="T50" fmla="*/ 372 w 1434"/>
                <a:gd name="T51" fmla="*/ 978 h 1295"/>
                <a:gd name="T52" fmla="*/ 480 w 1434"/>
                <a:gd name="T53" fmla="*/ 1086 h 1295"/>
                <a:gd name="T54" fmla="*/ 588 w 1434"/>
                <a:gd name="T55" fmla="*/ 1194 h 1295"/>
                <a:gd name="T56" fmla="*/ 776 w 1434"/>
                <a:gd name="T57" fmla="*/ 1256 h 1295"/>
                <a:gd name="T58" fmla="*/ 960 w 1434"/>
                <a:gd name="T59" fmla="*/ 1175 h 1295"/>
                <a:gd name="T60" fmla="*/ 1069 w 1434"/>
                <a:gd name="T61" fmla="*/ 1067 h 1295"/>
                <a:gd name="T62" fmla="*/ 1177 w 1434"/>
                <a:gd name="T63" fmla="*/ 959 h 1295"/>
                <a:gd name="T64" fmla="*/ 1257 w 1434"/>
                <a:gd name="T65" fmla="*/ 775 h 1295"/>
                <a:gd name="T66" fmla="*/ 1420 w 1434"/>
                <a:gd name="T67" fmla="*/ 506 h 1295"/>
                <a:gd name="T68" fmla="*/ 1108 w 1434"/>
                <a:gd name="T69" fmla="*/ 146 h 1295"/>
                <a:gd name="T70" fmla="*/ 1108 w 1434"/>
                <a:gd name="T71" fmla="*/ 146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4" h="1295">
                  <a:moveTo>
                    <a:pt x="1108" y="146"/>
                  </a:moveTo>
                  <a:cubicBezTo>
                    <a:pt x="1104" y="142"/>
                    <a:pt x="1099" y="139"/>
                    <a:pt x="1094" y="137"/>
                  </a:cubicBezTo>
                  <a:cubicBezTo>
                    <a:pt x="782" y="39"/>
                    <a:pt x="782" y="39"/>
                    <a:pt x="782" y="39"/>
                  </a:cubicBezTo>
                  <a:cubicBezTo>
                    <a:pt x="657" y="0"/>
                    <a:pt x="575" y="68"/>
                    <a:pt x="553" y="90"/>
                  </a:cubicBezTo>
                  <a:cubicBezTo>
                    <a:pt x="541" y="103"/>
                    <a:pt x="531" y="117"/>
                    <a:pt x="526" y="128"/>
                  </a:cubicBezTo>
                  <a:cubicBezTo>
                    <a:pt x="387" y="456"/>
                    <a:pt x="387" y="456"/>
                    <a:pt x="387" y="456"/>
                  </a:cubicBezTo>
                  <a:cubicBezTo>
                    <a:pt x="379" y="474"/>
                    <a:pt x="381" y="499"/>
                    <a:pt x="394" y="524"/>
                  </a:cubicBezTo>
                  <a:cubicBezTo>
                    <a:pt x="412" y="560"/>
                    <a:pt x="444" y="586"/>
                    <a:pt x="483" y="595"/>
                  </a:cubicBezTo>
                  <a:cubicBezTo>
                    <a:pt x="526" y="605"/>
                    <a:pt x="570" y="591"/>
                    <a:pt x="606" y="556"/>
                  </a:cubicBezTo>
                  <a:cubicBezTo>
                    <a:pt x="615" y="547"/>
                    <a:pt x="622" y="537"/>
                    <a:pt x="627" y="528"/>
                  </a:cubicBezTo>
                  <a:cubicBezTo>
                    <a:pt x="674" y="441"/>
                    <a:pt x="674" y="441"/>
                    <a:pt x="674" y="441"/>
                  </a:cubicBezTo>
                  <a:cubicBezTo>
                    <a:pt x="681" y="427"/>
                    <a:pt x="693" y="412"/>
                    <a:pt x="704" y="400"/>
                  </a:cubicBezTo>
                  <a:cubicBezTo>
                    <a:pt x="745" y="360"/>
                    <a:pt x="764" y="379"/>
                    <a:pt x="772" y="386"/>
                  </a:cubicBezTo>
                  <a:cubicBezTo>
                    <a:pt x="842" y="454"/>
                    <a:pt x="1209" y="823"/>
                    <a:pt x="1209" y="823"/>
                  </a:cubicBezTo>
                  <a:cubicBezTo>
                    <a:pt x="1222" y="836"/>
                    <a:pt x="1219" y="860"/>
                    <a:pt x="1203" y="877"/>
                  </a:cubicBezTo>
                  <a:cubicBezTo>
                    <a:pt x="1187" y="893"/>
                    <a:pt x="1162" y="896"/>
                    <a:pt x="1149" y="883"/>
                  </a:cubicBezTo>
                  <a:cubicBezTo>
                    <a:pt x="1046" y="780"/>
                    <a:pt x="1046" y="780"/>
                    <a:pt x="1046" y="780"/>
                  </a:cubicBezTo>
                  <a:cubicBezTo>
                    <a:pt x="1032" y="766"/>
                    <a:pt x="1011" y="766"/>
                    <a:pt x="998" y="780"/>
                  </a:cubicBezTo>
                  <a:cubicBezTo>
                    <a:pt x="984" y="793"/>
                    <a:pt x="984" y="814"/>
                    <a:pt x="998" y="828"/>
                  </a:cubicBezTo>
                  <a:cubicBezTo>
                    <a:pt x="1101" y="931"/>
                    <a:pt x="1101" y="931"/>
                    <a:pt x="1101" y="931"/>
                  </a:cubicBezTo>
                  <a:cubicBezTo>
                    <a:pt x="1114" y="944"/>
                    <a:pt x="1111" y="969"/>
                    <a:pt x="1095" y="985"/>
                  </a:cubicBezTo>
                  <a:cubicBezTo>
                    <a:pt x="1078" y="1001"/>
                    <a:pt x="1054" y="1004"/>
                    <a:pt x="1041" y="991"/>
                  </a:cubicBezTo>
                  <a:cubicBezTo>
                    <a:pt x="938" y="888"/>
                    <a:pt x="938" y="888"/>
                    <a:pt x="938" y="888"/>
                  </a:cubicBezTo>
                  <a:cubicBezTo>
                    <a:pt x="924" y="875"/>
                    <a:pt x="903" y="875"/>
                    <a:pt x="890" y="888"/>
                  </a:cubicBezTo>
                  <a:cubicBezTo>
                    <a:pt x="876" y="901"/>
                    <a:pt x="876" y="923"/>
                    <a:pt x="890" y="936"/>
                  </a:cubicBezTo>
                  <a:cubicBezTo>
                    <a:pt x="993" y="1039"/>
                    <a:pt x="993" y="1039"/>
                    <a:pt x="993" y="1039"/>
                  </a:cubicBezTo>
                  <a:cubicBezTo>
                    <a:pt x="1006" y="1052"/>
                    <a:pt x="1003" y="1077"/>
                    <a:pt x="987" y="1093"/>
                  </a:cubicBezTo>
                  <a:cubicBezTo>
                    <a:pt x="970" y="1109"/>
                    <a:pt x="946" y="1112"/>
                    <a:pt x="933" y="1099"/>
                  </a:cubicBezTo>
                  <a:cubicBezTo>
                    <a:pt x="829" y="996"/>
                    <a:pt x="829" y="996"/>
                    <a:pt x="829" y="996"/>
                  </a:cubicBezTo>
                  <a:cubicBezTo>
                    <a:pt x="816" y="983"/>
                    <a:pt x="795" y="983"/>
                    <a:pt x="781" y="996"/>
                  </a:cubicBezTo>
                  <a:cubicBezTo>
                    <a:pt x="768" y="1009"/>
                    <a:pt x="768" y="1031"/>
                    <a:pt x="781" y="1044"/>
                  </a:cubicBezTo>
                  <a:cubicBezTo>
                    <a:pt x="884" y="1147"/>
                    <a:pt x="884" y="1147"/>
                    <a:pt x="884" y="1147"/>
                  </a:cubicBezTo>
                  <a:cubicBezTo>
                    <a:pt x="898" y="1160"/>
                    <a:pt x="895" y="1185"/>
                    <a:pt x="879" y="1201"/>
                  </a:cubicBezTo>
                  <a:cubicBezTo>
                    <a:pt x="862" y="1218"/>
                    <a:pt x="837" y="1220"/>
                    <a:pt x="824" y="1207"/>
                  </a:cubicBezTo>
                  <a:cubicBezTo>
                    <a:pt x="699" y="1082"/>
                    <a:pt x="699" y="1082"/>
                    <a:pt x="699" y="1082"/>
                  </a:cubicBezTo>
                  <a:cubicBezTo>
                    <a:pt x="717" y="1055"/>
                    <a:pt x="712" y="1016"/>
                    <a:pt x="685" y="989"/>
                  </a:cubicBezTo>
                  <a:cubicBezTo>
                    <a:pt x="655" y="959"/>
                    <a:pt x="610" y="956"/>
                    <a:pt x="583" y="983"/>
                  </a:cubicBezTo>
                  <a:cubicBezTo>
                    <a:pt x="610" y="956"/>
                    <a:pt x="607" y="911"/>
                    <a:pt x="577" y="881"/>
                  </a:cubicBezTo>
                  <a:cubicBezTo>
                    <a:pt x="547" y="851"/>
                    <a:pt x="501" y="848"/>
                    <a:pt x="475" y="875"/>
                  </a:cubicBezTo>
                  <a:cubicBezTo>
                    <a:pt x="501" y="848"/>
                    <a:pt x="499" y="802"/>
                    <a:pt x="469" y="773"/>
                  </a:cubicBezTo>
                  <a:cubicBezTo>
                    <a:pt x="439" y="743"/>
                    <a:pt x="393" y="740"/>
                    <a:pt x="367" y="767"/>
                  </a:cubicBezTo>
                  <a:cubicBezTo>
                    <a:pt x="393" y="740"/>
                    <a:pt x="391" y="694"/>
                    <a:pt x="361" y="664"/>
                  </a:cubicBezTo>
                  <a:cubicBezTo>
                    <a:pt x="333" y="637"/>
                    <a:pt x="291" y="633"/>
                    <a:pt x="264" y="654"/>
                  </a:cubicBezTo>
                  <a:cubicBezTo>
                    <a:pt x="61" y="451"/>
                    <a:pt x="61" y="451"/>
                    <a:pt x="61" y="451"/>
                  </a:cubicBezTo>
                  <a:cubicBezTo>
                    <a:pt x="48" y="437"/>
                    <a:pt x="26" y="437"/>
                    <a:pt x="13" y="451"/>
                  </a:cubicBezTo>
                  <a:cubicBezTo>
                    <a:pt x="0" y="464"/>
                    <a:pt x="0" y="486"/>
                    <a:pt x="13" y="499"/>
                  </a:cubicBezTo>
                  <a:cubicBezTo>
                    <a:pt x="216" y="702"/>
                    <a:pt x="216" y="702"/>
                    <a:pt x="216" y="702"/>
                  </a:cubicBezTo>
                  <a:cubicBezTo>
                    <a:pt x="155" y="762"/>
                    <a:pt x="155" y="762"/>
                    <a:pt x="155" y="762"/>
                  </a:cubicBezTo>
                  <a:cubicBezTo>
                    <a:pt x="129" y="788"/>
                    <a:pt x="132" y="834"/>
                    <a:pt x="161" y="864"/>
                  </a:cubicBezTo>
                  <a:cubicBezTo>
                    <a:pt x="191" y="894"/>
                    <a:pt x="237" y="896"/>
                    <a:pt x="264" y="870"/>
                  </a:cubicBezTo>
                  <a:cubicBezTo>
                    <a:pt x="237" y="896"/>
                    <a:pt x="240" y="942"/>
                    <a:pt x="270" y="972"/>
                  </a:cubicBezTo>
                  <a:cubicBezTo>
                    <a:pt x="299" y="1002"/>
                    <a:pt x="345" y="1005"/>
                    <a:pt x="372" y="978"/>
                  </a:cubicBezTo>
                  <a:cubicBezTo>
                    <a:pt x="345" y="1005"/>
                    <a:pt x="348" y="1050"/>
                    <a:pt x="378" y="1080"/>
                  </a:cubicBezTo>
                  <a:cubicBezTo>
                    <a:pt x="408" y="1110"/>
                    <a:pt x="453" y="1113"/>
                    <a:pt x="480" y="1086"/>
                  </a:cubicBezTo>
                  <a:cubicBezTo>
                    <a:pt x="453" y="1113"/>
                    <a:pt x="456" y="1158"/>
                    <a:pt x="486" y="1188"/>
                  </a:cubicBezTo>
                  <a:cubicBezTo>
                    <a:pt x="516" y="1218"/>
                    <a:pt x="561" y="1221"/>
                    <a:pt x="588" y="1194"/>
                  </a:cubicBezTo>
                  <a:cubicBezTo>
                    <a:pt x="652" y="1131"/>
                    <a:pt x="652" y="1131"/>
                    <a:pt x="652" y="1131"/>
                  </a:cubicBezTo>
                  <a:cubicBezTo>
                    <a:pt x="776" y="1256"/>
                    <a:pt x="776" y="1256"/>
                    <a:pt x="776" y="1256"/>
                  </a:cubicBezTo>
                  <a:cubicBezTo>
                    <a:pt x="816" y="1295"/>
                    <a:pt x="883" y="1292"/>
                    <a:pt x="926" y="1249"/>
                  </a:cubicBezTo>
                  <a:cubicBezTo>
                    <a:pt x="948" y="1228"/>
                    <a:pt x="959" y="1202"/>
                    <a:pt x="960" y="1175"/>
                  </a:cubicBezTo>
                  <a:cubicBezTo>
                    <a:pt x="987" y="1174"/>
                    <a:pt x="1014" y="1162"/>
                    <a:pt x="1035" y="1141"/>
                  </a:cubicBezTo>
                  <a:cubicBezTo>
                    <a:pt x="1056" y="1120"/>
                    <a:pt x="1067" y="1094"/>
                    <a:pt x="1069" y="1067"/>
                  </a:cubicBezTo>
                  <a:cubicBezTo>
                    <a:pt x="1095" y="1065"/>
                    <a:pt x="1122" y="1054"/>
                    <a:pt x="1143" y="1033"/>
                  </a:cubicBezTo>
                  <a:cubicBezTo>
                    <a:pt x="1164" y="1012"/>
                    <a:pt x="1175" y="985"/>
                    <a:pt x="1177" y="959"/>
                  </a:cubicBezTo>
                  <a:cubicBezTo>
                    <a:pt x="1203" y="957"/>
                    <a:pt x="1230" y="946"/>
                    <a:pt x="1251" y="925"/>
                  </a:cubicBezTo>
                  <a:cubicBezTo>
                    <a:pt x="1294" y="882"/>
                    <a:pt x="1297" y="814"/>
                    <a:pt x="1257" y="775"/>
                  </a:cubicBezTo>
                  <a:cubicBezTo>
                    <a:pt x="1204" y="722"/>
                    <a:pt x="1204" y="722"/>
                    <a:pt x="1204" y="722"/>
                  </a:cubicBezTo>
                  <a:cubicBezTo>
                    <a:pt x="1420" y="506"/>
                    <a:pt x="1420" y="506"/>
                    <a:pt x="1420" y="506"/>
                  </a:cubicBezTo>
                  <a:cubicBezTo>
                    <a:pt x="1434" y="493"/>
                    <a:pt x="1434" y="471"/>
                    <a:pt x="1420" y="458"/>
                  </a:cubicBezTo>
                  <a:lnTo>
                    <a:pt x="1108" y="146"/>
                  </a:lnTo>
                  <a:close/>
                  <a:moveTo>
                    <a:pt x="1108" y="146"/>
                  </a:moveTo>
                  <a:cubicBezTo>
                    <a:pt x="1108" y="146"/>
                    <a:pt x="1108" y="146"/>
                    <a:pt x="1108"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16">
              <a:extLst>
                <a:ext uri="{FF2B5EF4-FFF2-40B4-BE49-F238E27FC236}">
                  <a16:creationId xmlns:a16="http://schemas.microsoft.com/office/drawing/2014/main" id="{D0A23E58-401D-4571-B4E8-9E94716C1ABA}"/>
                </a:ext>
              </a:extLst>
            </p:cNvPr>
            <p:cNvSpPr>
              <a:spLocks noEditPoints="1"/>
            </p:cNvSpPr>
            <p:nvPr/>
          </p:nvSpPr>
          <p:spPr bwMode="auto">
            <a:xfrm>
              <a:off x="6692901" y="5846763"/>
              <a:ext cx="527050" cy="527050"/>
            </a:xfrm>
            <a:custGeom>
              <a:avLst/>
              <a:gdLst>
                <a:gd name="T0" fmla="*/ 494 w 520"/>
                <a:gd name="T1" fmla="*/ 302 h 520"/>
                <a:gd name="T2" fmla="*/ 219 w 520"/>
                <a:gd name="T3" fmla="*/ 27 h 520"/>
                <a:gd name="T4" fmla="*/ 122 w 520"/>
                <a:gd name="T5" fmla="*/ 27 h 520"/>
                <a:gd name="T6" fmla="*/ 26 w 520"/>
                <a:gd name="T7" fmla="*/ 123 h 520"/>
                <a:gd name="T8" fmla="*/ 26 w 520"/>
                <a:gd name="T9" fmla="*/ 219 h 520"/>
                <a:gd name="T10" fmla="*/ 301 w 520"/>
                <a:gd name="T11" fmla="*/ 494 h 520"/>
                <a:gd name="T12" fmla="*/ 397 w 520"/>
                <a:gd name="T13" fmla="*/ 494 h 520"/>
                <a:gd name="T14" fmla="*/ 494 w 520"/>
                <a:gd name="T15" fmla="*/ 398 h 520"/>
                <a:gd name="T16" fmla="*/ 494 w 520"/>
                <a:gd name="T17" fmla="*/ 302 h 520"/>
                <a:gd name="T18" fmla="*/ 349 w 520"/>
                <a:gd name="T19" fmla="*/ 442 h 520"/>
                <a:gd name="T20" fmla="*/ 293 w 520"/>
                <a:gd name="T21" fmla="*/ 386 h 520"/>
                <a:gd name="T22" fmla="*/ 349 w 520"/>
                <a:gd name="T23" fmla="*/ 330 h 520"/>
                <a:gd name="T24" fmla="*/ 405 w 520"/>
                <a:gd name="T25" fmla="*/ 386 h 520"/>
                <a:gd name="T26" fmla="*/ 349 w 520"/>
                <a:gd name="T27" fmla="*/ 442 h 520"/>
                <a:gd name="T28" fmla="*/ 349 w 520"/>
                <a:gd name="T29" fmla="*/ 442 h 520"/>
                <a:gd name="T30" fmla="*/ 349 w 520"/>
                <a:gd name="T31" fmla="*/ 44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0" h="520">
                  <a:moveTo>
                    <a:pt x="494" y="302"/>
                  </a:moveTo>
                  <a:cubicBezTo>
                    <a:pt x="219" y="27"/>
                    <a:pt x="219" y="27"/>
                    <a:pt x="219" y="27"/>
                  </a:cubicBezTo>
                  <a:cubicBezTo>
                    <a:pt x="192" y="0"/>
                    <a:pt x="149" y="0"/>
                    <a:pt x="122" y="27"/>
                  </a:cubicBezTo>
                  <a:cubicBezTo>
                    <a:pt x="26" y="123"/>
                    <a:pt x="26" y="123"/>
                    <a:pt x="26" y="123"/>
                  </a:cubicBezTo>
                  <a:cubicBezTo>
                    <a:pt x="0" y="149"/>
                    <a:pt x="0" y="192"/>
                    <a:pt x="26" y="219"/>
                  </a:cubicBezTo>
                  <a:cubicBezTo>
                    <a:pt x="301" y="494"/>
                    <a:pt x="301" y="494"/>
                    <a:pt x="301" y="494"/>
                  </a:cubicBezTo>
                  <a:cubicBezTo>
                    <a:pt x="328" y="520"/>
                    <a:pt x="371" y="520"/>
                    <a:pt x="397" y="494"/>
                  </a:cubicBezTo>
                  <a:cubicBezTo>
                    <a:pt x="494" y="398"/>
                    <a:pt x="494" y="398"/>
                    <a:pt x="494" y="398"/>
                  </a:cubicBezTo>
                  <a:cubicBezTo>
                    <a:pt x="520" y="371"/>
                    <a:pt x="520" y="328"/>
                    <a:pt x="494" y="302"/>
                  </a:cubicBezTo>
                  <a:close/>
                  <a:moveTo>
                    <a:pt x="349" y="442"/>
                  </a:moveTo>
                  <a:cubicBezTo>
                    <a:pt x="319" y="442"/>
                    <a:pt x="293" y="417"/>
                    <a:pt x="293" y="386"/>
                  </a:cubicBezTo>
                  <a:cubicBezTo>
                    <a:pt x="293" y="355"/>
                    <a:pt x="319" y="330"/>
                    <a:pt x="349" y="330"/>
                  </a:cubicBezTo>
                  <a:cubicBezTo>
                    <a:pt x="380" y="330"/>
                    <a:pt x="405" y="355"/>
                    <a:pt x="405" y="386"/>
                  </a:cubicBezTo>
                  <a:cubicBezTo>
                    <a:pt x="405" y="417"/>
                    <a:pt x="380" y="442"/>
                    <a:pt x="349" y="442"/>
                  </a:cubicBezTo>
                  <a:close/>
                  <a:moveTo>
                    <a:pt x="349" y="442"/>
                  </a:moveTo>
                  <a:cubicBezTo>
                    <a:pt x="349" y="442"/>
                    <a:pt x="349" y="442"/>
                    <a:pt x="349" y="4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6" name="Group 55">
            <a:extLst>
              <a:ext uri="{FF2B5EF4-FFF2-40B4-BE49-F238E27FC236}">
                <a16:creationId xmlns:a16="http://schemas.microsoft.com/office/drawing/2014/main" id="{B4DCFBAB-F18C-4200-A4B9-8C3944E3E889}"/>
              </a:ext>
            </a:extLst>
          </p:cNvPr>
          <p:cNvGrpSpPr/>
          <p:nvPr/>
        </p:nvGrpSpPr>
        <p:grpSpPr>
          <a:xfrm>
            <a:off x="7167864" y="3320833"/>
            <a:ext cx="391509" cy="391135"/>
            <a:chOff x="5492751" y="1401763"/>
            <a:chExt cx="1662112" cy="1660526"/>
          </a:xfrm>
          <a:solidFill>
            <a:schemeClr val="bg1"/>
          </a:solidFill>
        </p:grpSpPr>
        <p:sp>
          <p:nvSpPr>
            <p:cNvPr id="57" name="Freeform 17">
              <a:extLst>
                <a:ext uri="{FF2B5EF4-FFF2-40B4-BE49-F238E27FC236}">
                  <a16:creationId xmlns:a16="http://schemas.microsoft.com/office/drawing/2014/main" id="{D45E90E6-7124-47C2-83A6-270226B640EB}"/>
                </a:ext>
              </a:extLst>
            </p:cNvPr>
            <p:cNvSpPr>
              <a:spLocks/>
            </p:cNvSpPr>
            <p:nvPr/>
          </p:nvSpPr>
          <p:spPr bwMode="auto">
            <a:xfrm>
              <a:off x="5908676" y="1846263"/>
              <a:ext cx="812800" cy="920750"/>
            </a:xfrm>
            <a:custGeom>
              <a:avLst/>
              <a:gdLst>
                <a:gd name="T0" fmla="*/ 788 w 803"/>
                <a:gd name="T1" fmla="*/ 335 h 907"/>
                <a:gd name="T2" fmla="*/ 788 w 803"/>
                <a:gd name="T3" fmla="*/ 335 h 907"/>
                <a:gd name="T4" fmla="*/ 455 w 803"/>
                <a:gd name="T5" fmla="*/ 2 h 907"/>
                <a:gd name="T6" fmla="*/ 410 w 803"/>
                <a:gd name="T7" fmla="*/ 0 h 907"/>
                <a:gd name="T8" fmla="*/ 59 w 803"/>
                <a:gd name="T9" fmla="*/ 235 h 907"/>
                <a:gd name="T10" fmla="*/ 143 w 803"/>
                <a:gd name="T11" fmla="*/ 650 h 907"/>
                <a:gd name="T12" fmla="*/ 235 w 803"/>
                <a:gd name="T13" fmla="*/ 863 h 907"/>
                <a:gd name="T14" fmla="*/ 235 w 803"/>
                <a:gd name="T15" fmla="*/ 907 h 907"/>
                <a:gd name="T16" fmla="*/ 586 w 803"/>
                <a:gd name="T17" fmla="*/ 907 h 907"/>
                <a:gd name="T18" fmla="*/ 586 w 803"/>
                <a:gd name="T19" fmla="*/ 863 h 907"/>
                <a:gd name="T20" fmla="*/ 675 w 803"/>
                <a:gd name="T21" fmla="*/ 653 h 907"/>
                <a:gd name="T22" fmla="*/ 788 w 803"/>
                <a:gd name="T23" fmla="*/ 33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3" h="907">
                  <a:moveTo>
                    <a:pt x="788" y="335"/>
                  </a:moveTo>
                  <a:cubicBezTo>
                    <a:pt x="788" y="335"/>
                    <a:pt x="788" y="335"/>
                    <a:pt x="788" y="335"/>
                  </a:cubicBezTo>
                  <a:cubicBezTo>
                    <a:pt x="767" y="160"/>
                    <a:pt x="630" y="23"/>
                    <a:pt x="455" y="2"/>
                  </a:cubicBezTo>
                  <a:cubicBezTo>
                    <a:pt x="440" y="1"/>
                    <a:pt x="425" y="0"/>
                    <a:pt x="410" y="0"/>
                  </a:cubicBezTo>
                  <a:cubicBezTo>
                    <a:pt x="256" y="0"/>
                    <a:pt x="118" y="93"/>
                    <a:pt x="59" y="235"/>
                  </a:cubicBezTo>
                  <a:cubicBezTo>
                    <a:pt x="0" y="378"/>
                    <a:pt x="34" y="542"/>
                    <a:pt x="143" y="650"/>
                  </a:cubicBezTo>
                  <a:cubicBezTo>
                    <a:pt x="201" y="706"/>
                    <a:pt x="234" y="782"/>
                    <a:pt x="235" y="863"/>
                  </a:cubicBezTo>
                  <a:cubicBezTo>
                    <a:pt x="235" y="907"/>
                    <a:pt x="235" y="907"/>
                    <a:pt x="235" y="907"/>
                  </a:cubicBezTo>
                  <a:cubicBezTo>
                    <a:pt x="586" y="907"/>
                    <a:pt x="586" y="907"/>
                    <a:pt x="586" y="907"/>
                  </a:cubicBezTo>
                  <a:cubicBezTo>
                    <a:pt x="586" y="863"/>
                    <a:pt x="586" y="863"/>
                    <a:pt x="586" y="863"/>
                  </a:cubicBezTo>
                  <a:cubicBezTo>
                    <a:pt x="586" y="784"/>
                    <a:pt x="619" y="708"/>
                    <a:pt x="675" y="653"/>
                  </a:cubicBezTo>
                  <a:cubicBezTo>
                    <a:pt x="761" y="571"/>
                    <a:pt x="803" y="453"/>
                    <a:pt x="788"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Freeform 18">
              <a:extLst>
                <a:ext uri="{FF2B5EF4-FFF2-40B4-BE49-F238E27FC236}">
                  <a16:creationId xmlns:a16="http://schemas.microsoft.com/office/drawing/2014/main" id="{A8147900-10A2-41BD-A30A-4D5147DA59E6}"/>
                </a:ext>
              </a:extLst>
            </p:cNvPr>
            <p:cNvSpPr>
              <a:spLocks/>
            </p:cNvSpPr>
            <p:nvPr/>
          </p:nvSpPr>
          <p:spPr bwMode="auto">
            <a:xfrm>
              <a:off x="6240463" y="3003551"/>
              <a:ext cx="166688" cy="58738"/>
            </a:xfrm>
            <a:custGeom>
              <a:avLst/>
              <a:gdLst>
                <a:gd name="T0" fmla="*/ 83 w 165"/>
                <a:gd name="T1" fmla="*/ 58 h 58"/>
                <a:gd name="T2" fmla="*/ 165 w 165"/>
                <a:gd name="T3" fmla="*/ 0 h 58"/>
                <a:gd name="T4" fmla="*/ 0 w 165"/>
                <a:gd name="T5" fmla="*/ 0 h 58"/>
                <a:gd name="T6" fmla="*/ 83 w 165"/>
                <a:gd name="T7" fmla="*/ 58 h 58"/>
              </a:gdLst>
              <a:ahLst/>
              <a:cxnLst>
                <a:cxn ang="0">
                  <a:pos x="T0" y="T1"/>
                </a:cxn>
                <a:cxn ang="0">
                  <a:pos x="T2" y="T3"/>
                </a:cxn>
                <a:cxn ang="0">
                  <a:pos x="T4" y="T5"/>
                </a:cxn>
                <a:cxn ang="0">
                  <a:pos x="T6" y="T7"/>
                </a:cxn>
              </a:cxnLst>
              <a:rect l="0" t="0" r="r" b="b"/>
              <a:pathLst>
                <a:path w="165" h="58">
                  <a:moveTo>
                    <a:pt x="83" y="58"/>
                  </a:moveTo>
                  <a:cubicBezTo>
                    <a:pt x="120" y="58"/>
                    <a:pt x="153" y="35"/>
                    <a:pt x="165" y="0"/>
                  </a:cubicBezTo>
                  <a:cubicBezTo>
                    <a:pt x="0" y="0"/>
                    <a:pt x="0" y="0"/>
                    <a:pt x="0" y="0"/>
                  </a:cubicBezTo>
                  <a:cubicBezTo>
                    <a:pt x="12" y="35"/>
                    <a:pt x="46" y="58"/>
                    <a:pt x="8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Freeform 19">
              <a:extLst>
                <a:ext uri="{FF2B5EF4-FFF2-40B4-BE49-F238E27FC236}">
                  <a16:creationId xmlns:a16="http://schemas.microsoft.com/office/drawing/2014/main" id="{400C9F43-79E6-4C81-9FC6-7404DB0F1D3D}"/>
                </a:ext>
              </a:extLst>
            </p:cNvPr>
            <p:cNvSpPr>
              <a:spLocks/>
            </p:cNvSpPr>
            <p:nvPr/>
          </p:nvSpPr>
          <p:spPr bwMode="auto">
            <a:xfrm>
              <a:off x="6175376" y="2825751"/>
              <a:ext cx="296863" cy="117475"/>
            </a:xfrm>
            <a:custGeom>
              <a:avLst/>
              <a:gdLst>
                <a:gd name="T0" fmla="*/ 0 w 293"/>
                <a:gd name="T1" fmla="*/ 88 h 117"/>
                <a:gd name="T2" fmla="*/ 30 w 293"/>
                <a:gd name="T3" fmla="*/ 117 h 117"/>
                <a:gd name="T4" fmla="*/ 264 w 293"/>
                <a:gd name="T5" fmla="*/ 117 h 117"/>
                <a:gd name="T6" fmla="*/ 293 w 293"/>
                <a:gd name="T7" fmla="*/ 88 h 117"/>
                <a:gd name="T8" fmla="*/ 293 w 293"/>
                <a:gd name="T9" fmla="*/ 0 h 117"/>
                <a:gd name="T10" fmla="*/ 0 w 293"/>
                <a:gd name="T11" fmla="*/ 0 h 117"/>
                <a:gd name="T12" fmla="*/ 0 w 293"/>
                <a:gd name="T13" fmla="*/ 88 h 117"/>
              </a:gdLst>
              <a:ahLst/>
              <a:cxnLst>
                <a:cxn ang="0">
                  <a:pos x="T0" y="T1"/>
                </a:cxn>
                <a:cxn ang="0">
                  <a:pos x="T2" y="T3"/>
                </a:cxn>
                <a:cxn ang="0">
                  <a:pos x="T4" y="T5"/>
                </a:cxn>
                <a:cxn ang="0">
                  <a:pos x="T6" y="T7"/>
                </a:cxn>
                <a:cxn ang="0">
                  <a:pos x="T8" y="T9"/>
                </a:cxn>
                <a:cxn ang="0">
                  <a:pos x="T10" y="T11"/>
                </a:cxn>
                <a:cxn ang="0">
                  <a:pos x="T12" y="T13"/>
                </a:cxn>
              </a:cxnLst>
              <a:rect l="0" t="0" r="r" b="b"/>
              <a:pathLst>
                <a:path w="293" h="117">
                  <a:moveTo>
                    <a:pt x="0" y="88"/>
                  </a:moveTo>
                  <a:cubicBezTo>
                    <a:pt x="0" y="104"/>
                    <a:pt x="13" y="117"/>
                    <a:pt x="30" y="117"/>
                  </a:cubicBezTo>
                  <a:cubicBezTo>
                    <a:pt x="264" y="117"/>
                    <a:pt x="264" y="117"/>
                    <a:pt x="264" y="117"/>
                  </a:cubicBezTo>
                  <a:cubicBezTo>
                    <a:pt x="280" y="117"/>
                    <a:pt x="293" y="104"/>
                    <a:pt x="293" y="88"/>
                  </a:cubicBezTo>
                  <a:cubicBezTo>
                    <a:pt x="293" y="0"/>
                    <a:pt x="293" y="0"/>
                    <a:pt x="293" y="0"/>
                  </a:cubicBezTo>
                  <a:cubicBezTo>
                    <a:pt x="0" y="0"/>
                    <a:pt x="0" y="0"/>
                    <a:pt x="0" y="0"/>
                  </a:cubicBezTo>
                  <a:lnTo>
                    <a:pt x="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Freeform 20">
              <a:extLst>
                <a:ext uri="{FF2B5EF4-FFF2-40B4-BE49-F238E27FC236}">
                  <a16:creationId xmlns:a16="http://schemas.microsoft.com/office/drawing/2014/main" id="{4E5A082C-E1C8-4E85-A78A-0B5B988612EB}"/>
                </a:ext>
              </a:extLst>
            </p:cNvPr>
            <p:cNvSpPr>
              <a:spLocks/>
            </p:cNvSpPr>
            <p:nvPr/>
          </p:nvSpPr>
          <p:spPr bwMode="auto">
            <a:xfrm>
              <a:off x="6264276" y="1401763"/>
              <a:ext cx="119063" cy="266700"/>
            </a:xfrm>
            <a:custGeom>
              <a:avLst/>
              <a:gdLst>
                <a:gd name="T0" fmla="*/ 59 w 117"/>
                <a:gd name="T1" fmla="*/ 263 h 263"/>
                <a:gd name="T2" fmla="*/ 117 w 117"/>
                <a:gd name="T3" fmla="*/ 205 h 263"/>
                <a:gd name="T4" fmla="*/ 117 w 117"/>
                <a:gd name="T5" fmla="*/ 58 h 263"/>
                <a:gd name="T6" fmla="*/ 59 w 117"/>
                <a:gd name="T7" fmla="*/ 0 h 263"/>
                <a:gd name="T8" fmla="*/ 0 w 117"/>
                <a:gd name="T9" fmla="*/ 58 h 263"/>
                <a:gd name="T10" fmla="*/ 0 w 117"/>
                <a:gd name="T11" fmla="*/ 205 h 263"/>
                <a:gd name="T12" fmla="*/ 59 w 117"/>
                <a:gd name="T13" fmla="*/ 263 h 263"/>
              </a:gdLst>
              <a:ahLst/>
              <a:cxnLst>
                <a:cxn ang="0">
                  <a:pos x="T0" y="T1"/>
                </a:cxn>
                <a:cxn ang="0">
                  <a:pos x="T2" y="T3"/>
                </a:cxn>
                <a:cxn ang="0">
                  <a:pos x="T4" y="T5"/>
                </a:cxn>
                <a:cxn ang="0">
                  <a:pos x="T6" y="T7"/>
                </a:cxn>
                <a:cxn ang="0">
                  <a:pos x="T8" y="T9"/>
                </a:cxn>
                <a:cxn ang="0">
                  <a:pos x="T10" y="T11"/>
                </a:cxn>
                <a:cxn ang="0">
                  <a:pos x="T12" y="T13"/>
                </a:cxn>
              </a:cxnLst>
              <a:rect l="0" t="0" r="r" b="b"/>
              <a:pathLst>
                <a:path w="117" h="263">
                  <a:moveTo>
                    <a:pt x="59" y="263"/>
                  </a:moveTo>
                  <a:cubicBezTo>
                    <a:pt x="91" y="263"/>
                    <a:pt x="117" y="237"/>
                    <a:pt x="117" y="205"/>
                  </a:cubicBezTo>
                  <a:cubicBezTo>
                    <a:pt x="117" y="58"/>
                    <a:pt x="117" y="58"/>
                    <a:pt x="117" y="58"/>
                  </a:cubicBezTo>
                  <a:cubicBezTo>
                    <a:pt x="117" y="26"/>
                    <a:pt x="91" y="0"/>
                    <a:pt x="59" y="0"/>
                  </a:cubicBezTo>
                  <a:cubicBezTo>
                    <a:pt x="26" y="0"/>
                    <a:pt x="0" y="26"/>
                    <a:pt x="0" y="58"/>
                  </a:cubicBezTo>
                  <a:cubicBezTo>
                    <a:pt x="0" y="205"/>
                    <a:pt x="0" y="205"/>
                    <a:pt x="0" y="205"/>
                  </a:cubicBezTo>
                  <a:cubicBezTo>
                    <a:pt x="0" y="237"/>
                    <a:pt x="26" y="263"/>
                    <a:pt x="59"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Freeform 21">
              <a:extLst>
                <a:ext uri="{FF2B5EF4-FFF2-40B4-BE49-F238E27FC236}">
                  <a16:creationId xmlns:a16="http://schemas.microsoft.com/office/drawing/2014/main" id="{46C9522A-A490-4A83-BD3F-008FEBAC8DAD}"/>
                </a:ext>
              </a:extLst>
            </p:cNvPr>
            <p:cNvSpPr>
              <a:spLocks/>
            </p:cNvSpPr>
            <p:nvPr/>
          </p:nvSpPr>
          <p:spPr bwMode="auto">
            <a:xfrm>
              <a:off x="5700713" y="1609726"/>
              <a:ext cx="223838" cy="227013"/>
            </a:xfrm>
            <a:custGeom>
              <a:avLst/>
              <a:gdLst>
                <a:gd name="T0" fmla="*/ 121 w 221"/>
                <a:gd name="T1" fmla="*/ 203 h 225"/>
                <a:gd name="T2" fmla="*/ 204 w 221"/>
                <a:gd name="T3" fmla="*/ 203 h 225"/>
                <a:gd name="T4" fmla="*/ 221 w 221"/>
                <a:gd name="T5" fmla="*/ 162 h 225"/>
                <a:gd name="T6" fmla="*/ 204 w 221"/>
                <a:gd name="T7" fmla="*/ 120 h 225"/>
                <a:gd name="T8" fmla="*/ 100 w 221"/>
                <a:gd name="T9" fmla="*/ 17 h 225"/>
                <a:gd name="T10" fmla="*/ 59 w 221"/>
                <a:gd name="T11" fmla="*/ 0 h 225"/>
                <a:gd name="T12" fmla="*/ 17 w 221"/>
                <a:gd name="T13" fmla="*/ 17 h 225"/>
                <a:gd name="T14" fmla="*/ 0 w 221"/>
                <a:gd name="T15" fmla="*/ 58 h 225"/>
                <a:gd name="T16" fmla="*/ 17 w 221"/>
                <a:gd name="T17" fmla="*/ 100 h 225"/>
                <a:gd name="T18" fmla="*/ 121 w 221"/>
                <a:gd name="T19" fmla="*/ 2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5">
                  <a:moveTo>
                    <a:pt x="121" y="203"/>
                  </a:moveTo>
                  <a:cubicBezTo>
                    <a:pt x="144" y="225"/>
                    <a:pt x="180" y="225"/>
                    <a:pt x="204" y="203"/>
                  </a:cubicBezTo>
                  <a:cubicBezTo>
                    <a:pt x="215" y="192"/>
                    <a:pt x="221" y="177"/>
                    <a:pt x="221" y="162"/>
                  </a:cubicBezTo>
                  <a:cubicBezTo>
                    <a:pt x="221" y="146"/>
                    <a:pt x="215" y="131"/>
                    <a:pt x="204" y="120"/>
                  </a:cubicBezTo>
                  <a:cubicBezTo>
                    <a:pt x="100" y="17"/>
                    <a:pt x="100" y="17"/>
                    <a:pt x="100" y="17"/>
                  </a:cubicBezTo>
                  <a:cubicBezTo>
                    <a:pt x="89" y="6"/>
                    <a:pt x="74" y="0"/>
                    <a:pt x="59" y="0"/>
                  </a:cubicBezTo>
                  <a:cubicBezTo>
                    <a:pt x="43" y="0"/>
                    <a:pt x="28" y="6"/>
                    <a:pt x="17" y="17"/>
                  </a:cubicBezTo>
                  <a:cubicBezTo>
                    <a:pt x="6" y="28"/>
                    <a:pt x="0" y="43"/>
                    <a:pt x="0" y="58"/>
                  </a:cubicBezTo>
                  <a:cubicBezTo>
                    <a:pt x="0" y="74"/>
                    <a:pt x="6" y="89"/>
                    <a:pt x="17" y="100"/>
                  </a:cubicBezTo>
                  <a:lnTo>
                    <a:pt x="121"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22">
              <a:extLst>
                <a:ext uri="{FF2B5EF4-FFF2-40B4-BE49-F238E27FC236}">
                  <a16:creationId xmlns:a16="http://schemas.microsoft.com/office/drawing/2014/main" id="{2F67BD80-AFBA-4CF1-9CF1-C1063A1C9D23}"/>
                </a:ext>
              </a:extLst>
            </p:cNvPr>
            <p:cNvSpPr>
              <a:spLocks/>
            </p:cNvSpPr>
            <p:nvPr/>
          </p:nvSpPr>
          <p:spPr bwMode="auto">
            <a:xfrm>
              <a:off x="5492751" y="2173288"/>
              <a:ext cx="268288" cy="119063"/>
            </a:xfrm>
            <a:custGeom>
              <a:avLst/>
              <a:gdLst>
                <a:gd name="T0" fmla="*/ 264 w 264"/>
                <a:gd name="T1" fmla="*/ 58 h 117"/>
                <a:gd name="T2" fmla="*/ 205 w 264"/>
                <a:gd name="T3" fmla="*/ 0 h 117"/>
                <a:gd name="T4" fmla="*/ 59 w 264"/>
                <a:gd name="T5" fmla="*/ 0 h 117"/>
                <a:gd name="T6" fmla="*/ 0 w 264"/>
                <a:gd name="T7" fmla="*/ 58 h 117"/>
                <a:gd name="T8" fmla="*/ 59 w 264"/>
                <a:gd name="T9" fmla="*/ 117 h 117"/>
                <a:gd name="T10" fmla="*/ 205 w 264"/>
                <a:gd name="T11" fmla="*/ 117 h 117"/>
                <a:gd name="T12" fmla="*/ 264 w 264"/>
                <a:gd name="T13" fmla="*/ 58 h 117"/>
              </a:gdLst>
              <a:ahLst/>
              <a:cxnLst>
                <a:cxn ang="0">
                  <a:pos x="T0" y="T1"/>
                </a:cxn>
                <a:cxn ang="0">
                  <a:pos x="T2" y="T3"/>
                </a:cxn>
                <a:cxn ang="0">
                  <a:pos x="T4" y="T5"/>
                </a:cxn>
                <a:cxn ang="0">
                  <a:pos x="T6" y="T7"/>
                </a:cxn>
                <a:cxn ang="0">
                  <a:pos x="T8" y="T9"/>
                </a:cxn>
                <a:cxn ang="0">
                  <a:pos x="T10" y="T11"/>
                </a:cxn>
                <a:cxn ang="0">
                  <a:pos x="T12" y="T13"/>
                </a:cxn>
              </a:cxnLst>
              <a:rect l="0" t="0" r="r" b="b"/>
              <a:pathLst>
                <a:path w="264" h="117">
                  <a:moveTo>
                    <a:pt x="264" y="58"/>
                  </a:moveTo>
                  <a:cubicBezTo>
                    <a:pt x="264" y="26"/>
                    <a:pt x="238" y="0"/>
                    <a:pt x="205" y="0"/>
                  </a:cubicBezTo>
                  <a:cubicBezTo>
                    <a:pt x="59" y="0"/>
                    <a:pt x="59" y="0"/>
                    <a:pt x="59" y="0"/>
                  </a:cubicBezTo>
                  <a:cubicBezTo>
                    <a:pt x="27" y="0"/>
                    <a:pt x="1" y="26"/>
                    <a:pt x="0" y="58"/>
                  </a:cubicBezTo>
                  <a:cubicBezTo>
                    <a:pt x="1" y="90"/>
                    <a:pt x="27" y="117"/>
                    <a:pt x="59" y="117"/>
                  </a:cubicBezTo>
                  <a:cubicBezTo>
                    <a:pt x="205" y="117"/>
                    <a:pt x="205" y="117"/>
                    <a:pt x="205" y="117"/>
                  </a:cubicBezTo>
                  <a:cubicBezTo>
                    <a:pt x="238" y="117"/>
                    <a:pt x="264" y="90"/>
                    <a:pt x="26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23">
              <a:extLst>
                <a:ext uri="{FF2B5EF4-FFF2-40B4-BE49-F238E27FC236}">
                  <a16:creationId xmlns:a16="http://schemas.microsoft.com/office/drawing/2014/main" id="{6257B03B-CCCF-4A21-A89C-09B68D538D4F}"/>
                </a:ext>
              </a:extLst>
            </p:cNvPr>
            <p:cNvSpPr>
              <a:spLocks/>
            </p:cNvSpPr>
            <p:nvPr/>
          </p:nvSpPr>
          <p:spPr bwMode="auto">
            <a:xfrm>
              <a:off x="5700713" y="2628901"/>
              <a:ext cx="227013" cy="231775"/>
            </a:xfrm>
            <a:custGeom>
              <a:avLst/>
              <a:gdLst>
                <a:gd name="T0" fmla="*/ 177 w 224"/>
                <a:gd name="T1" fmla="*/ 5 h 229"/>
                <a:gd name="T2" fmla="*/ 121 w 224"/>
                <a:gd name="T3" fmla="*/ 20 h 229"/>
                <a:gd name="T4" fmla="*/ 17 w 224"/>
                <a:gd name="T5" fmla="*/ 124 h 229"/>
                <a:gd name="T6" fmla="*/ 0 w 224"/>
                <a:gd name="T7" fmla="*/ 165 h 229"/>
                <a:gd name="T8" fmla="*/ 17 w 224"/>
                <a:gd name="T9" fmla="*/ 206 h 229"/>
                <a:gd name="T10" fmla="*/ 100 w 224"/>
                <a:gd name="T11" fmla="*/ 206 h 229"/>
                <a:gd name="T12" fmla="*/ 204 w 224"/>
                <a:gd name="T13" fmla="*/ 103 h 229"/>
                <a:gd name="T14" fmla="*/ 219 w 224"/>
                <a:gd name="T15" fmla="*/ 46 h 229"/>
                <a:gd name="T16" fmla="*/ 177 w 224"/>
                <a:gd name="T17" fmla="*/ 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9">
                  <a:moveTo>
                    <a:pt x="177" y="5"/>
                  </a:moveTo>
                  <a:cubicBezTo>
                    <a:pt x="157" y="0"/>
                    <a:pt x="136" y="5"/>
                    <a:pt x="121" y="20"/>
                  </a:cubicBezTo>
                  <a:cubicBezTo>
                    <a:pt x="17" y="124"/>
                    <a:pt x="17" y="124"/>
                    <a:pt x="17" y="124"/>
                  </a:cubicBezTo>
                  <a:cubicBezTo>
                    <a:pt x="6" y="135"/>
                    <a:pt x="0" y="149"/>
                    <a:pt x="0" y="165"/>
                  </a:cubicBezTo>
                  <a:cubicBezTo>
                    <a:pt x="0" y="181"/>
                    <a:pt x="6" y="195"/>
                    <a:pt x="17" y="206"/>
                  </a:cubicBezTo>
                  <a:cubicBezTo>
                    <a:pt x="41" y="229"/>
                    <a:pt x="77" y="229"/>
                    <a:pt x="100" y="206"/>
                  </a:cubicBezTo>
                  <a:cubicBezTo>
                    <a:pt x="204" y="103"/>
                    <a:pt x="204" y="103"/>
                    <a:pt x="204" y="103"/>
                  </a:cubicBezTo>
                  <a:cubicBezTo>
                    <a:pt x="218" y="88"/>
                    <a:pt x="224" y="67"/>
                    <a:pt x="219" y="46"/>
                  </a:cubicBezTo>
                  <a:cubicBezTo>
                    <a:pt x="213" y="26"/>
                    <a:pt x="198" y="10"/>
                    <a:pt x="17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24">
              <a:extLst>
                <a:ext uri="{FF2B5EF4-FFF2-40B4-BE49-F238E27FC236}">
                  <a16:creationId xmlns:a16="http://schemas.microsoft.com/office/drawing/2014/main" id="{9A48FB02-39A2-4D49-9234-43477AA7FD34}"/>
                </a:ext>
              </a:extLst>
            </p:cNvPr>
            <p:cNvSpPr>
              <a:spLocks/>
            </p:cNvSpPr>
            <p:nvPr/>
          </p:nvSpPr>
          <p:spPr bwMode="auto">
            <a:xfrm>
              <a:off x="6719888" y="2628901"/>
              <a:ext cx="227013" cy="230188"/>
            </a:xfrm>
            <a:custGeom>
              <a:avLst/>
              <a:gdLst>
                <a:gd name="T0" fmla="*/ 104 w 224"/>
                <a:gd name="T1" fmla="*/ 20 h 228"/>
                <a:gd name="T2" fmla="*/ 47 w 224"/>
                <a:gd name="T3" fmla="*/ 5 h 228"/>
                <a:gd name="T4" fmla="*/ 6 w 224"/>
                <a:gd name="T5" fmla="*/ 46 h 228"/>
                <a:gd name="T6" fmla="*/ 21 w 224"/>
                <a:gd name="T7" fmla="*/ 103 h 228"/>
                <a:gd name="T8" fmla="*/ 124 w 224"/>
                <a:gd name="T9" fmla="*/ 206 h 228"/>
                <a:gd name="T10" fmla="*/ 207 w 224"/>
                <a:gd name="T11" fmla="*/ 206 h 228"/>
                <a:gd name="T12" fmla="*/ 224 w 224"/>
                <a:gd name="T13" fmla="*/ 165 h 228"/>
                <a:gd name="T14" fmla="*/ 207 w 224"/>
                <a:gd name="T15" fmla="*/ 124 h 228"/>
                <a:gd name="T16" fmla="*/ 104 w 224"/>
                <a:gd name="T17" fmla="*/ 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8">
                  <a:moveTo>
                    <a:pt x="104" y="20"/>
                  </a:moveTo>
                  <a:cubicBezTo>
                    <a:pt x="89" y="5"/>
                    <a:pt x="67" y="0"/>
                    <a:pt x="47" y="5"/>
                  </a:cubicBezTo>
                  <a:cubicBezTo>
                    <a:pt x="27" y="10"/>
                    <a:pt x="11" y="26"/>
                    <a:pt x="6" y="46"/>
                  </a:cubicBezTo>
                  <a:cubicBezTo>
                    <a:pt x="0" y="67"/>
                    <a:pt x="6" y="88"/>
                    <a:pt x="21" y="103"/>
                  </a:cubicBezTo>
                  <a:cubicBezTo>
                    <a:pt x="124" y="206"/>
                    <a:pt x="124" y="206"/>
                    <a:pt x="124" y="206"/>
                  </a:cubicBezTo>
                  <a:cubicBezTo>
                    <a:pt x="147" y="228"/>
                    <a:pt x="184" y="228"/>
                    <a:pt x="207" y="206"/>
                  </a:cubicBezTo>
                  <a:cubicBezTo>
                    <a:pt x="218" y="195"/>
                    <a:pt x="224" y="181"/>
                    <a:pt x="224" y="165"/>
                  </a:cubicBezTo>
                  <a:cubicBezTo>
                    <a:pt x="224" y="149"/>
                    <a:pt x="218" y="135"/>
                    <a:pt x="207" y="124"/>
                  </a:cubicBezTo>
                  <a:lnTo>
                    <a:pt x="10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5" name="Freeform 25">
              <a:extLst>
                <a:ext uri="{FF2B5EF4-FFF2-40B4-BE49-F238E27FC236}">
                  <a16:creationId xmlns:a16="http://schemas.microsoft.com/office/drawing/2014/main" id="{F1DD8529-CC41-4A5C-8147-A74A23C156BE}"/>
                </a:ext>
              </a:extLst>
            </p:cNvPr>
            <p:cNvSpPr>
              <a:spLocks/>
            </p:cNvSpPr>
            <p:nvPr/>
          </p:nvSpPr>
          <p:spPr bwMode="auto">
            <a:xfrm>
              <a:off x="6888163" y="2173288"/>
              <a:ext cx="266700" cy="119063"/>
            </a:xfrm>
            <a:custGeom>
              <a:avLst/>
              <a:gdLst>
                <a:gd name="T0" fmla="*/ 204 w 263"/>
                <a:gd name="T1" fmla="*/ 0 h 117"/>
                <a:gd name="T2" fmla="*/ 58 w 263"/>
                <a:gd name="T3" fmla="*/ 0 h 117"/>
                <a:gd name="T4" fmla="*/ 0 w 263"/>
                <a:gd name="T5" fmla="*/ 58 h 117"/>
                <a:gd name="T6" fmla="*/ 58 w 263"/>
                <a:gd name="T7" fmla="*/ 117 h 117"/>
                <a:gd name="T8" fmla="*/ 204 w 263"/>
                <a:gd name="T9" fmla="*/ 117 h 117"/>
                <a:gd name="T10" fmla="*/ 263 w 263"/>
                <a:gd name="T11" fmla="*/ 58 h 117"/>
                <a:gd name="T12" fmla="*/ 204 w 263"/>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04" y="0"/>
                  </a:moveTo>
                  <a:cubicBezTo>
                    <a:pt x="58" y="0"/>
                    <a:pt x="58" y="0"/>
                    <a:pt x="58" y="0"/>
                  </a:cubicBezTo>
                  <a:cubicBezTo>
                    <a:pt x="26" y="0"/>
                    <a:pt x="0" y="26"/>
                    <a:pt x="0" y="58"/>
                  </a:cubicBezTo>
                  <a:cubicBezTo>
                    <a:pt x="0" y="90"/>
                    <a:pt x="26" y="117"/>
                    <a:pt x="58" y="117"/>
                  </a:cubicBezTo>
                  <a:cubicBezTo>
                    <a:pt x="204" y="117"/>
                    <a:pt x="204" y="117"/>
                    <a:pt x="204" y="117"/>
                  </a:cubicBezTo>
                  <a:cubicBezTo>
                    <a:pt x="237" y="117"/>
                    <a:pt x="263" y="90"/>
                    <a:pt x="263" y="58"/>
                  </a:cubicBezTo>
                  <a:cubicBezTo>
                    <a:pt x="263" y="26"/>
                    <a:pt x="237" y="0"/>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6" name="Freeform 26">
              <a:extLst>
                <a:ext uri="{FF2B5EF4-FFF2-40B4-BE49-F238E27FC236}">
                  <a16:creationId xmlns:a16="http://schemas.microsoft.com/office/drawing/2014/main" id="{9D8FB2AC-5E6C-4C9F-B641-087D78554FA0}"/>
                </a:ext>
              </a:extLst>
            </p:cNvPr>
            <p:cNvSpPr>
              <a:spLocks/>
            </p:cNvSpPr>
            <p:nvPr/>
          </p:nvSpPr>
          <p:spPr bwMode="auto">
            <a:xfrm>
              <a:off x="6724651" y="1604963"/>
              <a:ext cx="227013" cy="231775"/>
            </a:xfrm>
            <a:custGeom>
              <a:avLst/>
              <a:gdLst>
                <a:gd name="T0" fmla="*/ 100 w 224"/>
                <a:gd name="T1" fmla="*/ 207 h 229"/>
                <a:gd name="T2" fmla="*/ 203 w 224"/>
                <a:gd name="T3" fmla="*/ 104 h 229"/>
                <a:gd name="T4" fmla="*/ 218 w 224"/>
                <a:gd name="T5" fmla="*/ 47 h 229"/>
                <a:gd name="T6" fmla="*/ 177 w 224"/>
                <a:gd name="T7" fmla="*/ 6 h 229"/>
                <a:gd name="T8" fmla="*/ 120 w 224"/>
                <a:gd name="T9" fmla="*/ 21 h 229"/>
                <a:gd name="T10" fmla="*/ 17 w 224"/>
                <a:gd name="T11" fmla="*/ 124 h 229"/>
                <a:gd name="T12" fmla="*/ 0 w 224"/>
                <a:gd name="T13" fmla="*/ 166 h 229"/>
                <a:gd name="T14" fmla="*/ 17 w 224"/>
                <a:gd name="T15" fmla="*/ 207 h 229"/>
                <a:gd name="T16" fmla="*/ 100 w 224"/>
                <a:gd name="T17" fmla="*/ 20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9">
                  <a:moveTo>
                    <a:pt x="100" y="207"/>
                  </a:moveTo>
                  <a:cubicBezTo>
                    <a:pt x="203" y="104"/>
                    <a:pt x="203" y="104"/>
                    <a:pt x="203" y="104"/>
                  </a:cubicBezTo>
                  <a:cubicBezTo>
                    <a:pt x="218" y="89"/>
                    <a:pt x="224" y="67"/>
                    <a:pt x="218" y="47"/>
                  </a:cubicBezTo>
                  <a:cubicBezTo>
                    <a:pt x="213" y="27"/>
                    <a:pt x="197" y="11"/>
                    <a:pt x="177" y="6"/>
                  </a:cubicBezTo>
                  <a:cubicBezTo>
                    <a:pt x="157" y="0"/>
                    <a:pt x="135" y="6"/>
                    <a:pt x="120" y="21"/>
                  </a:cubicBezTo>
                  <a:cubicBezTo>
                    <a:pt x="17" y="124"/>
                    <a:pt x="17" y="124"/>
                    <a:pt x="17" y="124"/>
                  </a:cubicBezTo>
                  <a:cubicBezTo>
                    <a:pt x="6" y="135"/>
                    <a:pt x="0" y="150"/>
                    <a:pt x="0" y="166"/>
                  </a:cubicBezTo>
                  <a:cubicBezTo>
                    <a:pt x="0" y="181"/>
                    <a:pt x="6" y="196"/>
                    <a:pt x="17" y="207"/>
                  </a:cubicBezTo>
                  <a:cubicBezTo>
                    <a:pt x="40" y="229"/>
                    <a:pt x="76" y="229"/>
                    <a:pt x="100"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67" name="Group 66">
            <a:extLst>
              <a:ext uri="{FF2B5EF4-FFF2-40B4-BE49-F238E27FC236}">
                <a16:creationId xmlns:a16="http://schemas.microsoft.com/office/drawing/2014/main" id="{3132A09D-6D1B-4F41-B6E2-DE7BAE953F06}"/>
              </a:ext>
            </a:extLst>
          </p:cNvPr>
          <p:cNvGrpSpPr/>
          <p:nvPr/>
        </p:nvGrpSpPr>
        <p:grpSpPr>
          <a:xfrm>
            <a:off x="7239282" y="4816950"/>
            <a:ext cx="245282" cy="327280"/>
            <a:chOff x="3605213" y="1403351"/>
            <a:chExt cx="1087438" cy="1450975"/>
          </a:xfrm>
          <a:solidFill>
            <a:schemeClr val="bg1"/>
          </a:solidFill>
        </p:grpSpPr>
        <p:sp>
          <p:nvSpPr>
            <p:cNvPr id="68" name="Freeform 28">
              <a:extLst>
                <a:ext uri="{FF2B5EF4-FFF2-40B4-BE49-F238E27FC236}">
                  <a16:creationId xmlns:a16="http://schemas.microsoft.com/office/drawing/2014/main" id="{F338F6AA-E151-4F13-B580-9A13314B6ABB}"/>
                </a:ext>
              </a:extLst>
            </p:cNvPr>
            <p:cNvSpPr>
              <a:spLocks/>
            </p:cNvSpPr>
            <p:nvPr/>
          </p:nvSpPr>
          <p:spPr bwMode="auto">
            <a:xfrm>
              <a:off x="3876676" y="1403351"/>
              <a:ext cx="544513" cy="361950"/>
            </a:xfrm>
            <a:custGeom>
              <a:avLst/>
              <a:gdLst>
                <a:gd name="T0" fmla="*/ 45 w 536"/>
                <a:gd name="T1" fmla="*/ 357 h 357"/>
                <a:gd name="T2" fmla="*/ 491 w 536"/>
                <a:gd name="T3" fmla="*/ 357 h 357"/>
                <a:gd name="T4" fmla="*/ 536 w 536"/>
                <a:gd name="T5" fmla="*/ 313 h 357"/>
                <a:gd name="T6" fmla="*/ 536 w 536"/>
                <a:gd name="T7" fmla="*/ 134 h 357"/>
                <a:gd name="T8" fmla="*/ 491 w 536"/>
                <a:gd name="T9" fmla="*/ 89 h 357"/>
                <a:gd name="T10" fmla="*/ 394 w 536"/>
                <a:gd name="T11" fmla="*/ 89 h 357"/>
                <a:gd name="T12" fmla="*/ 268 w 536"/>
                <a:gd name="T13" fmla="*/ 0 h 357"/>
                <a:gd name="T14" fmla="*/ 142 w 536"/>
                <a:gd name="T15" fmla="*/ 89 h 357"/>
                <a:gd name="T16" fmla="*/ 45 w 536"/>
                <a:gd name="T17" fmla="*/ 89 h 357"/>
                <a:gd name="T18" fmla="*/ 0 w 536"/>
                <a:gd name="T19" fmla="*/ 134 h 357"/>
                <a:gd name="T20" fmla="*/ 0 w 536"/>
                <a:gd name="T21" fmla="*/ 313 h 357"/>
                <a:gd name="T22" fmla="*/ 45 w 536"/>
                <a:gd name="T23"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6" h="357">
                  <a:moveTo>
                    <a:pt x="45" y="357"/>
                  </a:moveTo>
                  <a:cubicBezTo>
                    <a:pt x="491" y="357"/>
                    <a:pt x="491" y="357"/>
                    <a:pt x="491" y="357"/>
                  </a:cubicBezTo>
                  <a:cubicBezTo>
                    <a:pt x="516" y="357"/>
                    <a:pt x="536" y="337"/>
                    <a:pt x="536" y="313"/>
                  </a:cubicBezTo>
                  <a:cubicBezTo>
                    <a:pt x="536" y="134"/>
                    <a:pt x="536" y="134"/>
                    <a:pt x="536" y="134"/>
                  </a:cubicBezTo>
                  <a:cubicBezTo>
                    <a:pt x="536" y="109"/>
                    <a:pt x="516" y="89"/>
                    <a:pt x="491" y="89"/>
                  </a:cubicBezTo>
                  <a:cubicBezTo>
                    <a:pt x="394" y="89"/>
                    <a:pt x="394" y="89"/>
                    <a:pt x="394" y="89"/>
                  </a:cubicBezTo>
                  <a:cubicBezTo>
                    <a:pt x="376" y="37"/>
                    <a:pt x="326" y="0"/>
                    <a:pt x="268" y="0"/>
                  </a:cubicBezTo>
                  <a:cubicBezTo>
                    <a:pt x="210" y="0"/>
                    <a:pt x="160" y="37"/>
                    <a:pt x="142" y="89"/>
                  </a:cubicBezTo>
                  <a:cubicBezTo>
                    <a:pt x="45" y="89"/>
                    <a:pt x="45" y="89"/>
                    <a:pt x="45" y="89"/>
                  </a:cubicBezTo>
                  <a:cubicBezTo>
                    <a:pt x="20" y="89"/>
                    <a:pt x="0" y="109"/>
                    <a:pt x="0" y="134"/>
                  </a:cubicBezTo>
                  <a:cubicBezTo>
                    <a:pt x="0" y="313"/>
                    <a:pt x="0" y="313"/>
                    <a:pt x="0" y="313"/>
                  </a:cubicBezTo>
                  <a:cubicBezTo>
                    <a:pt x="0" y="337"/>
                    <a:pt x="20" y="357"/>
                    <a:pt x="45"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9" name="Freeform 29">
              <a:extLst>
                <a:ext uri="{FF2B5EF4-FFF2-40B4-BE49-F238E27FC236}">
                  <a16:creationId xmlns:a16="http://schemas.microsoft.com/office/drawing/2014/main" id="{17B89A81-5BF5-4D4C-B16B-70D6F5B84C49}"/>
                </a:ext>
              </a:extLst>
            </p:cNvPr>
            <p:cNvSpPr>
              <a:spLocks noEditPoints="1"/>
            </p:cNvSpPr>
            <p:nvPr/>
          </p:nvSpPr>
          <p:spPr bwMode="auto">
            <a:xfrm>
              <a:off x="3605213" y="1584326"/>
              <a:ext cx="1087438" cy="1270000"/>
            </a:xfrm>
            <a:custGeom>
              <a:avLst/>
              <a:gdLst>
                <a:gd name="T0" fmla="*/ 983 w 1072"/>
                <a:gd name="T1" fmla="*/ 0 h 1251"/>
                <a:gd name="T2" fmla="*/ 893 w 1072"/>
                <a:gd name="T3" fmla="*/ 0 h 1251"/>
                <a:gd name="T4" fmla="*/ 893 w 1072"/>
                <a:gd name="T5" fmla="*/ 134 h 1251"/>
                <a:gd name="T6" fmla="*/ 759 w 1072"/>
                <a:gd name="T7" fmla="*/ 268 h 1251"/>
                <a:gd name="T8" fmla="*/ 313 w 1072"/>
                <a:gd name="T9" fmla="*/ 268 h 1251"/>
                <a:gd name="T10" fmla="*/ 179 w 1072"/>
                <a:gd name="T11" fmla="*/ 134 h 1251"/>
                <a:gd name="T12" fmla="*/ 179 w 1072"/>
                <a:gd name="T13" fmla="*/ 0 h 1251"/>
                <a:gd name="T14" fmla="*/ 89 w 1072"/>
                <a:gd name="T15" fmla="*/ 0 h 1251"/>
                <a:gd name="T16" fmla="*/ 0 w 1072"/>
                <a:gd name="T17" fmla="*/ 89 h 1251"/>
                <a:gd name="T18" fmla="*/ 0 w 1072"/>
                <a:gd name="T19" fmla="*/ 1161 h 1251"/>
                <a:gd name="T20" fmla="*/ 89 w 1072"/>
                <a:gd name="T21" fmla="*/ 1251 h 1251"/>
                <a:gd name="T22" fmla="*/ 983 w 1072"/>
                <a:gd name="T23" fmla="*/ 1251 h 1251"/>
                <a:gd name="T24" fmla="*/ 1072 w 1072"/>
                <a:gd name="T25" fmla="*/ 1161 h 1251"/>
                <a:gd name="T26" fmla="*/ 1072 w 1072"/>
                <a:gd name="T27" fmla="*/ 89 h 1251"/>
                <a:gd name="T28" fmla="*/ 983 w 1072"/>
                <a:gd name="T29" fmla="*/ 0 h 1251"/>
                <a:gd name="T30" fmla="*/ 523 w 1072"/>
                <a:gd name="T31" fmla="*/ 791 h 1251"/>
                <a:gd name="T32" fmla="*/ 344 w 1072"/>
                <a:gd name="T33" fmla="*/ 970 h 1251"/>
                <a:gd name="T34" fmla="*/ 313 w 1072"/>
                <a:gd name="T35" fmla="*/ 983 h 1251"/>
                <a:gd name="T36" fmla="*/ 281 w 1072"/>
                <a:gd name="T37" fmla="*/ 970 h 1251"/>
                <a:gd name="T38" fmla="*/ 192 w 1072"/>
                <a:gd name="T39" fmla="*/ 880 h 1251"/>
                <a:gd name="T40" fmla="*/ 192 w 1072"/>
                <a:gd name="T41" fmla="*/ 817 h 1251"/>
                <a:gd name="T42" fmla="*/ 255 w 1072"/>
                <a:gd name="T43" fmla="*/ 817 h 1251"/>
                <a:gd name="T44" fmla="*/ 313 w 1072"/>
                <a:gd name="T45" fmla="*/ 875 h 1251"/>
                <a:gd name="T46" fmla="*/ 460 w 1072"/>
                <a:gd name="T47" fmla="*/ 728 h 1251"/>
                <a:gd name="T48" fmla="*/ 523 w 1072"/>
                <a:gd name="T49" fmla="*/ 728 h 1251"/>
                <a:gd name="T50" fmla="*/ 523 w 1072"/>
                <a:gd name="T51" fmla="*/ 791 h 1251"/>
                <a:gd name="T52" fmla="*/ 523 w 1072"/>
                <a:gd name="T53" fmla="*/ 433 h 1251"/>
                <a:gd name="T54" fmla="*/ 344 w 1072"/>
                <a:gd name="T55" fmla="*/ 612 h 1251"/>
                <a:gd name="T56" fmla="*/ 313 w 1072"/>
                <a:gd name="T57" fmla="*/ 625 h 1251"/>
                <a:gd name="T58" fmla="*/ 281 w 1072"/>
                <a:gd name="T59" fmla="*/ 612 h 1251"/>
                <a:gd name="T60" fmla="*/ 192 w 1072"/>
                <a:gd name="T61" fmla="*/ 523 h 1251"/>
                <a:gd name="T62" fmla="*/ 192 w 1072"/>
                <a:gd name="T63" fmla="*/ 460 h 1251"/>
                <a:gd name="T64" fmla="*/ 255 w 1072"/>
                <a:gd name="T65" fmla="*/ 460 h 1251"/>
                <a:gd name="T66" fmla="*/ 313 w 1072"/>
                <a:gd name="T67" fmla="*/ 517 h 1251"/>
                <a:gd name="T68" fmla="*/ 460 w 1072"/>
                <a:gd name="T69" fmla="*/ 370 h 1251"/>
                <a:gd name="T70" fmla="*/ 523 w 1072"/>
                <a:gd name="T71" fmla="*/ 370 h 1251"/>
                <a:gd name="T72" fmla="*/ 523 w 1072"/>
                <a:gd name="T73" fmla="*/ 433 h 1251"/>
                <a:gd name="T74" fmla="*/ 849 w 1072"/>
                <a:gd name="T75" fmla="*/ 893 h 1251"/>
                <a:gd name="T76" fmla="*/ 670 w 1072"/>
                <a:gd name="T77" fmla="*/ 893 h 1251"/>
                <a:gd name="T78" fmla="*/ 625 w 1072"/>
                <a:gd name="T79" fmla="*/ 849 h 1251"/>
                <a:gd name="T80" fmla="*/ 670 w 1072"/>
                <a:gd name="T81" fmla="*/ 804 h 1251"/>
                <a:gd name="T82" fmla="*/ 849 w 1072"/>
                <a:gd name="T83" fmla="*/ 804 h 1251"/>
                <a:gd name="T84" fmla="*/ 893 w 1072"/>
                <a:gd name="T85" fmla="*/ 849 h 1251"/>
                <a:gd name="T86" fmla="*/ 849 w 1072"/>
                <a:gd name="T87" fmla="*/ 893 h 1251"/>
                <a:gd name="T88" fmla="*/ 849 w 1072"/>
                <a:gd name="T89" fmla="*/ 536 h 1251"/>
                <a:gd name="T90" fmla="*/ 670 w 1072"/>
                <a:gd name="T91" fmla="*/ 536 h 1251"/>
                <a:gd name="T92" fmla="*/ 625 w 1072"/>
                <a:gd name="T93" fmla="*/ 491 h 1251"/>
                <a:gd name="T94" fmla="*/ 670 w 1072"/>
                <a:gd name="T95" fmla="*/ 446 h 1251"/>
                <a:gd name="T96" fmla="*/ 849 w 1072"/>
                <a:gd name="T97" fmla="*/ 446 h 1251"/>
                <a:gd name="T98" fmla="*/ 893 w 1072"/>
                <a:gd name="T99" fmla="*/ 491 h 1251"/>
                <a:gd name="T100" fmla="*/ 849 w 1072"/>
                <a:gd name="T101" fmla="*/ 536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2" h="1251">
                  <a:moveTo>
                    <a:pt x="983" y="0"/>
                  </a:moveTo>
                  <a:cubicBezTo>
                    <a:pt x="893" y="0"/>
                    <a:pt x="893" y="0"/>
                    <a:pt x="893" y="0"/>
                  </a:cubicBezTo>
                  <a:cubicBezTo>
                    <a:pt x="893" y="134"/>
                    <a:pt x="893" y="134"/>
                    <a:pt x="893" y="134"/>
                  </a:cubicBezTo>
                  <a:cubicBezTo>
                    <a:pt x="893" y="207"/>
                    <a:pt x="833" y="268"/>
                    <a:pt x="759" y="268"/>
                  </a:cubicBezTo>
                  <a:cubicBezTo>
                    <a:pt x="313" y="268"/>
                    <a:pt x="313" y="268"/>
                    <a:pt x="313" y="268"/>
                  </a:cubicBezTo>
                  <a:cubicBezTo>
                    <a:pt x="239" y="268"/>
                    <a:pt x="179" y="207"/>
                    <a:pt x="179" y="134"/>
                  </a:cubicBezTo>
                  <a:cubicBezTo>
                    <a:pt x="179" y="0"/>
                    <a:pt x="179" y="0"/>
                    <a:pt x="179" y="0"/>
                  </a:cubicBezTo>
                  <a:cubicBezTo>
                    <a:pt x="89" y="0"/>
                    <a:pt x="89" y="0"/>
                    <a:pt x="89" y="0"/>
                  </a:cubicBezTo>
                  <a:cubicBezTo>
                    <a:pt x="40" y="0"/>
                    <a:pt x="0" y="40"/>
                    <a:pt x="0" y="89"/>
                  </a:cubicBezTo>
                  <a:cubicBezTo>
                    <a:pt x="0" y="1161"/>
                    <a:pt x="0" y="1161"/>
                    <a:pt x="0" y="1161"/>
                  </a:cubicBezTo>
                  <a:cubicBezTo>
                    <a:pt x="0" y="1211"/>
                    <a:pt x="39" y="1251"/>
                    <a:pt x="89" y="1251"/>
                  </a:cubicBezTo>
                  <a:cubicBezTo>
                    <a:pt x="983" y="1251"/>
                    <a:pt x="983" y="1251"/>
                    <a:pt x="983" y="1251"/>
                  </a:cubicBezTo>
                  <a:cubicBezTo>
                    <a:pt x="1033" y="1251"/>
                    <a:pt x="1072" y="1211"/>
                    <a:pt x="1072" y="1161"/>
                  </a:cubicBezTo>
                  <a:cubicBezTo>
                    <a:pt x="1072" y="89"/>
                    <a:pt x="1072" y="89"/>
                    <a:pt x="1072" y="89"/>
                  </a:cubicBezTo>
                  <a:cubicBezTo>
                    <a:pt x="1072" y="39"/>
                    <a:pt x="1033" y="0"/>
                    <a:pt x="983" y="0"/>
                  </a:cubicBezTo>
                  <a:close/>
                  <a:moveTo>
                    <a:pt x="523" y="791"/>
                  </a:moveTo>
                  <a:cubicBezTo>
                    <a:pt x="344" y="970"/>
                    <a:pt x="344" y="970"/>
                    <a:pt x="344" y="970"/>
                  </a:cubicBezTo>
                  <a:cubicBezTo>
                    <a:pt x="335" y="978"/>
                    <a:pt x="324" y="983"/>
                    <a:pt x="313" y="983"/>
                  </a:cubicBezTo>
                  <a:cubicBezTo>
                    <a:pt x="301" y="983"/>
                    <a:pt x="290" y="978"/>
                    <a:pt x="281" y="970"/>
                  </a:cubicBezTo>
                  <a:cubicBezTo>
                    <a:pt x="192" y="880"/>
                    <a:pt x="192" y="880"/>
                    <a:pt x="192" y="880"/>
                  </a:cubicBezTo>
                  <a:cubicBezTo>
                    <a:pt x="174" y="863"/>
                    <a:pt x="174" y="834"/>
                    <a:pt x="192" y="817"/>
                  </a:cubicBezTo>
                  <a:cubicBezTo>
                    <a:pt x="209" y="800"/>
                    <a:pt x="237" y="800"/>
                    <a:pt x="255" y="817"/>
                  </a:cubicBezTo>
                  <a:cubicBezTo>
                    <a:pt x="313" y="875"/>
                    <a:pt x="313" y="875"/>
                    <a:pt x="313" y="875"/>
                  </a:cubicBezTo>
                  <a:cubicBezTo>
                    <a:pt x="460" y="728"/>
                    <a:pt x="460" y="728"/>
                    <a:pt x="460" y="728"/>
                  </a:cubicBezTo>
                  <a:cubicBezTo>
                    <a:pt x="477" y="710"/>
                    <a:pt x="505" y="710"/>
                    <a:pt x="523" y="728"/>
                  </a:cubicBezTo>
                  <a:cubicBezTo>
                    <a:pt x="540" y="745"/>
                    <a:pt x="540" y="773"/>
                    <a:pt x="523" y="791"/>
                  </a:cubicBezTo>
                  <a:close/>
                  <a:moveTo>
                    <a:pt x="523" y="433"/>
                  </a:moveTo>
                  <a:cubicBezTo>
                    <a:pt x="344" y="612"/>
                    <a:pt x="344" y="612"/>
                    <a:pt x="344" y="612"/>
                  </a:cubicBezTo>
                  <a:cubicBezTo>
                    <a:pt x="335" y="621"/>
                    <a:pt x="324" y="625"/>
                    <a:pt x="313" y="625"/>
                  </a:cubicBezTo>
                  <a:cubicBezTo>
                    <a:pt x="301" y="625"/>
                    <a:pt x="290" y="621"/>
                    <a:pt x="281" y="612"/>
                  </a:cubicBezTo>
                  <a:cubicBezTo>
                    <a:pt x="192" y="523"/>
                    <a:pt x="192" y="523"/>
                    <a:pt x="192" y="523"/>
                  </a:cubicBezTo>
                  <a:cubicBezTo>
                    <a:pt x="174" y="505"/>
                    <a:pt x="174" y="477"/>
                    <a:pt x="192" y="460"/>
                  </a:cubicBezTo>
                  <a:cubicBezTo>
                    <a:pt x="209" y="442"/>
                    <a:pt x="237" y="442"/>
                    <a:pt x="255" y="460"/>
                  </a:cubicBezTo>
                  <a:cubicBezTo>
                    <a:pt x="313" y="517"/>
                    <a:pt x="313" y="517"/>
                    <a:pt x="313" y="517"/>
                  </a:cubicBezTo>
                  <a:cubicBezTo>
                    <a:pt x="460" y="370"/>
                    <a:pt x="460" y="370"/>
                    <a:pt x="460" y="370"/>
                  </a:cubicBezTo>
                  <a:cubicBezTo>
                    <a:pt x="477" y="353"/>
                    <a:pt x="505" y="353"/>
                    <a:pt x="523" y="370"/>
                  </a:cubicBezTo>
                  <a:cubicBezTo>
                    <a:pt x="540" y="388"/>
                    <a:pt x="540" y="416"/>
                    <a:pt x="523" y="433"/>
                  </a:cubicBezTo>
                  <a:close/>
                  <a:moveTo>
                    <a:pt x="849" y="893"/>
                  </a:moveTo>
                  <a:cubicBezTo>
                    <a:pt x="670" y="893"/>
                    <a:pt x="670" y="893"/>
                    <a:pt x="670" y="893"/>
                  </a:cubicBezTo>
                  <a:cubicBezTo>
                    <a:pt x="645" y="893"/>
                    <a:pt x="625" y="873"/>
                    <a:pt x="625" y="849"/>
                  </a:cubicBezTo>
                  <a:cubicBezTo>
                    <a:pt x="625" y="824"/>
                    <a:pt x="645" y="804"/>
                    <a:pt x="670" y="804"/>
                  </a:cubicBezTo>
                  <a:cubicBezTo>
                    <a:pt x="849" y="804"/>
                    <a:pt x="849" y="804"/>
                    <a:pt x="849" y="804"/>
                  </a:cubicBezTo>
                  <a:cubicBezTo>
                    <a:pt x="873" y="804"/>
                    <a:pt x="893" y="824"/>
                    <a:pt x="893" y="849"/>
                  </a:cubicBezTo>
                  <a:cubicBezTo>
                    <a:pt x="893" y="873"/>
                    <a:pt x="873" y="893"/>
                    <a:pt x="849" y="893"/>
                  </a:cubicBezTo>
                  <a:close/>
                  <a:moveTo>
                    <a:pt x="849" y="536"/>
                  </a:moveTo>
                  <a:cubicBezTo>
                    <a:pt x="670" y="536"/>
                    <a:pt x="670" y="536"/>
                    <a:pt x="670" y="536"/>
                  </a:cubicBezTo>
                  <a:cubicBezTo>
                    <a:pt x="645" y="536"/>
                    <a:pt x="625" y="516"/>
                    <a:pt x="625" y="491"/>
                  </a:cubicBezTo>
                  <a:cubicBezTo>
                    <a:pt x="625" y="466"/>
                    <a:pt x="645" y="446"/>
                    <a:pt x="670" y="446"/>
                  </a:cubicBezTo>
                  <a:cubicBezTo>
                    <a:pt x="849" y="446"/>
                    <a:pt x="849" y="446"/>
                    <a:pt x="849" y="446"/>
                  </a:cubicBezTo>
                  <a:cubicBezTo>
                    <a:pt x="873" y="446"/>
                    <a:pt x="893" y="466"/>
                    <a:pt x="893" y="491"/>
                  </a:cubicBezTo>
                  <a:cubicBezTo>
                    <a:pt x="893" y="516"/>
                    <a:pt x="873" y="536"/>
                    <a:pt x="849" y="5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70" name="Group 69">
            <a:extLst>
              <a:ext uri="{FF2B5EF4-FFF2-40B4-BE49-F238E27FC236}">
                <a16:creationId xmlns:a16="http://schemas.microsoft.com/office/drawing/2014/main" id="{4898A543-63E6-4631-BE76-3AA045FE3F2E}"/>
              </a:ext>
            </a:extLst>
          </p:cNvPr>
          <p:cNvGrpSpPr/>
          <p:nvPr/>
        </p:nvGrpSpPr>
        <p:grpSpPr>
          <a:xfrm>
            <a:off x="1258182" y="5580993"/>
            <a:ext cx="346263" cy="347011"/>
            <a:chOff x="1333501" y="3500438"/>
            <a:chExt cx="1470025" cy="1473200"/>
          </a:xfrm>
          <a:solidFill>
            <a:schemeClr val="bg1"/>
          </a:solidFill>
        </p:grpSpPr>
        <p:sp>
          <p:nvSpPr>
            <p:cNvPr id="71" name="Freeform 32">
              <a:extLst>
                <a:ext uri="{FF2B5EF4-FFF2-40B4-BE49-F238E27FC236}">
                  <a16:creationId xmlns:a16="http://schemas.microsoft.com/office/drawing/2014/main" id="{8F9726A9-2B0D-43C7-8828-CE1BAB859484}"/>
                </a:ext>
              </a:extLst>
            </p:cNvPr>
            <p:cNvSpPr>
              <a:spLocks noEditPoints="1"/>
            </p:cNvSpPr>
            <p:nvPr/>
          </p:nvSpPr>
          <p:spPr bwMode="auto">
            <a:xfrm>
              <a:off x="1333501" y="3649663"/>
              <a:ext cx="1323975" cy="1323975"/>
            </a:xfrm>
            <a:custGeom>
              <a:avLst/>
              <a:gdLst>
                <a:gd name="T0" fmla="*/ 653 w 1306"/>
                <a:gd name="T1" fmla="*/ 1306 h 1306"/>
                <a:gd name="T2" fmla="*/ 1306 w 1306"/>
                <a:gd name="T3" fmla="*/ 653 h 1306"/>
                <a:gd name="T4" fmla="*/ 1229 w 1306"/>
                <a:gd name="T5" fmla="*/ 346 h 1306"/>
                <a:gd name="T6" fmla="*/ 1213 w 1306"/>
                <a:gd name="T7" fmla="*/ 347 h 1306"/>
                <a:gd name="T8" fmla="*/ 1204 w 1306"/>
                <a:gd name="T9" fmla="*/ 347 h 1306"/>
                <a:gd name="T10" fmla="*/ 1121 w 1306"/>
                <a:gd name="T11" fmla="*/ 340 h 1306"/>
                <a:gd name="T12" fmla="*/ 1061 w 1306"/>
                <a:gd name="T13" fmla="*/ 400 h 1306"/>
                <a:gd name="T14" fmla="*/ 1133 w 1306"/>
                <a:gd name="T15" fmla="*/ 653 h 1306"/>
                <a:gd name="T16" fmla="*/ 653 w 1306"/>
                <a:gd name="T17" fmla="*/ 1133 h 1306"/>
                <a:gd name="T18" fmla="*/ 173 w 1306"/>
                <a:gd name="T19" fmla="*/ 653 h 1306"/>
                <a:gd name="T20" fmla="*/ 653 w 1306"/>
                <a:gd name="T21" fmla="*/ 173 h 1306"/>
                <a:gd name="T22" fmla="*/ 906 w 1306"/>
                <a:gd name="T23" fmla="*/ 245 h 1306"/>
                <a:gd name="T24" fmla="*/ 960 w 1306"/>
                <a:gd name="T25" fmla="*/ 191 h 1306"/>
                <a:gd name="T26" fmla="*/ 952 w 1306"/>
                <a:gd name="T27" fmla="*/ 96 h 1306"/>
                <a:gd name="T28" fmla="*/ 953 w 1306"/>
                <a:gd name="T29" fmla="*/ 73 h 1306"/>
                <a:gd name="T30" fmla="*/ 653 w 1306"/>
                <a:gd name="T31" fmla="*/ 0 h 1306"/>
                <a:gd name="T32" fmla="*/ 0 w 1306"/>
                <a:gd name="T33" fmla="*/ 653 h 1306"/>
                <a:gd name="T34" fmla="*/ 653 w 1306"/>
                <a:gd name="T35" fmla="*/ 1306 h 1306"/>
                <a:gd name="T36" fmla="*/ 653 w 1306"/>
                <a:gd name="T37" fmla="*/ 1306 h 1306"/>
                <a:gd name="T38" fmla="*/ 653 w 1306"/>
                <a:gd name="T3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6" h="1306">
                  <a:moveTo>
                    <a:pt x="653" y="1306"/>
                  </a:moveTo>
                  <a:cubicBezTo>
                    <a:pt x="1013" y="1306"/>
                    <a:pt x="1306" y="1013"/>
                    <a:pt x="1306" y="653"/>
                  </a:cubicBezTo>
                  <a:cubicBezTo>
                    <a:pt x="1306" y="542"/>
                    <a:pt x="1278" y="437"/>
                    <a:pt x="1229" y="346"/>
                  </a:cubicBezTo>
                  <a:cubicBezTo>
                    <a:pt x="1224" y="347"/>
                    <a:pt x="1219" y="347"/>
                    <a:pt x="1213" y="347"/>
                  </a:cubicBezTo>
                  <a:cubicBezTo>
                    <a:pt x="1210" y="347"/>
                    <a:pt x="1207" y="347"/>
                    <a:pt x="1204" y="347"/>
                  </a:cubicBezTo>
                  <a:cubicBezTo>
                    <a:pt x="1121" y="340"/>
                    <a:pt x="1121" y="340"/>
                    <a:pt x="1121" y="340"/>
                  </a:cubicBezTo>
                  <a:cubicBezTo>
                    <a:pt x="1061" y="400"/>
                    <a:pt x="1061" y="400"/>
                    <a:pt x="1061" y="400"/>
                  </a:cubicBezTo>
                  <a:cubicBezTo>
                    <a:pt x="1107" y="474"/>
                    <a:pt x="1133" y="560"/>
                    <a:pt x="1133" y="653"/>
                  </a:cubicBezTo>
                  <a:cubicBezTo>
                    <a:pt x="1133" y="918"/>
                    <a:pt x="918" y="1133"/>
                    <a:pt x="653" y="1133"/>
                  </a:cubicBezTo>
                  <a:cubicBezTo>
                    <a:pt x="388" y="1133"/>
                    <a:pt x="173" y="918"/>
                    <a:pt x="173" y="653"/>
                  </a:cubicBezTo>
                  <a:cubicBezTo>
                    <a:pt x="173" y="388"/>
                    <a:pt x="388" y="173"/>
                    <a:pt x="653" y="173"/>
                  </a:cubicBezTo>
                  <a:cubicBezTo>
                    <a:pt x="746" y="173"/>
                    <a:pt x="832" y="199"/>
                    <a:pt x="906" y="245"/>
                  </a:cubicBezTo>
                  <a:cubicBezTo>
                    <a:pt x="960" y="191"/>
                    <a:pt x="960" y="191"/>
                    <a:pt x="960" y="191"/>
                  </a:cubicBezTo>
                  <a:cubicBezTo>
                    <a:pt x="952" y="96"/>
                    <a:pt x="952" y="96"/>
                    <a:pt x="952" y="96"/>
                  </a:cubicBezTo>
                  <a:cubicBezTo>
                    <a:pt x="952" y="88"/>
                    <a:pt x="952" y="80"/>
                    <a:pt x="953" y="73"/>
                  </a:cubicBezTo>
                  <a:cubicBezTo>
                    <a:pt x="863" y="26"/>
                    <a:pt x="761" y="0"/>
                    <a:pt x="653" y="0"/>
                  </a:cubicBezTo>
                  <a:cubicBezTo>
                    <a:pt x="292" y="0"/>
                    <a:pt x="0" y="292"/>
                    <a:pt x="0" y="653"/>
                  </a:cubicBezTo>
                  <a:cubicBezTo>
                    <a:pt x="0" y="1013"/>
                    <a:pt x="292" y="1306"/>
                    <a:pt x="653" y="1306"/>
                  </a:cubicBezTo>
                  <a:close/>
                  <a:moveTo>
                    <a:pt x="653" y="1306"/>
                  </a:moveTo>
                  <a:cubicBezTo>
                    <a:pt x="653" y="1306"/>
                    <a:pt x="653" y="1306"/>
                    <a:pt x="653" y="13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2" name="Freeform 33">
              <a:extLst>
                <a:ext uri="{FF2B5EF4-FFF2-40B4-BE49-F238E27FC236}">
                  <a16:creationId xmlns:a16="http://schemas.microsoft.com/office/drawing/2014/main" id="{3ED9A9B1-67F0-4D65-A54A-6F1BE49DD72A}"/>
                </a:ext>
              </a:extLst>
            </p:cNvPr>
            <p:cNvSpPr>
              <a:spLocks noEditPoints="1"/>
            </p:cNvSpPr>
            <p:nvPr/>
          </p:nvSpPr>
          <p:spPr bwMode="auto">
            <a:xfrm>
              <a:off x="1668463" y="3986213"/>
              <a:ext cx="652463" cy="650875"/>
            </a:xfrm>
            <a:custGeom>
              <a:avLst/>
              <a:gdLst>
                <a:gd name="T0" fmla="*/ 322 w 643"/>
                <a:gd name="T1" fmla="*/ 153 h 643"/>
                <a:gd name="T2" fmla="*/ 335 w 643"/>
                <a:gd name="T3" fmla="*/ 154 h 643"/>
                <a:gd name="T4" fmla="*/ 458 w 643"/>
                <a:gd name="T5" fmla="*/ 30 h 643"/>
                <a:gd name="T6" fmla="*/ 322 w 643"/>
                <a:gd name="T7" fmla="*/ 0 h 643"/>
                <a:gd name="T8" fmla="*/ 0 w 643"/>
                <a:gd name="T9" fmla="*/ 322 h 643"/>
                <a:gd name="T10" fmla="*/ 322 w 643"/>
                <a:gd name="T11" fmla="*/ 643 h 643"/>
                <a:gd name="T12" fmla="*/ 643 w 643"/>
                <a:gd name="T13" fmla="*/ 322 h 643"/>
                <a:gd name="T14" fmla="*/ 613 w 643"/>
                <a:gd name="T15" fmla="*/ 186 h 643"/>
                <a:gd name="T16" fmla="*/ 490 w 643"/>
                <a:gd name="T17" fmla="*/ 309 h 643"/>
                <a:gd name="T18" fmla="*/ 490 w 643"/>
                <a:gd name="T19" fmla="*/ 322 h 643"/>
                <a:gd name="T20" fmla="*/ 322 w 643"/>
                <a:gd name="T21" fmla="*/ 491 h 643"/>
                <a:gd name="T22" fmla="*/ 153 w 643"/>
                <a:gd name="T23" fmla="*/ 322 h 643"/>
                <a:gd name="T24" fmla="*/ 322 w 643"/>
                <a:gd name="T25" fmla="*/ 153 h 643"/>
                <a:gd name="T26" fmla="*/ 322 w 643"/>
                <a:gd name="T27" fmla="*/ 153 h 643"/>
                <a:gd name="T28" fmla="*/ 322 w 643"/>
                <a:gd name="T29" fmla="*/ 15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3" h="643">
                  <a:moveTo>
                    <a:pt x="322" y="153"/>
                  </a:moveTo>
                  <a:cubicBezTo>
                    <a:pt x="326" y="153"/>
                    <a:pt x="330" y="153"/>
                    <a:pt x="335" y="154"/>
                  </a:cubicBezTo>
                  <a:cubicBezTo>
                    <a:pt x="458" y="30"/>
                    <a:pt x="458" y="30"/>
                    <a:pt x="458" y="30"/>
                  </a:cubicBezTo>
                  <a:cubicBezTo>
                    <a:pt x="416" y="11"/>
                    <a:pt x="370" y="0"/>
                    <a:pt x="322" y="0"/>
                  </a:cubicBezTo>
                  <a:cubicBezTo>
                    <a:pt x="144" y="0"/>
                    <a:pt x="0" y="144"/>
                    <a:pt x="0" y="322"/>
                  </a:cubicBezTo>
                  <a:cubicBezTo>
                    <a:pt x="0" y="499"/>
                    <a:pt x="144" y="643"/>
                    <a:pt x="322" y="643"/>
                  </a:cubicBezTo>
                  <a:cubicBezTo>
                    <a:pt x="499" y="643"/>
                    <a:pt x="643" y="499"/>
                    <a:pt x="643" y="322"/>
                  </a:cubicBezTo>
                  <a:cubicBezTo>
                    <a:pt x="643" y="273"/>
                    <a:pt x="632" y="227"/>
                    <a:pt x="613" y="186"/>
                  </a:cubicBezTo>
                  <a:cubicBezTo>
                    <a:pt x="490" y="309"/>
                    <a:pt x="490" y="309"/>
                    <a:pt x="490" y="309"/>
                  </a:cubicBezTo>
                  <a:cubicBezTo>
                    <a:pt x="490" y="313"/>
                    <a:pt x="490" y="318"/>
                    <a:pt x="490" y="322"/>
                  </a:cubicBezTo>
                  <a:cubicBezTo>
                    <a:pt x="490" y="415"/>
                    <a:pt x="415" y="491"/>
                    <a:pt x="322" y="491"/>
                  </a:cubicBezTo>
                  <a:cubicBezTo>
                    <a:pt x="228" y="491"/>
                    <a:pt x="153" y="415"/>
                    <a:pt x="153" y="322"/>
                  </a:cubicBezTo>
                  <a:cubicBezTo>
                    <a:pt x="153" y="229"/>
                    <a:pt x="229" y="153"/>
                    <a:pt x="322" y="153"/>
                  </a:cubicBezTo>
                  <a:close/>
                  <a:moveTo>
                    <a:pt x="322" y="153"/>
                  </a:moveTo>
                  <a:cubicBezTo>
                    <a:pt x="322" y="153"/>
                    <a:pt x="322" y="153"/>
                    <a:pt x="322"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34">
              <a:extLst>
                <a:ext uri="{FF2B5EF4-FFF2-40B4-BE49-F238E27FC236}">
                  <a16:creationId xmlns:a16="http://schemas.microsoft.com/office/drawing/2014/main" id="{07F87E90-FE4B-4A5C-8866-8C9280970A05}"/>
                </a:ext>
              </a:extLst>
            </p:cNvPr>
            <p:cNvSpPr>
              <a:spLocks noEditPoints="1"/>
            </p:cNvSpPr>
            <p:nvPr/>
          </p:nvSpPr>
          <p:spPr bwMode="auto">
            <a:xfrm>
              <a:off x="1995488" y="3500438"/>
              <a:ext cx="808038" cy="808038"/>
            </a:xfrm>
            <a:custGeom>
              <a:avLst/>
              <a:gdLst>
                <a:gd name="T0" fmla="*/ 673 w 797"/>
                <a:gd name="T1" fmla="*/ 218 h 796"/>
                <a:gd name="T2" fmla="*/ 711 w 797"/>
                <a:gd name="T3" fmla="*/ 179 h 796"/>
                <a:gd name="T4" fmla="*/ 711 w 797"/>
                <a:gd name="T5" fmla="*/ 115 h 796"/>
                <a:gd name="T6" fmla="*/ 685 w 797"/>
                <a:gd name="T7" fmla="*/ 88 h 796"/>
                <a:gd name="T8" fmla="*/ 653 w 797"/>
                <a:gd name="T9" fmla="*/ 75 h 796"/>
                <a:gd name="T10" fmla="*/ 621 w 797"/>
                <a:gd name="T11" fmla="*/ 88 h 796"/>
                <a:gd name="T12" fmla="*/ 577 w 797"/>
                <a:gd name="T13" fmla="*/ 132 h 796"/>
                <a:gd name="T14" fmla="*/ 567 w 797"/>
                <a:gd name="T15" fmla="*/ 14 h 796"/>
                <a:gd name="T16" fmla="*/ 552 w 797"/>
                <a:gd name="T17" fmla="*/ 0 h 796"/>
                <a:gd name="T18" fmla="*/ 541 w 797"/>
                <a:gd name="T19" fmla="*/ 5 h 796"/>
                <a:gd name="T20" fmla="*/ 367 w 797"/>
                <a:gd name="T21" fmla="*/ 179 h 796"/>
                <a:gd name="T22" fmla="*/ 345 w 797"/>
                <a:gd name="T23" fmla="*/ 239 h 796"/>
                <a:gd name="T24" fmla="*/ 345 w 797"/>
                <a:gd name="T25" fmla="*/ 246 h 796"/>
                <a:gd name="T26" fmla="*/ 354 w 797"/>
                <a:gd name="T27" fmla="*/ 355 h 796"/>
                <a:gd name="T28" fmla="*/ 291 w 797"/>
                <a:gd name="T29" fmla="*/ 418 h 796"/>
                <a:gd name="T30" fmla="*/ 177 w 797"/>
                <a:gd name="T31" fmla="*/ 532 h 796"/>
                <a:gd name="T32" fmla="*/ 16 w 797"/>
                <a:gd name="T33" fmla="*/ 693 h 796"/>
                <a:gd name="T34" fmla="*/ 5 w 797"/>
                <a:gd name="T35" fmla="*/ 717 h 796"/>
                <a:gd name="T36" fmla="*/ 2 w 797"/>
                <a:gd name="T37" fmla="*/ 755 h 796"/>
                <a:gd name="T38" fmla="*/ 40 w 797"/>
                <a:gd name="T39" fmla="*/ 796 h 796"/>
                <a:gd name="T40" fmla="*/ 42 w 797"/>
                <a:gd name="T41" fmla="*/ 796 h 796"/>
                <a:gd name="T42" fmla="*/ 82 w 797"/>
                <a:gd name="T43" fmla="*/ 794 h 796"/>
                <a:gd name="T44" fmla="*/ 107 w 797"/>
                <a:gd name="T45" fmla="*/ 783 h 796"/>
                <a:gd name="T46" fmla="*/ 265 w 797"/>
                <a:gd name="T47" fmla="*/ 625 h 796"/>
                <a:gd name="T48" fmla="*/ 268 w 797"/>
                <a:gd name="T49" fmla="*/ 622 h 796"/>
                <a:gd name="T50" fmla="*/ 381 w 797"/>
                <a:gd name="T51" fmla="*/ 509 h 796"/>
                <a:gd name="T52" fmla="*/ 450 w 797"/>
                <a:gd name="T53" fmla="*/ 440 h 796"/>
                <a:gd name="T54" fmla="*/ 550 w 797"/>
                <a:gd name="T55" fmla="*/ 448 h 796"/>
                <a:gd name="T56" fmla="*/ 554 w 797"/>
                <a:gd name="T57" fmla="*/ 448 h 796"/>
                <a:gd name="T58" fmla="*/ 560 w 797"/>
                <a:gd name="T59" fmla="*/ 448 h 796"/>
                <a:gd name="T60" fmla="*/ 614 w 797"/>
                <a:gd name="T61" fmla="*/ 426 h 796"/>
                <a:gd name="T62" fmla="*/ 788 w 797"/>
                <a:gd name="T63" fmla="*/ 252 h 796"/>
                <a:gd name="T64" fmla="*/ 779 w 797"/>
                <a:gd name="T65" fmla="*/ 226 h 796"/>
                <a:gd name="T66" fmla="*/ 673 w 797"/>
                <a:gd name="T67" fmla="*/ 218 h 796"/>
                <a:gd name="T68" fmla="*/ 673 w 797"/>
                <a:gd name="T69" fmla="*/ 218 h 796"/>
                <a:gd name="T70" fmla="*/ 673 w 797"/>
                <a:gd name="T71" fmla="*/ 21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 h="796">
                  <a:moveTo>
                    <a:pt x="673" y="218"/>
                  </a:moveTo>
                  <a:cubicBezTo>
                    <a:pt x="711" y="179"/>
                    <a:pt x="711" y="179"/>
                    <a:pt x="711" y="179"/>
                  </a:cubicBezTo>
                  <a:cubicBezTo>
                    <a:pt x="729" y="161"/>
                    <a:pt x="729" y="133"/>
                    <a:pt x="711" y="115"/>
                  </a:cubicBezTo>
                  <a:cubicBezTo>
                    <a:pt x="685" y="88"/>
                    <a:pt x="685" y="88"/>
                    <a:pt x="685" y="88"/>
                  </a:cubicBezTo>
                  <a:cubicBezTo>
                    <a:pt x="676" y="79"/>
                    <a:pt x="664" y="75"/>
                    <a:pt x="653" y="75"/>
                  </a:cubicBezTo>
                  <a:cubicBezTo>
                    <a:pt x="641" y="75"/>
                    <a:pt x="630" y="79"/>
                    <a:pt x="621" y="88"/>
                  </a:cubicBezTo>
                  <a:cubicBezTo>
                    <a:pt x="577" y="132"/>
                    <a:pt x="577" y="132"/>
                    <a:pt x="577" y="132"/>
                  </a:cubicBezTo>
                  <a:cubicBezTo>
                    <a:pt x="567" y="14"/>
                    <a:pt x="567" y="14"/>
                    <a:pt x="567" y="14"/>
                  </a:cubicBezTo>
                  <a:cubicBezTo>
                    <a:pt x="567" y="6"/>
                    <a:pt x="560" y="0"/>
                    <a:pt x="552" y="0"/>
                  </a:cubicBezTo>
                  <a:cubicBezTo>
                    <a:pt x="548" y="0"/>
                    <a:pt x="545" y="2"/>
                    <a:pt x="541" y="5"/>
                  </a:cubicBezTo>
                  <a:cubicBezTo>
                    <a:pt x="367" y="179"/>
                    <a:pt x="367" y="179"/>
                    <a:pt x="367" y="179"/>
                  </a:cubicBezTo>
                  <a:cubicBezTo>
                    <a:pt x="351" y="195"/>
                    <a:pt x="343" y="217"/>
                    <a:pt x="345" y="239"/>
                  </a:cubicBezTo>
                  <a:cubicBezTo>
                    <a:pt x="345" y="246"/>
                    <a:pt x="345" y="246"/>
                    <a:pt x="345" y="246"/>
                  </a:cubicBezTo>
                  <a:cubicBezTo>
                    <a:pt x="354" y="355"/>
                    <a:pt x="354" y="355"/>
                    <a:pt x="354" y="355"/>
                  </a:cubicBezTo>
                  <a:cubicBezTo>
                    <a:pt x="291" y="418"/>
                    <a:pt x="291" y="418"/>
                    <a:pt x="291" y="418"/>
                  </a:cubicBezTo>
                  <a:cubicBezTo>
                    <a:pt x="177" y="532"/>
                    <a:pt x="177" y="532"/>
                    <a:pt x="177" y="532"/>
                  </a:cubicBezTo>
                  <a:cubicBezTo>
                    <a:pt x="16" y="693"/>
                    <a:pt x="16" y="693"/>
                    <a:pt x="16" y="693"/>
                  </a:cubicBezTo>
                  <a:cubicBezTo>
                    <a:pt x="9" y="699"/>
                    <a:pt x="5" y="708"/>
                    <a:pt x="5" y="717"/>
                  </a:cubicBezTo>
                  <a:cubicBezTo>
                    <a:pt x="2" y="755"/>
                    <a:pt x="2" y="755"/>
                    <a:pt x="2" y="755"/>
                  </a:cubicBezTo>
                  <a:cubicBezTo>
                    <a:pt x="0" y="777"/>
                    <a:pt x="18" y="796"/>
                    <a:pt x="40" y="796"/>
                  </a:cubicBezTo>
                  <a:cubicBezTo>
                    <a:pt x="42" y="796"/>
                    <a:pt x="42" y="796"/>
                    <a:pt x="42" y="796"/>
                  </a:cubicBezTo>
                  <a:cubicBezTo>
                    <a:pt x="82" y="794"/>
                    <a:pt x="82" y="794"/>
                    <a:pt x="82" y="794"/>
                  </a:cubicBezTo>
                  <a:cubicBezTo>
                    <a:pt x="92" y="794"/>
                    <a:pt x="101" y="790"/>
                    <a:pt x="107" y="783"/>
                  </a:cubicBezTo>
                  <a:cubicBezTo>
                    <a:pt x="265" y="625"/>
                    <a:pt x="265" y="625"/>
                    <a:pt x="265" y="625"/>
                  </a:cubicBezTo>
                  <a:cubicBezTo>
                    <a:pt x="268" y="622"/>
                    <a:pt x="268" y="622"/>
                    <a:pt x="268" y="622"/>
                  </a:cubicBezTo>
                  <a:cubicBezTo>
                    <a:pt x="381" y="509"/>
                    <a:pt x="381" y="509"/>
                    <a:pt x="381" y="509"/>
                  </a:cubicBezTo>
                  <a:cubicBezTo>
                    <a:pt x="450" y="440"/>
                    <a:pt x="450" y="440"/>
                    <a:pt x="450" y="440"/>
                  </a:cubicBezTo>
                  <a:cubicBezTo>
                    <a:pt x="550" y="448"/>
                    <a:pt x="550" y="448"/>
                    <a:pt x="550" y="448"/>
                  </a:cubicBezTo>
                  <a:cubicBezTo>
                    <a:pt x="554" y="448"/>
                    <a:pt x="554" y="448"/>
                    <a:pt x="554" y="448"/>
                  </a:cubicBezTo>
                  <a:cubicBezTo>
                    <a:pt x="556" y="448"/>
                    <a:pt x="558" y="448"/>
                    <a:pt x="560" y="448"/>
                  </a:cubicBezTo>
                  <a:cubicBezTo>
                    <a:pt x="580" y="448"/>
                    <a:pt x="599" y="440"/>
                    <a:pt x="614" y="426"/>
                  </a:cubicBezTo>
                  <a:cubicBezTo>
                    <a:pt x="788" y="252"/>
                    <a:pt x="788" y="252"/>
                    <a:pt x="788" y="252"/>
                  </a:cubicBezTo>
                  <a:cubicBezTo>
                    <a:pt x="797" y="243"/>
                    <a:pt x="792" y="227"/>
                    <a:pt x="779" y="226"/>
                  </a:cubicBezTo>
                  <a:lnTo>
                    <a:pt x="673" y="218"/>
                  </a:lnTo>
                  <a:close/>
                  <a:moveTo>
                    <a:pt x="673" y="218"/>
                  </a:moveTo>
                  <a:cubicBezTo>
                    <a:pt x="673" y="218"/>
                    <a:pt x="673" y="218"/>
                    <a:pt x="673"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8" name="Footer Placeholder 1">
            <a:extLst>
              <a:ext uri="{FF2B5EF4-FFF2-40B4-BE49-F238E27FC236}">
                <a16:creationId xmlns:a16="http://schemas.microsoft.com/office/drawing/2014/main" id="{71E42FAB-3DA3-4BB8-8E8C-99343C67686E}"/>
              </a:ext>
            </a:extLst>
          </p:cNvPr>
          <p:cNvSpPr>
            <a:spLocks noGrp="1"/>
          </p:cNvSpPr>
          <p:nvPr>
            <p:ph type="ftr" sz="quarter" idx="3"/>
          </p:nvPr>
        </p:nvSpPr>
        <p:spPr>
          <a:xfrm>
            <a:off x="0" y="6485771"/>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79" name="Slide Number Placeholder 3">
            <a:extLst>
              <a:ext uri="{FF2B5EF4-FFF2-40B4-BE49-F238E27FC236}">
                <a16:creationId xmlns:a16="http://schemas.microsoft.com/office/drawing/2014/main" id="{5790592B-EB26-4955-81F3-4E49FC0FB805}"/>
              </a:ext>
            </a:extLst>
          </p:cNvPr>
          <p:cNvSpPr>
            <a:spLocks noGrp="1"/>
          </p:cNvSpPr>
          <p:nvPr>
            <p:ph type="sldNum" sz="quarter" idx="4"/>
          </p:nvPr>
        </p:nvSpPr>
        <p:spPr>
          <a:xfrm>
            <a:off x="8752840" y="6485771"/>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43</a:t>
            </a:fld>
            <a:endParaRPr lang="en-US" dirty="0">
              <a:latin typeface="+mn-lt"/>
              <a:cs typeface="Calibri" panose="020F0502020204030204" pitchFamily="34" charset="0"/>
            </a:endParaRPr>
          </a:p>
        </p:txBody>
      </p:sp>
      <p:sp>
        <p:nvSpPr>
          <p:cNvPr id="3" name="Rectangle 2"/>
          <p:cNvSpPr/>
          <p:nvPr/>
        </p:nvSpPr>
        <p:spPr>
          <a:xfrm>
            <a:off x="0" y="6278076"/>
            <a:ext cx="3623813" cy="276999"/>
          </a:xfrm>
          <a:prstGeom prst="rect">
            <a:avLst/>
          </a:prstGeom>
        </p:spPr>
        <p:txBody>
          <a:bodyPr wrap="non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International association for hospice and palliative care</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Value of Palliative Care in Primary Care</a:t>
            </a:r>
            <a:endParaRPr b="1" dirty="0">
              <a:highlight>
                <a:srgbClr val="FFFF00"/>
              </a:highlight>
              <a:latin typeface="Calibri"/>
              <a:ea typeface="Calibri"/>
              <a:cs typeface="Calibri"/>
              <a:sym typeface="Calibri"/>
            </a:endParaRPr>
          </a:p>
        </p:txBody>
      </p:sp>
      <p:sp>
        <p:nvSpPr>
          <p:cNvPr id="3" name="Content Placeholder 2">
            <a:extLst>
              <a:ext uri="{FF2B5EF4-FFF2-40B4-BE49-F238E27FC236}">
                <a16:creationId xmlns:a16="http://schemas.microsoft.com/office/drawing/2014/main" id="{1E858F0C-38AE-4534-94AA-271E3E797B3D}"/>
              </a:ext>
            </a:extLst>
          </p:cNvPr>
          <p:cNvSpPr>
            <a:spLocks noGrp="1"/>
          </p:cNvSpPr>
          <p:nvPr>
            <p:ph idx="1"/>
          </p:nvPr>
        </p:nvSpPr>
        <p:spPr/>
        <p:txBody>
          <a:bodyPr/>
          <a:lstStyle/>
          <a:p>
            <a:r>
              <a:rPr lang="en-US" dirty="0"/>
              <a:t>Increased primary care involvement in the care of seriously ill individuals is associated with:</a:t>
            </a:r>
          </a:p>
          <a:p>
            <a:pPr lvl="1"/>
            <a:r>
              <a:rPr lang="en-US" dirty="0"/>
              <a:t>Improved quality of life</a:t>
            </a:r>
          </a:p>
          <a:p>
            <a:pPr lvl="1"/>
            <a:r>
              <a:rPr lang="en-US" dirty="0"/>
              <a:t>Reduced inpatient and ED utilization for seriously ill patients</a:t>
            </a:r>
          </a:p>
          <a:p>
            <a:pPr lvl="1"/>
            <a:r>
              <a:rPr lang="en-US" dirty="0"/>
              <a:t>Improved quality measure outcomes near the end of life</a:t>
            </a:r>
          </a:p>
          <a:p>
            <a:r>
              <a:rPr lang="en-US" dirty="0"/>
              <a:t>Clear guidelines and indications for subspecialty referrals exist for hospitalized patients; these should be adapted for the outpatient setting as well</a:t>
            </a:r>
          </a:p>
          <a:p>
            <a:pPr lvl="1"/>
            <a:r>
              <a:rPr lang="en-US" dirty="0"/>
              <a:t>PCPs </a:t>
            </a:r>
            <a:r>
              <a:rPr lang="en-US" dirty="0" smtClean="0"/>
              <a:t>responsible </a:t>
            </a:r>
            <a:r>
              <a:rPr lang="en-US" dirty="0"/>
              <a:t>for care management</a:t>
            </a:r>
          </a:p>
          <a:p>
            <a:pPr lvl="1"/>
            <a:r>
              <a:rPr lang="en-US" dirty="0"/>
              <a:t>Specialists available for patients with complex needs </a:t>
            </a:r>
          </a:p>
          <a:p>
            <a:pPr lvl="1"/>
            <a:endParaRPr lang="en-US" dirty="0"/>
          </a:p>
        </p:txBody>
      </p:sp>
      <p:sp>
        <p:nvSpPr>
          <p:cNvPr id="2" name="Footer Placeholder 1"/>
          <p:cNvSpPr>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4" name="Slide Number Placeholder 3"/>
          <p:cNvSpPr>
            <a:spLocks noGrp="1"/>
          </p:cNvSpPr>
          <p:nvPr>
            <p:ph type="sldNum" sz="quarter" idx="4"/>
          </p:nvPr>
        </p:nvSpPr>
        <p:spPr>
          <a:xfrm>
            <a:off x="8752840" y="6492874"/>
            <a:ext cx="343916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44</a:t>
            </a:fld>
            <a:endParaRPr lang="en-US">
              <a:latin typeface="+mn-lt"/>
              <a:cs typeface="Calibri" panose="020F0502020204030204" pitchFamily="34" charset="0"/>
            </a:endParaRPr>
          </a:p>
        </p:txBody>
      </p:sp>
    </p:spTree>
    <p:extLst>
      <p:ext uri="{BB962C8B-B14F-4D97-AF65-F5344CB8AC3E}">
        <p14:creationId xmlns:p14="http://schemas.microsoft.com/office/powerpoint/2010/main" val="2345721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3A0B-A6A7-4E94-848E-0366D3F24441}"/>
              </a:ext>
            </a:extLst>
          </p:cNvPr>
          <p:cNvSpPr>
            <a:spLocks noGrp="1"/>
          </p:cNvSpPr>
          <p:nvPr>
            <p:ph type="title"/>
          </p:nvPr>
        </p:nvSpPr>
        <p:spPr/>
        <p:txBody>
          <a:bodyPr/>
          <a:lstStyle/>
          <a:p>
            <a:r>
              <a:rPr lang="en-US" dirty="0"/>
              <a:t>How and Where of Palliative Care</a:t>
            </a:r>
          </a:p>
        </p:txBody>
      </p:sp>
      <p:sp>
        <p:nvSpPr>
          <p:cNvPr id="3" name="Text Placeholder 2">
            <a:extLst>
              <a:ext uri="{FF2B5EF4-FFF2-40B4-BE49-F238E27FC236}">
                <a16:creationId xmlns:a16="http://schemas.microsoft.com/office/drawing/2014/main" id="{4D478B3E-2BF3-41CE-81BA-7EAF73779CE9}"/>
              </a:ext>
            </a:extLst>
          </p:cNvPr>
          <p:cNvSpPr>
            <a:spLocks noGrp="1"/>
          </p:cNvSpPr>
          <p:nvPr>
            <p:ph type="body" idx="1"/>
          </p:nvPr>
        </p:nvSpPr>
        <p:spPr>
          <a:xfrm>
            <a:off x="404360" y="1597820"/>
            <a:ext cx="5332410" cy="823912"/>
          </a:xfrm>
        </p:spPr>
        <p:txBody>
          <a:bodyPr>
            <a:normAutofit/>
          </a:bodyPr>
          <a:lstStyle/>
          <a:p>
            <a:r>
              <a:rPr lang="en-US" dirty="0"/>
              <a:t>Gaining Access to Palliative Care</a:t>
            </a:r>
          </a:p>
        </p:txBody>
      </p:sp>
      <p:sp>
        <p:nvSpPr>
          <p:cNvPr id="4" name="Content Placeholder 3">
            <a:extLst>
              <a:ext uri="{FF2B5EF4-FFF2-40B4-BE49-F238E27FC236}">
                <a16:creationId xmlns:a16="http://schemas.microsoft.com/office/drawing/2014/main" id="{C761A3B8-AE64-4CB0-93F7-FCA2E8F9CE88}"/>
              </a:ext>
            </a:extLst>
          </p:cNvPr>
          <p:cNvSpPr>
            <a:spLocks noGrp="1"/>
          </p:cNvSpPr>
          <p:nvPr>
            <p:ph sz="half" idx="2"/>
          </p:nvPr>
        </p:nvSpPr>
        <p:spPr>
          <a:xfrm>
            <a:off x="491671" y="2421732"/>
            <a:ext cx="5157787" cy="3684588"/>
          </a:xfrm>
        </p:spPr>
        <p:txBody>
          <a:bodyPr>
            <a:normAutofit/>
          </a:bodyPr>
          <a:lstStyle/>
          <a:p>
            <a:r>
              <a:rPr lang="en-US" dirty="0"/>
              <a:t>Referral from PCP</a:t>
            </a:r>
          </a:p>
          <a:p>
            <a:r>
              <a:rPr lang="en-US" dirty="0"/>
              <a:t>Referral from specialist</a:t>
            </a:r>
          </a:p>
          <a:p>
            <a:r>
              <a:rPr lang="en-US" dirty="0"/>
              <a:t>Referral from care team member</a:t>
            </a:r>
          </a:p>
          <a:p>
            <a:r>
              <a:rPr lang="en-US" dirty="0"/>
              <a:t>Hospitalization</a:t>
            </a:r>
          </a:p>
          <a:p>
            <a:r>
              <a:rPr lang="en-US" dirty="0"/>
              <a:t>Self-referral</a:t>
            </a:r>
          </a:p>
          <a:p>
            <a:r>
              <a:rPr lang="en-US" dirty="0"/>
              <a:t>Hospice</a:t>
            </a:r>
          </a:p>
          <a:p>
            <a:endParaRPr lang="en-US" dirty="0"/>
          </a:p>
        </p:txBody>
      </p:sp>
      <p:sp>
        <p:nvSpPr>
          <p:cNvPr id="5" name="Text Placeholder 4">
            <a:extLst>
              <a:ext uri="{FF2B5EF4-FFF2-40B4-BE49-F238E27FC236}">
                <a16:creationId xmlns:a16="http://schemas.microsoft.com/office/drawing/2014/main" id="{0B5B673F-E390-4206-B7B6-D87944906FAF}"/>
              </a:ext>
            </a:extLst>
          </p:cNvPr>
          <p:cNvSpPr>
            <a:spLocks noGrp="1"/>
          </p:cNvSpPr>
          <p:nvPr>
            <p:ph type="body" sz="quarter" idx="3"/>
          </p:nvPr>
        </p:nvSpPr>
        <p:spPr>
          <a:xfrm>
            <a:off x="6462485" y="1597820"/>
            <a:ext cx="5183188" cy="823912"/>
          </a:xfrm>
        </p:spPr>
        <p:txBody>
          <a:bodyPr>
            <a:normAutofit/>
          </a:bodyPr>
          <a:lstStyle/>
          <a:p>
            <a:r>
              <a:rPr lang="en-US" dirty="0"/>
              <a:t>Locations for Palliative Care</a:t>
            </a:r>
          </a:p>
        </p:txBody>
      </p:sp>
      <p:sp>
        <p:nvSpPr>
          <p:cNvPr id="6" name="Content Placeholder 5">
            <a:extLst>
              <a:ext uri="{FF2B5EF4-FFF2-40B4-BE49-F238E27FC236}">
                <a16:creationId xmlns:a16="http://schemas.microsoft.com/office/drawing/2014/main" id="{9C1FCC30-6010-4E96-9A96-BD9FD8AE8CC5}"/>
              </a:ext>
            </a:extLst>
          </p:cNvPr>
          <p:cNvSpPr>
            <a:spLocks noGrp="1"/>
          </p:cNvSpPr>
          <p:nvPr>
            <p:ph sz="quarter" idx="4"/>
          </p:nvPr>
        </p:nvSpPr>
        <p:spPr>
          <a:xfrm>
            <a:off x="6462485" y="2442993"/>
            <a:ext cx="5357813" cy="3684588"/>
          </a:xfrm>
        </p:spPr>
        <p:txBody>
          <a:bodyPr>
            <a:normAutofit/>
          </a:bodyPr>
          <a:lstStyle/>
          <a:p>
            <a:r>
              <a:rPr lang="en-US" dirty="0"/>
              <a:t>Patient’s </a:t>
            </a:r>
            <a:r>
              <a:rPr lang="en-US" dirty="0" smtClean="0"/>
              <a:t>home</a:t>
            </a:r>
            <a:endParaRPr lang="en-US" dirty="0"/>
          </a:p>
          <a:p>
            <a:r>
              <a:rPr lang="en-US" dirty="0"/>
              <a:t>Nursing </a:t>
            </a:r>
            <a:r>
              <a:rPr lang="en-US" dirty="0" smtClean="0"/>
              <a:t>home</a:t>
            </a:r>
            <a:endParaRPr lang="en-US" dirty="0"/>
          </a:p>
          <a:p>
            <a:r>
              <a:rPr lang="en-US" dirty="0"/>
              <a:t>Assisted </a:t>
            </a:r>
            <a:r>
              <a:rPr lang="en-US" dirty="0" smtClean="0"/>
              <a:t>living</a:t>
            </a:r>
            <a:endParaRPr lang="en-US" dirty="0"/>
          </a:p>
          <a:p>
            <a:r>
              <a:rPr lang="en-US" dirty="0"/>
              <a:t>Hospital</a:t>
            </a:r>
          </a:p>
          <a:p>
            <a:r>
              <a:rPr lang="en-US" dirty="0"/>
              <a:t>Ambulatory </a:t>
            </a:r>
            <a:r>
              <a:rPr lang="en-US" dirty="0" smtClean="0"/>
              <a:t>practice/clinic </a:t>
            </a:r>
            <a:r>
              <a:rPr lang="en-US" dirty="0"/>
              <a:t>(Primary Care and Specialty Care)</a:t>
            </a:r>
          </a:p>
          <a:p>
            <a:r>
              <a:rPr lang="en-US" dirty="0"/>
              <a:t>Community-based </a:t>
            </a:r>
            <a:r>
              <a:rPr lang="en-US" dirty="0" smtClean="0"/>
              <a:t>facility</a:t>
            </a:r>
            <a:endParaRPr lang="en-US" dirty="0"/>
          </a:p>
          <a:p>
            <a:endParaRPr lang="en-US" dirty="0"/>
          </a:p>
        </p:txBody>
      </p:sp>
      <p:sp>
        <p:nvSpPr>
          <p:cNvPr id="7" name="Footer Placeholder 6">
            <a:extLst>
              <a:ext uri="{FF2B5EF4-FFF2-40B4-BE49-F238E27FC236}">
                <a16:creationId xmlns:a16="http://schemas.microsoft.com/office/drawing/2014/main" id="{16BEA29C-7E13-4767-BB2E-D6C08249A346}"/>
              </a:ext>
            </a:extLst>
          </p:cNvPr>
          <p:cNvSpPr>
            <a:spLocks noGrp="1"/>
          </p:cNvSpPr>
          <p:nvPr>
            <p:ph type="ftr" sz="quarter" idx="11"/>
          </p:nvPr>
        </p:nvSpPr>
        <p:spPr>
          <a:xfrm>
            <a:off x="0" y="6506482"/>
            <a:ext cx="8011160" cy="365125"/>
          </a:xfrm>
        </p:spPr>
        <p:txBody>
          <a:bodyPr/>
          <a:lstStyle/>
          <a:p>
            <a:r>
              <a:rPr lang="en-US" smtClean="0"/>
              <a:t>Intro to Palliative Care v4 7.14.2020</a:t>
            </a:r>
            <a:endParaRPr lang="en-US" dirty="0"/>
          </a:p>
        </p:txBody>
      </p:sp>
      <p:sp>
        <p:nvSpPr>
          <p:cNvPr id="8" name="Slide Number Placeholder 7">
            <a:extLst>
              <a:ext uri="{FF2B5EF4-FFF2-40B4-BE49-F238E27FC236}">
                <a16:creationId xmlns:a16="http://schemas.microsoft.com/office/drawing/2014/main" id="{08702BD8-DD7E-469D-A581-413E4AAFC587}"/>
              </a:ext>
            </a:extLst>
          </p:cNvPr>
          <p:cNvSpPr>
            <a:spLocks noGrp="1"/>
          </p:cNvSpPr>
          <p:nvPr>
            <p:ph type="sldNum" sz="quarter" idx="12"/>
          </p:nvPr>
        </p:nvSpPr>
        <p:spPr>
          <a:xfrm>
            <a:off x="8714514" y="6460897"/>
            <a:ext cx="3439160" cy="365125"/>
          </a:xfrm>
        </p:spPr>
        <p:txBody>
          <a:bodyPr/>
          <a:lstStyle/>
          <a:p>
            <a:fld id="{D3623286-F429-4646-AD8B-F5D18756C257}" type="slidenum">
              <a:rPr lang="en-US" smtClean="0"/>
              <a:t>45</a:t>
            </a:fld>
            <a:endParaRPr lang="en-US"/>
          </a:p>
        </p:txBody>
      </p:sp>
    </p:spTree>
    <p:extLst>
      <p:ext uri="{BB962C8B-B14F-4D97-AF65-F5344CB8AC3E}">
        <p14:creationId xmlns:p14="http://schemas.microsoft.com/office/powerpoint/2010/main" val="2228593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757A-1FDF-4838-ACBB-EF0B971827A2}"/>
              </a:ext>
            </a:extLst>
          </p:cNvPr>
          <p:cNvSpPr>
            <a:spLocks noGrp="1"/>
          </p:cNvSpPr>
          <p:nvPr>
            <p:ph type="title"/>
          </p:nvPr>
        </p:nvSpPr>
        <p:spPr/>
        <p:txBody>
          <a:bodyPr/>
          <a:lstStyle/>
          <a:p>
            <a:r>
              <a:rPr lang="en-US" dirty="0"/>
              <a:t>Medicare Cost Sharing</a:t>
            </a:r>
          </a:p>
        </p:txBody>
      </p:sp>
      <p:sp>
        <p:nvSpPr>
          <p:cNvPr id="3" name="Content Placeholder 2">
            <a:extLst>
              <a:ext uri="{FF2B5EF4-FFF2-40B4-BE49-F238E27FC236}">
                <a16:creationId xmlns:a16="http://schemas.microsoft.com/office/drawing/2014/main" id="{6BAFE3FC-9177-4B42-8844-5A91BC13D5A5}"/>
              </a:ext>
            </a:extLst>
          </p:cNvPr>
          <p:cNvSpPr>
            <a:spLocks noGrp="1"/>
          </p:cNvSpPr>
          <p:nvPr>
            <p:ph idx="1"/>
          </p:nvPr>
        </p:nvSpPr>
        <p:spPr/>
        <p:txBody>
          <a:bodyPr/>
          <a:lstStyle/>
          <a:p>
            <a:r>
              <a:rPr lang="en-US" dirty="0"/>
              <a:t>Eliminate beneficiary cost sharing for patient-centered services</a:t>
            </a:r>
          </a:p>
          <a:p>
            <a:pPr lvl="1"/>
            <a:r>
              <a:rPr lang="en-US" dirty="0"/>
              <a:t>Advance Care Planning</a:t>
            </a:r>
          </a:p>
          <a:p>
            <a:pPr lvl="1"/>
            <a:r>
              <a:rPr lang="en-US" dirty="0"/>
              <a:t>Chronic Care Management</a:t>
            </a:r>
          </a:p>
          <a:p>
            <a:r>
              <a:rPr lang="en-US" dirty="0"/>
              <a:t>Create and expand existing Medicare alternative payment models</a:t>
            </a:r>
          </a:p>
          <a:p>
            <a:pPr lvl="1"/>
            <a:r>
              <a:rPr lang="en-US" dirty="0"/>
              <a:t>Improved quality of care</a:t>
            </a:r>
          </a:p>
          <a:p>
            <a:pPr lvl="1"/>
            <a:r>
              <a:rPr lang="en-US" dirty="0"/>
              <a:t>Quality of life</a:t>
            </a:r>
          </a:p>
          <a:p>
            <a:pPr lvl="1"/>
            <a:r>
              <a:rPr lang="en-US" dirty="0"/>
              <a:t>Health outcomes in patients with serious illness</a:t>
            </a:r>
          </a:p>
          <a:p>
            <a:r>
              <a:rPr lang="en-US" dirty="0"/>
              <a:t>Ensure that all models allow concurrent palliative care and disease treatment</a:t>
            </a:r>
          </a:p>
          <a:p>
            <a:endParaRPr lang="en-US" dirty="0"/>
          </a:p>
        </p:txBody>
      </p:sp>
      <p:sp>
        <p:nvSpPr>
          <p:cNvPr id="4" name="Footer Placeholder 3">
            <a:extLst>
              <a:ext uri="{FF2B5EF4-FFF2-40B4-BE49-F238E27FC236}">
                <a16:creationId xmlns:a16="http://schemas.microsoft.com/office/drawing/2014/main" id="{90F6E477-D7A3-4EED-91F2-919F10EB46C7}"/>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E0460B9D-338C-48F4-A166-1AEB9C60CA5D}"/>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46</a:t>
            </a:fld>
            <a:endParaRPr lang="en-US"/>
          </a:p>
        </p:txBody>
      </p:sp>
    </p:spTree>
    <p:extLst>
      <p:ext uri="{BB962C8B-B14F-4D97-AF65-F5344CB8AC3E}">
        <p14:creationId xmlns:p14="http://schemas.microsoft.com/office/powerpoint/2010/main" val="636008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D6DC-9DB3-4660-80AD-AF28FBD57FCE}"/>
              </a:ext>
            </a:extLst>
          </p:cNvPr>
          <p:cNvSpPr>
            <a:spLocks noGrp="1"/>
          </p:cNvSpPr>
          <p:nvPr>
            <p:ph type="title"/>
          </p:nvPr>
        </p:nvSpPr>
        <p:spPr/>
        <p:txBody>
          <a:bodyPr/>
          <a:lstStyle/>
          <a:p>
            <a:r>
              <a:rPr lang="en-US" dirty="0"/>
              <a:t>Palliative Care Enhanced Care Model</a:t>
            </a:r>
          </a:p>
        </p:txBody>
      </p:sp>
      <p:sp>
        <p:nvSpPr>
          <p:cNvPr id="4" name="Footer Placeholder 3">
            <a:extLst>
              <a:ext uri="{FF2B5EF4-FFF2-40B4-BE49-F238E27FC236}">
                <a16:creationId xmlns:a16="http://schemas.microsoft.com/office/drawing/2014/main" id="{6DF53EF7-9470-4CD6-85FA-F016FCBBD5A9}"/>
              </a:ext>
            </a:extLst>
          </p:cNvPr>
          <p:cNvSpPr>
            <a:spLocks noGrp="1"/>
          </p:cNvSpPr>
          <p:nvPr>
            <p:ph type="ftr" sz="quarter" idx="3"/>
          </p:nvPr>
        </p:nvSpPr>
        <p:spPr>
          <a:xfrm>
            <a:off x="0" y="6485828"/>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53EDC30A-FD27-4ADF-AF7C-E0A76CF07A4A}"/>
              </a:ext>
            </a:extLst>
          </p:cNvPr>
          <p:cNvSpPr>
            <a:spLocks noGrp="1"/>
          </p:cNvSpPr>
          <p:nvPr>
            <p:ph type="sldNum" sz="quarter" idx="4"/>
          </p:nvPr>
        </p:nvSpPr>
        <p:spPr>
          <a:xfrm>
            <a:off x="8752840" y="6463132"/>
            <a:ext cx="3439160" cy="365125"/>
          </a:xfrm>
        </p:spPr>
        <p:txBody>
          <a:bodyPr/>
          <a:lstStyle/>
          <a:p>
            <a:fld id="{D3623286-F429-4646-AD8B-F5D18756C257}" type="slidenum">
              <a:rPr lang="en-US" smtClean="0"/>
              <a:t>47</a:t>
            </a:fld>
            <a:endParaRPr lang="en-US"/>
          </a:p>
        </p:txBody>
      </p:sp>
      <p:grpSp>
        <p:nvGrpSpPr>
          <p:cNvPr id="6" name="Google Shape;743;p53">
            <a:extLst>
              <a:ext uri="{FF2B5EF4-FFF2-40B4-BE49-F238E27FC236}">
                <a16:creationId xmlns:a16="http://schemas.microsoft.com/office/drawing/2014/main" id="{C981BE41-AD34-4628-A107-D2BB43A4B75C}"/>
              </a:ext>
            </a:extLst>
          </p:cNvPr>
          <p:cNvGrpSpPr/>
          <p:nvPr/>
        </p:nvGrpSpPr>
        <p:grpSpPr>
          <a:xfrm>
            <a:off x="3114359" y="5007549"/>
            <a:ext cx="6493005" cy="966112"/>
            <a:chOff x="3139486" y="5465504"/>
            <a:chExt cx="6493005" cy="966112"/>
          </a:xfrm>
        </p:grpSpPr>
        <p:sp>
          <p:nvSpPr>
            <p:cNvPr id="7" name="Google Shape;744;p53">
              <a:extLst>
                <a:ext uri="{FF2B5EF4-FFF2-40B4-BE49-F238E27FC236}">
                  <a16:creationId xmlns:a16="http://schemas.microsoft.com/office/drawing/2014/main" id="{04753B66-5323-437E-9ACC-4846B6860094}"/>
                </a:ext>
              </a:extLst>
            </p:cNvPr>
            <p:cNvSpPr/>
            <p:nvPr/>
          </p:nvSpPr>
          <p:spPr>
            <a:xfrm>
              <a:off x="3238959" y="5465504"/>
              <a:ext cx="5733947" cy="363557"/>
            </a:xfrm>
            <a:prstGeom prst="rightArrow">
              <a:avLst>
                <a:gd name="adj1" fmla="val 50000"/>
                <a:gd name="adj2" fmla="val 50000"/>
              </a:avLst>
            </a:prstGeom>
            <a:gradFill>
              <a:gsLst>
                <a:gs pos="0">
                  <a:srgbClr val="2F5496">
                    <a:alpha val="49803"/>
                  </a:srgbClr>
                </a:gs>
                <a:gs pos="37000">
                  <a:schemeClr val="accent1"/>
                </a:gs>
                <a:gs pos="63000">
                  <a:srgbClr val="548135"/>
                </a:gs>
                <a:gs pos="100000">
                  <a:srgbClr val="54813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8" name="Google Shape;745;p53">
              <a:extLst>
                <a:ext uri="{FF2B5EF4-FFF2-40B4-BE49-F238E27FC236}">
                  <a16:creationId xmlns:a16="http://schemas.microsoft.com/office/drawing/2014/main" id="{03E49209-C5D7-4418-B9BB-F8204A3272EA}"/>
                </a:ext>
              </a:extLst>
            </p:cNvPr>
            <p:cNvSpPr txBox="1"/>
            <p:nvPr/>
          </p:nvSpPr>
          <p:spPr>
            <a:xfrm>
              <a:off x="3139486" y="5785285"/>
              <a:ext cx="16855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Disease Management</a:t>
              </a:r>
              <a:endParaRPr dirty="0">
                <a:latin typeface="Calibri" panose="020F0502020204030204" pitchFamily="34" charset="0"/>
                <a:cs typeface="Calibri" panose="020F0502020204030204" pitchFamily="34" charset="0"/>
              </a:endParaRPr>
            </a:p>
          </p:txBody>
        </p:sp>
        <p:sp>
          <p:nvSpPr>
            <p:cNvPr id="9" name="Google Shape;746;p53">
              <a:extLst>
                <a:ext uri="{FF2B5EF4-FFF2-40B4-BE49-F238E27FC236}">
                  <a16:creationId xmlns:a16="http://schemas.microsoft.com/office/drawing/2014/main" id="{9F409155-4462-4595-8023-3476C1B5C761}"/>
                </a:ext>
              </a:extLst>
            </p:cNvPr>
            <p:cNvSpPr txBox="1"/>
            <p:nvPr/>
          </p:nvSpPr>
          <p:spPr>
            <a:xfrm>
              <a:off x="7946911" y="5764353"/>
              <a:ext cx="16855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Palliative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dirty="0">
                  <a:solidFill>
                    <a:schemeClr val="dk1"/>
                  </a:solidFill>
                  <a:latin typeface="Calibri" panose="020F0502020204030204" pitchFamily="34" charset="0"/>
                  <a:cs typeface="Calibri" panose="020F0502020204030204" pitchFamily="34" charset="0"/>
                  <a:sym typeface="Arial"/>
                </a:rPr>
                <a:t>Care</a:t>
              </a:r>
              <a:endParaRPr dirty="0">
                <a:latin typeface="Calibri" panose="020F0502020204030204" pitchFamily="34" charset="0"/>
                <a:cs typeface="Calibri" panose="020F0502020204030204" pitchFamily="34" charset="0"/>
              </a:endParaRPr>
            </a:p>
          </p:txBody>
        </p:sp>
      </p:grpSp>
      <p:grpSp>
        <p:nvGrpSpPr>
          <p:cNvPr id="10" name="Google Shape;747;p53">
            <a:extLst>
              <a:ext uri="{FF2B5EF4-FFF2-40B4-BE49-F238E27FC236}">
                <a16:creationId xmlns:a16="http://schemas.microsoft.com/office/drawing/2014/main" id="{C8D480D6-A16D-40C4-AAE0-39F2EBE0DC6D}"/>
              </a:ext>
            </a:extLst>
          </p:cNvPr>
          <p:cNvGrpSpPr/>
          <p:nvPr/>
        </p:nvGrpSpPr>
        <p:grpSpPr>
          <a:xfrm>
            <a:off x="3017178" y="1530668"/>
            <a:ext cx="8225352" cy="3338383"/>
            <a:chOff x="3128448" y="1902518"/>
            <a:chExt cx="8225352" cy="3338383"/>
          </a:xfrm>
        </p:grpSpPr>
        <p:sp>
          <p:nvSpPr>
            <p:cNvPr id="11" name="Google Shape;748;p53">
              <a:extLst>
                <a:ext uri="{FF2B5EF4-FFF2-40B4-BE49-F238E27FC236}">
                  <a16:creationId xmlns:a16="http://schemas.microsoft.com/office/drawing/2014/main" id="{6D9DCE88-4F7B-4032-AB75-D010EEC30AB2}"/>
                </a:ext>
              </a:extLst>
            </p:cNvPr>
            <p:cNvSpPr/>
            <p:nvPr/>
          </p:nvSpPr>
          <p:spPr>
            <a:xfrm rot="-5400000">
              <a:off x="4447973" y="715966"/>
              <a:ext cx="3338381" cy="5711485"/>
            </a:xfrm>
            <a:prstGeom prst="triangle">
              <a:avLst>
                <a:gd name="adj" fmla="val 50000"/>
              </a:avLst>
            </a:prstGeom>
            <a:solidFill>
              <a:srgbClr val="70AD47">
                <a:alpha val="74901"/>
              </a:srgb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12" name="Google Shape;749;p53">
              <a:extLst>
                <a:ext uri="{FF2B5EF4-FFF2-40B4-BE49-F238E27FC236}">
                  <a16:creationId xmlns:a16="http://schemas.microsoft.com/office/drawing/2014/main" id="{6B589E0D-C3A7-426D-9BB6-FFAF40B62884}"/>
                </a:ext>
              </a:extLst>
            </p:cNvPr>
            <p:cNvSpPr/>
            <p:nvPr/>
          </p:nvSpPr>
          <p:spPr>
            <a:xfrm rot="5400000">
              <a:off x="4426807" y="714350"/>
              <a:ext cx="3338381" cy="5714721"/>
            </a:xfrm>
            <a:prstGeom prst="triangle">
              <a:avLst>
                <a:gd name="adj" fmla="val 50000"/>
              </a:avLst>
            </a:prstGeom>
            <a:solidFill>
              <a:srgbClr val="4472C4">
                <a:alpha val="54901"/>
              </a:srgbClr>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cs typeface="Calibri" panose="020F0502020204030204" pitchFamily="34" charset="0"/>
                <a:sym typeface="Arial"/>
              </a:endParaRPr>
            </a:p>
          </p:txBody>
        </p:sp>
        <p:sp>
          <p:nvSpPr>
            <p:cNvPr id="13" name="Google Shape;750;p53">
              <a:extLst>
                <a:ext uri="{FF2B5EF4-FFF2-40B4-BE49-F238E27FC236}">
                  <a16:creationId xmlns:a16="http://schemas.microsoft.com/office/drawing/2014/main" id="{B981A096-E364-47C9-8EFF-A9D6B26BFF5D}"/>
                </a:ext>
              </a:extLst>
            </p:cNvPr>
            <p:cNvSpPr txBox="1"/>
            <p:nvPr/>
          </p:nvSpPr>
          <p:spPr>
            <a:xfrm>
              <a:off x="6817379" y="2583685"/>
              <a:ext cx="215714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Rehabilitation</a:t>
              </a:r>
              <a:endParaRPr>
                <a:latin typeface="Calibri" panose="020F0502020204030204" pitchFamily="34" charset="0"/>
                <a:cs typeface="Calibri" panose="020F0502020204030204" pitchFamily="34" charset="0"/>
              </a:endParaRPr>
            </a:p>
          </p:txBody>
        </p:sp>
        <p:sp>
          <p:nvSpPr>
            <p:cNvPr id="14" name="Google Shape;751;p53">
              <a:extLst>
                <a:ext uri="{FF2B5EF4-FFF2-40B4-BE49-F238E27FC236}">
                  <a16:creationId xmlns:a16="http://schemas.microsoft.com/office/drawing/2014/main" id="{9B2764EB-C0C9-4A59-9D22-E5B509CCC707}"/>
                </a:ext>
              </a:extLst>
            </p:cNvPr>
            <p:cNvSpPr txBox="1"/>
            <p:nvPr/>
          </p:nvSpPr>
          <p:spPr>
            <a:xfrm>
              <a:off x="6117163" y="4053007"/>
              <a:ext cx="38317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Hospice </a:t>
              </a:r>
              <a:endParaRPr>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End of Life Care</a:t>
              </a:r>
              <a:endParaRPr>
                <a:latin typeface="Calibri" panose="020F0502020204030204" pitchFamily="34" charset="0"/>
                <a:cs typeface="Calibri" panose="020F0502020204030204" pitchFamily="34" charset="0"/>
              </a:endParaRPr>
            </a:p>
          </p:txBody>
        </p:sp>
        <p:sp>
          <p:nvSpPr>
            <p:cNvPr id="15" name="Google Shape;752;p53">
              <a:extLst>
                <a:ext uri="{FF2B5EF4-FFF2-40B4-BE49-F238E27FC236}">
                  <a16:creationId xmlns:a16="http://schemas.microsoft.com/office/drawing/2014/main" id="{59C6B678-4A5B-44C3-B415-6F695E8B1DFC}"/>
                </a:ext>
              </a:extLst>
            </p:cNvPr>
            <p:cNvSpPr txBox="1"/>
            <p:nvPr/>
          </p:nvSpPr>
          <p:spPr>
            <a:xfrm>
              <a:off x="3128448" y="2583685"/>
              <a:ext cx="21617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Cure</a:t>
              </a:r>
              <a:endParaRPr>
                <a:latin typeface="Calibri" panose="020F0502020204030204" pitchFamily="34" charset="0"/>
                <a:cs typeface="Calibri" panose="020F0502020204030204" pitchFamily="34" charset="0"/>
              </a:endParaRPr>
            </a:p>
          </p:txBody>
        </p:sp>
        <p:sp>
          <p:nvSpPr>
            <p:cNvPr id="16" name="Google Shape;753;p53">
              <a:extLst>
                <a:ext uri="{FF2B5EF4-FFF2-40B4-BE49-F238E27FC236}">
                  <a16:creationId xmlns:a16="http://schemas.microsoft.com/office/drawing/2014/main" id="{71C9AFF4-75E8-456D-BD04-80FC260BE12B}"/>
                </a:ext>
              </a:extLst>
            </p:cNvPr>
            <p:cNvSpPr txBox="1"/>
            <p:nvPr/>
          </p:nvSpPr>
          <p:spPr>
            <a:xfrm>
              <a:off x="3225629" y="4191507"/>
              <a:ext cx="19673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Control</a:t>
              </a:r>
              <a:endParaRPr>
                <a:latin typeface="Calibri" panose="020F0502020204030204" pitchFamily="34" charset="0"/>
                <a:cs typeface="Calibri" panose="020F0502020204030204" pitchFamily="34" charset="0"/>
              </a:endParaRPr>
            </a:p>
          </p:txBody>
        </p:sp>
        <p:sp>
          <p:nvSpPr>
            <p:cNvPr id="17" name="Google Shape;754;p53">
              <a:extLst>
                <a:ext uri="{FF2B5EF4-FFF2-40B4-BE49-F238E27FC236}">
                  <a16:creationId xmlns:a16="http://schemas.microsoft.com/office/drawing/2014/main" id="{53B21D08-EDEF-4BDE-A0A0-6F14182C6F67}"/>
                </a:ext>
              </a:extLst>
            </p:cNvPr>
            <p:cNvSpPr txBox="1"/>
            <p:nvPr/>
          </p:nvSpPr>
          <p:spPr>
            <a:xfrm>
              <a:off x="3225630" y="3380553"/>
              <a:ext cx="5737502" cy="3834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Pain &amp; Symptom Management</a:t>
              </a:r>
              <a:endParaRPr>
                <a:latin typeface="Calibri" panose="020F0502020204030204" pitchFamily="34" charset="0"/>
                <a:cs typeface="Calibri" panose="020F0502020204030204" pitchFamily="34" charset="0"/>
              </a:endParaRPr>
            </a:p>
          </p:txBody>
        </p:sp>
        <p:sp>
          <p:nvSpPr>
            <p:cNvPr id="18" name="Google Shape;755;p53">
              <a:extLst>
                <a:ext uri="{FF2B5EF4-FFF2-40B4-BE49-F238E27FC236}">
                  <a16:creationId xmlns:a16="http://schemas.microsoft.com/office/drawing/2014/main" id="{AB99B8C6-302F-4205-9C4B-1021212B7BE2}"/>
                </a:ext>
              </a:extLst>
            </p:cNvPr>
            <p:cNvSpPr txBox="1"/>
            <p:nvPr/>
          </p:nvSpPr>
          <p:spPr>
            <a:xfrm>
              <a:off x="9196656" y="2583685"/>
              <a:ext cx="2157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Survivorship</a:t>
              </a:r>
              <a:endParaRPr>
                <a:latin typeface="Calibri" panose="020F0502020204030204" pitchFamily="34" charset="0"/>
                <a:cs typeface="Calibri" panose="020F0502020204030204" pitchFamily="34" charset="0"/>
              </a:endParaRPr>
            </a:p>
          </p:txBody>
        </p:sp>
        <p:sp>
          <p:nvSpPr>
            <p:cNvPr id="19" name="Google Shape;756;p53">
              <a:extLst>
                <a:ext uri="{FF2B5EF4-FFF2-40B4-BE49-F238E27FC236}">
                  <a16:creationId xmlns:a16="http://schemas.microsoft.com/office/drawing/2014/main" id="{D355055E-0867-486A-AC57-A741BA1ED540}"/>
                </a:ext>
              </a:extLst>
            </p:cNvPr>
            <p:cNvSpPr txBox="1"/>
            <p:nvPr/>
          </p:nvSpPr>
          <p:spPr>
            <a:xfrm>
              <a:off x="9196656" y="4191507"/>
              <a:ext cx="2157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panose="020F0502020204030204" pitchFamily="34" charset="0"/>
                  <a:cs typeface="Calibri" panose="020F0502020204030204" pitchFamily="34" charset="0"/>
                  <a:sym typeface="Arial"/>
                </a:rPr>
                <a:t>Bereavement</a:t>
              </a:r>
              <a:endParaRPr>
                <a:latin typeface="Calibri" panose="020F0502020204030204" pitchFamily="34" charset="0"/>
                <a:cs typeface="Calibri" panose="020F0502020204030204" pitchFamily="34" charset="0"/>
              </a:endParaRPr>
            </a:p>
          </p:txBody>
        </p:sp>
      </p:grpSp>
      <p:sp>
        <p:nvSpPr>
          <p:cNvPr id="20" name="Google Shape;757;p53">
            <a:extLst>
              <a:ext uri="{FF2B5EF4-FFF2-40B4-BE49-F238E27FC236}">
                <a16:creationId xmlns:a16="http://schemas.microsoft.com/office/drawing/2014/main" id="{F9262D1A-0FEC-41FD-A538-506ACB2B0846}"/>
              </a:ext>
            </a:extLst>
          </p:cNvPr>
          <p:cNvSpPr/>
          <p:nvPr/>
        </p:nvSpPr>
        <p:spPr>
          <a:xfrm>
            <a:off x="142240" y="6170893"/>
            <a:ext cx="553212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rPr>
              <a:t>Hawley, P,H. (2014). The Bow Tie Model of 21</a:t>
            </a:r>
            <a:r>
              <a:rPr lang="en-US" sz="800" baseline="30000" dirty="0">
                <a:solidFill>
                  <a:schemeClr val="dk1"/>
                </a:solidFill>
                <a:latin typeface="Arial"/>
                <a:ea typeface="Arial"/>
                <a:cs typeface="Arial"/>
                <a:sym typeface="Arial"/>
              </a:rPr>
              <a:t>st</a:t>
            </a:r>
            <a:r>
              <a:rPr lang="en-US" sz="800" dirty="0">
                <a:solidFill>
                  <a:schemeClr val="dk1"/>
                </a:solidFill>
                <a:latin typeface="Arial"/>
                <a:ea typeface="Arial"/>
                <a:cs typeface="Arial"/>
                <a:sym typeface="Arial"/>
              </a:rPr>
              <a:t> Century Palliative Care. </a:t>
            </a:r>
            <a:r>
              <a:rPr lang="en-US" sz="800" i="1" dirty="0">
                <a:solidFill>
                  <a:schemeClr val="dk1"/>
                </a:solidFill>
                <a:latin typeface="Arial"/>
                <a:ea typeface="Arial"/>
                <a:cs typeface="Arial"/>
                <a:sym typeface="Arial"/>
              </a:rPr>
              <a:t>Journal of Pain and Symptom Management</a:t>
            </a:r>
            <a:r>
              <a:rPr lang="en-US" sz="800" dirty="0">
                <a:solidFill>
                  <a:schemeClr val="dk1"/>
                </a:solidFill>
                <a:latin typeface="Arial"/>
                <a:ea typeface="Arial"/>
                <a:cs typeface="Arial"/>
                <a:sym typeface="Arial"/>
              </a:rPr>
              <a:t>. Retrieved from </a:t>
            </a:r>
            <a:r>
              <a:rPr lang="en-US" sz="800" u="sng" dirty="0">
                <a:solidFill>
                  <a:schemeClr val="hlink"/>
                </a:solidFill>
                <a:latin typeface="Arial"/>
                <a:ea typeface="Arial"/>
                <a:cs typeface="Arial"/>
                <a:sym typeface="Arial"/>
              </a:rPr>
              <a:t>http://dx.doi.org/10.1016/j.jpainsymman.2013.10.009</a:t>
            </a:r>
            <a:endParaRPr sz="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6731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5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panose="020F0502020204030204" pitchFamily="34" charset="0"/>
                <a:cs typeface="Calibri" panose="020F0502020204030204" pitchFamily="34" charset="0"/>
              </a:rPr>
              <a:t>Value of Assessment Tools</a:t>
            </a:r>
            <a:endParaRPr b="1"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B03AC9EB-2CE5-411F-A287-AC16165915CA}"/>
              </a:ext>
            </a:extLst>
          </p:cNvPr>
          <p:cNvSpPr>
            <a:spLocks noGrp="1"/>
          </p:cNvSpPr>
          <p:nvPr>
            <p:ph idx="1"/>
          </p:nvPr>
        </p:nvSpPr>
        <p:spPr/>
        <p:txBody>
          <a:bodyPr/>
          <a:lstStyle/>
          <a:p>
            <a:r>
              <a:rPr lang="en-US" dirty="0"/>
              <a:t>Patient assessment is a critical step in identifying palliative care </a:t>
            </a:r>
            <a:r>
              <a:rPr lang="en-US" dirty="0" smtClean="0"/>
              <a:t>needs</a:t>
            </a:r>
            <a:endParaRPr lang="en-US" dirty="0"/>
          </a:p>
          <a:p>
            <a:r>
              <a:rPr lang="en-US" dirty="0"/>
              <a:t>PCPs need to consider the palliative care needs of all patients with life-limiting illnesses including metastatic cancer, end stage organ failure and advanced degenerative neurological </a:t>
            </a:r>
            <a:r>
              <a:rPr lang="en-US" dirty="0" smtClean="0"/>
              <a:t>conditions</a:t>
            </a:r>
            <a:endParaRPr lang="en-US" dirty="0"/>
          </a:p>
          <a:p>
            <a:r>
              <a:rPr lang="en-US" dirty="0"/>
              <a:t>Assessment should address prognosis, current and anticipated symptoms, distress, and the availability and support needs of family and </a:t>
            </a:r>
            <a:r>
              <a:rPr lang="en-US" dirty="0" smtClean="0"/>
              <a:t>caregivers</a:t>
            </a:r>
            <a:endParaRPr lang="en-US" dirty="0"/>
          </a:p>
          <a:p>
            <a:endParaRPr lang="en-US" dirty="0"/>
          </a:p>
        </p:txBody>
      </p:sp>
      <p:sp>
        <p:nvSpPr>
          <p:cNvPr id="9" name="Footer Placeholder 3">
            <a:extLst>
              <a:ext uri="{FF2B5EF4-FFF2-40B4-BE49-F238E27FC236}">
                <a16:creationId xmlns:a16="http://schemas.microsoft.com/office/drawing/2014/main" id="{A6BC5C90-A884-4CE4-966E-C45E53DE7981}"/>
              </a:ext>
            </a:extLst>
          </p:cNvPr>
          <p:cNvSpPr>
            <a:spLocks noGrp="1"/>
          </p:cNvSpPr>
          <p:nvPr>
            <p:ph type="ftr" sz="quarter" idx="3"/>
          </p:nvPr>
        </p:nvSpPr>
        <p:spPr>
          <a:xfrm>
            <a:off x="0" y="6508750"/>
            <a:ext cx="8011160" cy="365125"/>
          </a:xfrm>
        </p:spPr>
        <p:txBody>
          <a:bodyPr/>
          <a:lstStyle/>
          <a:p>
            <a:r>
              <a:rPr lang="en-US" smtClean="0"/>
              <a:t>Intro to Palliative Care v4 7.14.2020</a:t>
            </a:r>
            <a:endParaRPr lang="en-US" dirty="0"/>
          </a:p>
        </p:txBody>
      </p:sp>
      <p:sp>
        <p:nvSpPr>
          <p:cNvPr id="10" name="Slide Number Placeholder 4">
            <a:extLst>
              <a:ext uri="{FF2B5EF4-FFF2-40B4-BE49-F238E27FC236}">
                <a16:creationId xmlns:a16="http://schemas.microsoft.com/office/drawing/2014/main" id="{597CF7ED-2BF7-4DE6-890A-6489C9AB0F84}"/>
              </a:ext>
            </a:extLst>
          </p:cNvPr>
          <p:cNvSpPr>
            <a:spLocks noGrp="1"/>
          </p:cNvSpPr>
          <p:nvPr>
            <p:ph type="sldNum" sz="quarter" idx="4"/>
          </p:nvPr>
        </p:nvSpPr>
        <p:spPr>
          <a:xfrm>
            <a:off x="8752840" y="6450399"/>
            <a:ext cx="3439160" cy="365125"/>
          </a:xfrm>
        </p:spPr>
        <p:txBody>
          <a:bodyPr/>
          <a:lstStyle/>
          <a:p>
            <a:fld id="{D3623286-F429-4646-AD8B-F5D18756C257}" type="slidenum">
              <a:rPr lang="en-US" smtClean="0"/>
              <a:t>48</a:t>
            </a:fld>
            <a:endParaRPr lang="en-US"/>
          </a:p>
        </p:txBody>
      </p:sp>
      <p:sp>
        <p:nvSpPr>
          <p:cNvPr id="8" name="Rectangle 7">
            <a:extLst>
              <a:ext uri="{FF2B5EF4-FFF2-40B4-BE49-F238E27FC236}">
                <a16:creationId xmlns:a16="http://schemas.microsoft.com/office/drawing/2014/main" id="{07F72BB5-0E2E-48B6-B843-9A8332F08F6C}"/>
              </a:ext>
            </a:extLst>
          </p:cNvPr>
          <p:cNvSpPr/>
          <p:nvPr/>
        </p:nvSpPr>
        <p:spPr>
          <a:xfrm>
            <a:off x="142240" y="6204178"/>
            <a:ext cx="1898277" cy="246221"/>
          </a:xfrm>
          <a:prstGeom prst="rect">
            <a:avLst/>
          </a:prstGeom>
        </p:spPr>
        <p:txBody>
          <a:bodyPr wrap="none">
            <a:spAutoFit/>
          </a:bodyPr>
          <a:lstStyle/>
          <a:p>
            <a:r>
              <a:rPr lang="en-US" sz="1000" dirty="0">
                <a:hlinkClick r:id="rId3"/>
              </a:rPr>
              <a:t>https://hospicecare.com/home/</a:t>
            </a:r>
            <a:r>
              <a:rPr lang="en-US" sz="1000" dirty="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932A-18CA-4A15-A5D6-BC5E19377606}"/>
              </a:ext>
            </a:extLst>
          </p:cNvPr>
          <p:cNvSpPr>
            <a:spLocks noGrp="1"/>
          </p:cNvSpPr>
          <p:nvPr>
            <p:ph type="title"/>
          </p:nvPr>
        </p:nvSpPr>
        <p:spPr>
          <a:xfrm>
            <a:off x="632460" y="191704"/>
            <a:ext cx="10774680" cy="1325563"/>
          </a:xfrm>
        </p:spPr>
        <p:txBody>
          <a:bodyPr>
            <a:noAutofit/>
          </a:bodyPr>
          <a:lstStyle/>
          <a:p>
            <a:r>
              <a:rPr lang="en-US" sz="4800" dirty="0"/>
              <a:t>Examples of Tools </a:t>
            </a:r>
            <a:r>
              <a:rPr lang="en-US" sz="4800" dirty="0" smtClean="0"/>
              <a:t>Useful </a:t>
            </a:r>
            <a:r>
              <a:rPr lang="en-US" sz="4800" dirty="0"/>
              <a:t>in Palliative Care</a:t>
            </a:r>
          </a:p>
        </p:txBody>
      </p:sp>
      <p:sp>
        <p:nvSpPr>
          <p:cNvPr id="3" name="Content Placeholder 2">
            <a:extLst>
              <a:ext uri="{FF2B5EF4-FFF2-40B4-BE49-F238E27FC236}">
                <a16:creationId xmlns:a16="http://schemas.microsoft.com/office/drawing/2014/main" id="{66C9D52C-4577-4AEE-ACF7-95978FF6631D}"/>
              </a:ext>
            </a:extLst>
          </p:cNvPr>
          <p:cNvSpPr>
            <a:spLocks noGrp="1"/>
          </p:cNvSpPr>
          <p:nvPr>
            <p:ph sz="half" idx="1"/>
          </p:nvPr>
        </p:nvSpPr>
        <p:spPr>
          <a:xfrm>
            <a:off x="838200" y="1545623"/>
            <a:ext cx="5181600" cy="4351338"/>
          </a:xfrm>
        </p:spPr>
        <p:txBody>
          <a:bodyPr/>
          <a:lstStyle/>
          <a:p>
            <a:r>
              <a:rPr lang="en-US" dirty="0"/>
              <a:t>Physical Aspects of Care</a:t>
            </a:r>
          </a:p>
          <a:p>
            <a:pPr lvl="1"/>
            <a:r>
              <a:rPr lang="en-US" dirty="0"/>
              <a:t>Edmonton Symptom Assessment Scale (ESAS)</a:t>
            </a:r>
          </a:p>
          <a:p>
            <a:pPr lvl="1"/>
            <a:r>
              <a:rPr lang="en-US" dirty="0"/>
              <a:t>Frailty Score</a:t>
            </a:r>
          </a:p>
          <a:p>
            <a:r>
              <a:rPr lang="en-US" dirty="0"/>
              <a:t>Psychological and Psychiatric </a:t>
            </a:r>
            <a:br>
              <a:rPr lang="en-US" dirty="0"/>
            </a:br>
            <a:r>
              <a:rPr lang="en-US" dirty="0"/>
              <a:t>Aspects of Care</a:t>
            </a:r>
          </a:p>
          <a:p>
            <a:pPr lvl="1"/>
            <a:r>
              <a:rPr lang="en-US" dirty="0"/>
              <a:t>PHQ9</a:t>
            </a:r>
          </a:p>
          <a:p>
            <a:pPr lvl="1"/>
            <a:r>
              <a:rPr lang="en-US" dirty="0"/>
              <a:t>GAD7</a:t>
            </a:r>
          </a:p>
          <a:p>
            <a:r>
              <a:rPr lang="en-US" dirty="0"/>
              <a:t>Social Aspects of Care</a:t>
            </a:r>
          </a:p>
          <a:p>
            <a:pPr lvl="1"/>
            <a:r>
              <a:rPr lang="en-US" dirty="0" err="1"/>
              <a:t>SDoH</a:t>
            </a:r>
            <a:r>
              <a:rPr lang="en-US" dirty="0"/>
              <a:t> screening</a:t>
            </a:r>
          </a:p>
        </p:txBody>
      </p:sp>
      <p:sp>
        <p:nvSpPr>
          <p:cNvPr id="4" name="Content Placeholder 3">
            <a:extLst>
              <a:ext uri="{FF2B5EF4-FFF2-40B4-BE49-F238E27FC236}">
                <a16:creationId xmlns:a16="http://schemas.microsoft.com/office/drawing/2014/main" id="{39EE2E1B-0339-45F4-A701-326F2D7A568B}"/>
              </a:ext>
            </a:extLst>
          </p:cNvPr>
          <p:cNvSpPr>
            <a:spLocks noGrp="1"/>
          </p:cNvSpPr>
          <p:nvPr>
            <p:ph sz="half" idx="2"/>
          </p:nvPr>
        </p:nvSpPr>
        <p:spPr>
          <a:xfrm>
            <a:off x="6314089" y="1545623"/>
            <a:ext cx="5440680" cy="4351338"/>
          </a:xfrm>
        </p:spPr>
        <p:txBody>
          <a:bodyPr/>
          <a:lstStyle/>
          <a:p>
            <a:r>
              <a:rPr lang="en-US" dirty="0"/>
              <a:t>Spiritual, Religious, and Existential Aspects of Care</a:t>
            </a:r>
          </a:p>
          <a:p>
            <a:pPr lvl="1"/>
            <a:r>
              <a:rPr lang="en-US" dirty="0"/>
              <a:t>FICA Spiritual Assessment</a:t>
            </a:r>
          </a:p>
          <a:p>
            <a:r>
              <a:rPr lang="en-US" dirty="0"/>
              <a:t>Ethical and Legal Aspects of Care</a:t>
            </a:r>
          </a:p>
          <a:p>
            <a:pPr lvl="1"/>
            <a:r>
              <a:rPr lang="en-US" dirty="0"/>
              <a:t>Advance Directives</a:t>
            </a:r>
          </a:p>
          <a:p>
            <a:r>
              <a:rPr lang="en-US" dirty="0"/>
              <a:t>General Assessment Tools</a:t>
            </a:r>
          </a:p>
          <a:p>
            <a:pPr lvl="1"/>
            <a:r>
              <a:rPr lang="en-US" dirty="0">
                <a:hlinkClick r:id="rId3"/>
              </a:rPr>
              <a:t>Karnofsky Performance Scale (KPS)</a:t>
            </a:r>
            <a:endParaRPr lang="en-US" dirty="0"/>
          </a:p>
          <a:p>
            <a:pPr lvl="1"/>
            <a:r>
              <a:rPr lang="en-US" dirty="0">
                <a:hlinkClick r:id="rId4"/>
              </a:rPr>
              <a:t>Palliative Performance Scale (PPS)</a:t>
            </a:r>
            <a:endParaRPr lang="en-US" dirty="0"/>
          </a:p>
          <a:p>
            <a:pPr lvl="1"/>
            <a:r>
              <a:rPr lang="en-US" dirty="0">
                <a:hlinkClick r:id="rId5"/>
              </a:rPr>
              <a:t>PEPSI-COLA Checklist</a:t>
            </a:r>
            <a:endParaRPr lang="en-US" dirty="0"/>
          </a:p>
          <a:p>
            <a:pPr lvl="1"/>
            <a:endParaRPr lang="en-US" dirty="0"/>
          </a:p>
        </p:txBody>
      </p:sp>
      <p:sp>
        <p:nvSpPr>
          <p:cNvPr id="5" name="Footer Placeholder 4">
            <a:extLst>
              <a:ext uri="{FF2B5EF4-FFF2-40B4-BE49-F238E27FC236}">
                <a16:creationId xmlns:a16="http://schemas.microsoft.com/office/drawing/2014/main" id="{26044CE6-6278-4311-996D-AC36A25908F1}"/>
              </a:ext>
            </a:extLst>
          </p:cNvPr>
          <p:cNvSpPr>
            <a:spLocks noGrp="1"/>
          </p:cNvSpPr>
          <p:nvPr>
            <p:ph type="ftr" sz="quarter" idx="3"/>
          </p:nvPr>
        </p:nvSpPr>
        <p:spPr/>
        <p:txBody>
          <a:bodyPr/>
          <a:lstStyle/>
          <a:p>
            <a:r>
              <a:rPr lang="en-US" smtClean="0"/>
              <a:t>Intro to Palliative Care v4 7.14.2020</a:t>
            </a:r>
            <a:endParaRPr lang="en-US" dirty="0"/>
          </a:p>
        </p:txBody>
      </p:sp>
      <p:sp>
        <p:nvSpPr>
          <p:cNvPr id="6" name="Slide Number Placeholder 5">
            <a:extLst>
              <a:ext uri="{FF2B5EF4-FFF2-40B4-BE49-F238E27FC236}">
                <a16:creationId xmlns:a16="http://schemas.microsoft.com/office/drawing/2014/main" id="{51E67135-7CAB-486E-8B2D-734016E2753C}"/>
              </a:ext>
            </a:extLst>
          </p:cNvPr>
          <p:cNvSpPr>
            <a:spLocks noGrp="1"/>
          </p:cNvSpPr>
          <p:nvPr>
            <p:ph type="sldNum" sz="quarter" idx="4"/>
          </p:nvPr>
        </p:nvSpPr>
        <p:spPr/>
        <p:txBody>
          <a:bodyPr/>
          <a:lstStyle/>
          <a:p>
            <a:fld id="{D3623286-F429-4646-AD8B-F5D18756C257}" type="slidenum">
              <a:rPr lang="en-US" smtClean="0"/>
              <a:t>49</a:t>
            </a:fld>
            <a:endParaRPr lang="en-US"/>
          </a:p>
        </p:txBody>
      </p:sp>
    </p:spTree>
    <p:extLst>
      <p:ext uri="{BB962C8B-B14F-4D97-AF65-F5344CB8AC3E}">
        <p14:creationId xmlns:p14="http://schemas.microsoft.com/office/powerpoint/2010/main" val="2647889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Learning Objectives</a:t>
            </a:r>
            <a:endParaRPr b="1" dirty="0">
              <a:latin typeface="Calibri"/>
              <a:ea typeface="Calibri"/>
              <a:cs typeface="Calibri"/>
              <a:sym typeface="Calibri"/>
            </a:endParaRPr>
          </a:p>
        </p:txBody>
      </p:sp>
      <p:sp>
        <p:nvSpPr>
          <p:cNvPr id="278" name="Google Shape;278;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E75B5"/>
              </a:buClr>
              <a:buSzPts val="2800"/>
              <a:buChar char="•"/>
            </a:pPr>
            <a:r>
              <a:rPr lang="en-US" b="1" dirty="0">
                <a:solidFill>
                  <a:srgbClr val="2E75B5"/>
                </a:solidFill>
                <a:latin typeface="Calibri"/>
                <a:ea typeface="Calibri"/>
                <a:cs typeface="Calibri"/>
                <a:sym typeface="Calibri"/>
              </a:rPr>
              <a:t>Define </a:t>
            </a:r>
            <a:r>
              <a:rPr lang="en-US" dirty="0" smtClean="0">
                <a:latin typeface="Calibri"/>
                <a:ea typeface="Calibri"/>
                <a:cs typeface="Calibri"/>
                <a:sym typeface="Calibri"/>
              </a:rPr>
              <a:t>p</a:t>
            </a:r>
            <a:r>
              <a:rPr lang="en-US" dirty="0" smtClean="0">
                <a:solidFill>
                  <a:schemeClr val="tx1"/>
                </a:solidFill>
                <a:latin typeface="Calibri"/>
                <a:ea typeface="Calibri"/>
                <a:cs typeface="Calibri"/>
                <a:sym typeface="Calibri"/>
              </a:rPr>
              <a:t>alliative care</a:t>
            </a:r>
          </a:p>
          <a:p>
            <a:pPr marL="228600" lvl="0" indent="-228600" algn="l" rtl="0">
              <a:lnSpc>
                <a:spcPct val="90000"/>
              </a:lnSpc>
              <a:spcBef>
                <a:spcPts val="0"/>
              </a:spcBef>
              <a:spcAft>
                <a:spcPts val="0"/>
              </a:spcAft>
              <a:buClr>
                <a:srgbClr val="2E75B5"/>
              </a:buClr>
              <a:buSzPts val="2800"/>
              <a:buChar char="•"/>
            </a:pPr>
            <a:r>
              <a:rPr lang="en-US" b="1" dirty="0" smtClean="0">
                <a:solidFill>
                  <a:srgbClr val="2E75B5"/>
                </a:solidFill>
                <a:latin typeface="Calibri"/>
                <a:ea typeface="Calibri"/>
                <a:cs typeface="Calibri"/>
                <a:sym typeface="Calibri"/>
              </a:rPr>
              <a:t>Differentiate</a:t>
            </a:r>
            <a:r>
              <a:rPr lang="en-US" dirty="0" smtClean="0">
                <a:latin typeface="Calibri"/>
                <a:ea typeface="Calibri"/>
                <a:cs typeface="Calibri"/>
                <a:sym typeface="Calibri"/>
              </a:rPr>
              <a:t> palliative care from </a:t>
            </a:r>
            <a:r>
              <a:rPr lang="en-US" dirty="0">
                <a:latin typeface="Calibri"/>
                <a:ea typeface="Calibri"/>
                <a:cs typeface="Calibri"/>
                <a:sym typeface="Calibri"/>
              </a:rPr>
              <a:t>hospice care </a:t>
            </a:r>
            <a:endParaRPr dirty="0">
              <a:latin typeface="Calibri"/>
              <a:ea typeface="Calibri"/>
              <a:cs typeface="Calibri"/>
              <a:sym typeface="Calibri"/>
            </a:endParaRPr>
          </a:p>
          <a:p>
            <a:pPr marL="228600" lvl="0" indent="-228600" algn="l" rtl="0">
              <a:lnSpc>
                <a:spcPct val="90000"/>
              </a:lnSpc>
              <a:spcBef>
                <a:spcPts val="1000"/>
              </a:spcBef>
              <a:spcAft>
                <a:spcPts val="0"/>
              </a:spcAft>
              <a:buClr>
                <a:srgbClr val="2E75B5"/>
              </a:buClr>
              <a:buSzPts val="2800"/>
              <a:buChar char="•"/>
            </a:pPr>
            <a:r>
              <a:rPr lang="en-US" b="1" dirty="0">
                <a:solidFill>
                  <a:srgbClr val="2E75B5"/>
                </a:solidFill>
                <a:latin typeface="Calibri"/>
                <a:ea typeface="Calibri"/>
                <a:cs typeface="Calibri"/>
                <a:sym typeface="Calibri"/>
              </a:rPr>
              <a:t>Explain </a:t>
            </a:r>
            <a:r>
              <a:rPr lang="en-US" dirty="0">
                <a:latin typeface="Calibri"/>
                <a:ea typeface="Calibri"/>
                <a:cs typeface="Calibri"/>
                <a:sym typeface="Calibri"/>
              </a:rPr>
              <a:t>why</a:t>
            </a:r>
            <a:r>
              <a:rPr lang="en-US" b="1" dirty="0">
                <a:solidFill>
                  <a:srgbClr val="2E75B5"/>
                </a:solidFill>
                <a:latin typeface="Calibri"/>
                <a:ea typeface="Calibri"/>
                <a:cs typeface="Calibri"/>
                <a:sym typeface="Calibri"/>
              </a:rPr>
              <a:t> </a:t>
            </a:r>
            <a:r>
              <a:rPr lang="en-US" dirty="0">
                <a:latin typeface="Calibri"/>
                <a:ea typeface="Calibri"/>
                <a:cs typeface="Calibri"/>
                <a:sym typeface="Calibri"/>
              </a:rPr>
              <a:t>p</a:t>
            </a:r>
            <a:r>
              <a:rPr lang="en-US" dirty="0" smtClean="0">
                <a:solidFill>
                  <a:schemeClr val="tx1"/>
                </a:solidFill>
                <a:latin typeface="Calibri"/>
                <a:ea typeface="Calibri"/>
                <a:cs typeface="Calibri"/>
                <a:sym typeface="Calibri"/>
              </a:rPr>
              <a:t>alliative c</a:t>
            </a:r>
            <a:r>
              <a:rPr lang="en-US" dirty="0" smtClean="0">
                <a:sym typeface="Calibri"/>
              </a:rPr>
              <a:t>are </a:t>
            </a:r>
            <a:r>
              <a:rPr lang="en-US" dirty="0">
                <a:sym typeface="Calibri"/>
              </a:rPr>
              <a:t>is integral to primary care</a:t>
            </a:r>
          </a:p>
          <a:p>
            <a:pPr marL="228600" lvl="0" indent="-228600" algn="l" rtl="0">
              <a:lnSpc>
                <a:spcPct val="90000"/>
              </a:lnSpc>
              <a:spcBef>
                <a:spcPts val="1000"/>
              </a:spcBef>
              <a:spcAft>
                <a:spcPts val="0"/>
              </a:spcAft>
              <a:buClr>
                <a:srgbClr val="2E75B5"/>
              </a:buClr>
              <a:buSzPts val="2800"/>
              <a:buChar char="•"/>
            </a:pPr>
            <a:r>
              <a:rPr lang="en-US" b="1" dirty="0" smtClean="0">
                <a:solidFill>
                  <a:srgbClr val="2E75B5"/>
                </a:solidFill>
                <a:latin typeface="Calibri"/>
                <a:ea typeface="Calibri"/>
                <a:cs typeface="Calibri"/>
                <a:sym typeface="Calibri"/>
              </a:rPr>
              <a:t>Describe</a:t>
            </a:r>
            <a:r>
              <a:rPr lang="en-US" dirty="0" smtClean="0">
                <a:latin typeface="Calibri"/>
                <a:ea typeface="Calibri"/>
                <a:cs typeface="Calibri"/>
                <a:sym typeface="Calibri"/>
              </a:rPr>
              <a:t> </a:t>
            </a:r>
            <a:r>
              <a:rPr lang="en-US" dirty="0">
                <a:latin typeface="Calibri"/>
                <a:ea typeface="Calibri"/>
                <a:cs typeface="Calibri"/>
                <a:sym typeface="Calibri"/>
              </a:rPr>
              <a:t>the domains of p</a:t>
            </a:r>
            <a:r>
              <a:rPr lang="en-US" dirty="0" smtClean="0">
                <a:latin typeface="Calibri"/>
                <a:ea typeface="Calibri"/>
                <a:cs typeface="Calibri"/>
                <a:sym typeface="Calibri"/>
              </a:rPr>
              <a:t>alliative care</a:t>
            </a:r>
          </a:p>
          <a:p>
            <a:pPr marL="228600" lvl="0" indent="-228600" algn="l" rtl="0">
              <a:lnSpc>
                <a:spcPct val="90000"/>
              </a:lnSpc>
              <a:spcBef>
                <a:spcPts val="1000"/>
              </a:spcBef>
              <a:spcAft>
                <a:spcPts val="0"/>
              </a:spcAft>
              <a:buClr>
                <a:srgbClr val="2E75B5"/>
              </a:buClr>
              <a:buSzPts val="2800"/>
              <a:buChar char="•"/>
            </a:pPr>
            <a:r>
              <a:rPr lang="en-US" b="1" dirty="0" smtClean="0">
                <a:solidFill>
                  <a:schemeClr val="accent1"/>
                </a:solidFill>
                <a:latin typeface="Calibri"/>
                <a:ea typeface="Calibri"/>
                <a:cs typeface="Calibri"/>
                <a:sym typeface="Calibri"/>
              </a:rPr>
              <a:t>Discuss</a:t>
            </a:r>
            <a:r>
              <a:rPr lang="en-US" dirty="0" smtClean="0">
                <a:latin typeface="Calibri"/>
                <a:ea typeface="Calibri"/>
                <a:cs typeface="Calibri"/>
                <a:sym typeface="Calibri"/>
              </a:rPr>
              <a:t> </a:t>
            </a:r>
            <a:r>
              <a:rPr lang="en-US" dirty="0">
                <a:latin typeface="Calibri"/>
                <a:ea typeface="Calibri"/>
                <a:cs typeface="Calibri"/>
                <a:sym typeface="Calibri"/>
              </a:rPr>
              <a:t>social aspects of care</a:t>
            </a:r>
            <a:endParaRPr dirty="0">
              <a:latin typeface="Calibri"/>
              <a:ea typeface="Calibri"/>
              <a:cs typeface="Calibri"/>
              <a:sym typeface="Calibri"/>
            </a:endParaRPr>
          </a:p>
          <a:p>
            <a:pPr marL="228600" lvl="0" indent="-228600" algn="l" rtl="0">
              <a:lnSpc>
                <a:spcPct val="90000"/>
              </a:lnSpc>
              <a:spcBef>
                <a:spcPts val="1000"/>
              </a:spcBef>
              <a:spcAft>
                <a:spcPts val="0"/>
              </a:spcAft>
              <a:buClr>
                <a:srgbClr val="2E75B5"/>
              </a:buClr>
              <a:buSzPts val="2800"/>
              <a:buChar char="•"/>
            </a:pPr>
            <a:r>
              <a:rPr lang="en-US" b="1" dirty="0">
                <a:solidFill>
                  <a:srgbClr val="2E75B5"/>
                </a:solidFill>
                <a:latin typeface="Calibri"/>
                <a:ea typeface="Calibri"/>
                <a:cs typeface="Calibri"/>
                <a:sym typeface="Calibri"/>
              </a:rPr>
              <a:t>Recognize</a:t>
            </a:r>
            <a:r>
              <a:rPr lang="en-US" dirty="0">
                <a:latin typeface="Calibri"/>
                <a:ea typeface="Calibri"/>
                <a:cs typeface="Calibri"/>
                <a:sym typeface="Calibri"/>
              </a:rPr>
              <a:t> members of the multidisciplinary care team</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accent1"/>
              </a:buClr>
              <a:buSzPts val="2800"/>
              <a:buChar char="•"/>
            </a:pPr>
            <a:r>
              <a:rPr lang="en-US" b="1" dirty="0">
                <a:solidFill>
                  <a:schemeClr val="accent1"/>
                </a:solidFill>
                <a:sym typeface="Calibri"/>
              </a:rPr>
              <a:t>Identify </a:t>
            </a:r>
            <a:r>
              <a:rPr lang="en-US" dirty="0">
                <a:latin typeface="Calibri"/>
                <a:cs typeface="Calibri"/>
                <a:sym typeface="Calibri"/>
              </a:rPr>
              <a:t>p</a:t>
            </a:r>
            <a:r>
              <a:rPr lang="en-US" dirty="0" smtClean="0">
                <a:latin typeface="Calibri"/>
                <a:cs typeface="Calibri"/>
                <a:sym typeface="Calibri"/>
              </a:rPr>
              <a:t>a</a:t>
            </a:r>
            <a:r>
              <a:rPr lang="en-US" dirty="0" smtClean="0">
                <a:latin typeface="Calibri"/>
                <a:ea typeface="Calibri"/>
                <a:cs typeface="Calibri"/>
                <a:sym typeface="Calibri"/>
              </a:rPr>
              <a:t>lliative care </a:t>
            </a:r>
            <a:r>
              <a:rPr lang="en-US" dirty="0">
                <a:latin typeface="Calibri"/>
                <a:ea typeface="Calibri"/>
                <a:cs typeface="Calibri"/>
                <a:sym typeface="Calibri"/>
              </a:rPr>
              <a:t>assessment </a:t>
            </a:r>
            <a:r>
              <a:rPr lang="en-US" dirty="0">
                <a:sym typeface="Calibri"/>
              </a:rPr>
              <a:t>tools that may be used </a:t>
            </a:r>
            <a:r>
              <a:rPr lang="en-US" dirty="0">
                <a:latin typeface="Calibri"/>
                <a:ea typeface="Calibri"/>
                <a:cs typeface="Calibri"/>
                <a:sym typeface="Calibri"/>
              </a:rPr>
              <a:t>in primary care settings </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3200" dirty="0">
              <a:latin typeface="Calibri"/>
              <a:ea typeface="Calibri"/>
              <a:cs typeface="Calibri"/>
              <a:sym typeface="Calibri"/>
            </a:endParaRPr>
          </a:p>
        </p:txBody>
      </p:sp>
      <p:sp>
        <p:nvSpPr>
          <p:cNvPr id="2" name="Footer Placeholder 1"/>
          <p:cNvSpPr>
            <a:spLocks noGrp="1"/>
          </p:cNvSpPr>
          <p:nvPr>
            <p:ph type="ftr" idx="4294967295"/>
          </p:nvPr>
        </p:nvSpPr>
        <p:spPr>
          <a:xfrm>
            <a:off x="0" y="6492875"/>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algn="l"/>
            <a:r>
              <a:rPr lang="en-US" smtClean="0">
                <a:latin typeface="+mn-lt"/>
              </a:rPr>
              <a:t>Intro to Palliative Care v4 7.14.2020</a:t>
            </a:r>
            <a:endParaRPr lang="en-US" dirty="0">
              <a:latin typeface="+mn-lt"/>
              <a:cs typeface="Calibri" panose="020F0502020204030204" pitchFamily="34" charset="0"/>
            </a:endParaRPr>
          </a:p>
        </p:txBody>
      </p:sp>
      <p:sp>
        <p:nvSpPr>
          <p:cNvPr id="4" name="Slide Number Placeholder 3"/>
          <p:cNvSpPr>
            <a:spLocks noGrp="1"/>
          </p:cNvSpPr>
          <p:nvPr>
            <p:ph type="sldNum" idx="4294967295"/>
          </p:nvPr>
        </p:nvSpPr>
        <p:spPr>
          <a:xfrm>
            <a:off x="9448800" y="644778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latin typeface="+mn-lt"/>
              </a:rPr>
              <a:pPr marL="0" lvl="0" indent="0" algn="r" rtl="0">
                <a:spcBef>
                  <a:spcPts val="0"/>
                </a:spcBef>
                <a:spcAft>
                  <a:spcPts val="0"/>
                </a:spcAft>
                <a:buNone/>
              </a:pPr>
              <a:t>5</a:t>
            </a:fld>
            <a:endParaRPr lang="en-US">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1264-6706-4454-9D37-24593D8472A2}"/>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F66878CA-E90D-4578-A2F7-F0CEB9C0EDF5}"/>
              </a:ext>
            </a:extLst>
          </p:cNvPr>
          <p:cNvSpPr>
            <a:spLocks noGrp="1"/>
          </p:cNvSpPr>
          <p:nvPr>
            <p:ph type="ftr" sz="quarter" idx="3"/>
          </p:nvPr>
        </p:nvSpPr>
        <p:spPr>
          <a:xfrm>
            <a:off x="0" y="6479721"/>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0D09B2FA-A0F5-4BCC-89A0-5996681CBDA2}"/>
              </a:ext>
            </a:extLst>
          </p:cNvPr>
          <p:cNvSpPr>
            <a:spLocks noGrp="1"/>
          </p:cNvSpPr>
          <p:nvPr>
            <p:ph type="sldNum" sz="quarter" idx="4"/>
          </p:nvPr>
        </p:nvSpPr>
        <p:spPr>
          <a:xfrm>
            <a:off x="8752840" y="6494234"/>
            <a:ext cx="3439160" cy="365125"/>
          </a:xfrm>
        </p:spPr>
        <p:txBody>
          <a:bodyPr/>
          <a:lstStyle/>
          <a:p>
            <a:fld id="{D3623286-F429-4646-AD8B-F5D18756C257}" type="slidenum">
              <a:rPr lang="en-US" smtClean="0"/>
              <a:t>50</a:t>
            </a:fld>
            <a:endParaRPr lang="en-US"/>
          </a:p>
        </p:txBody>
      </p:sp>
    </p:spTree>
    <p:extLst>
      <p:ext uri="{BB962C8B-B14F-4D97-AF65-F5344CB8AC3E}">
        <p14:creationId xmlns:p14="http://schemas.microsoft.com/office/powerpoint/2010/main" val="430718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9"/>
          <p:cNvSpPr txBox="1"/>
          <p:nvPr/>
        </p:nvSpPr>
        <p:spPr>
          <a:xfrm>
            <a:off x="7692190" y="5558811"/>
            <a:ext cx="3661610" cy="707846"/>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You will have (5) business days to complete the post-test.</a:t>
            </a:r>
            <a:endParaRPr sz="2000" b="0" i="0" u="none" strike="noStrike" cap="none" dirty="0">
              <a:solidFill>
                <a:srgbClr val="000000"/>
              </a:solidFill>
              <a:sym typeface="Arial"/>
            </a:endParaRPr>
          </a:p>
        </p:txBody>
      </p:sp>
      <p:sp>
        <p:nvSpPr>
          <p:cNvPr id="2" name="Title 1">
            <a:extLst>
              <a:ext uri="{FF2B5EF4-FFF2-40B4-BE49-F238E27FC236}">
                <a16:creationId xmlns:a16="http://schemas.microsoft.com/office/drawing/2014/main" id="{B2F279F3-0509-4ABA-B67D-5330A1172686}"/>
              </a:ext>
            </a:extLst>
          </p:cNvPr>
          <p:cNvSpPr>
            <a:spLocks noGrp="1"/>
          </p:cNvSpPr>
          <p:nvPr>
            <p:ph type="title"/>
          </p:nvPr>
        </p:nvSpPr>
        <p:spPr/>
        <p:txBody>
          <a:bodyPr>
            <a:normAutofit/>
          </a:bodyPr>
          <a:lstStyle/>
          <a:p>
            <a:r>
              <a:rPr lang="en-US" dirty="0">
                <a:solidFill>
                  <a:schemeClr val="dk1"/>
                </a:solidFill>
                <a:ea typeface="Calibri"/>
                <a:cs typeface="Calibri"/>
                <a:sym typeface="Calibri"/>
              </a:rPr>
              <a:t>Criteria for Successful Completion of Introduction to Palliative Care</a:t>
            </a:r>
            <a:endParaRPr lang="en-US" dirty="0"/>
          </a:p>
        </p:txBody>
      </p:sp>
      <p:sp>
        <p:nvSpPr>
          <p:cNvPr id="4" name="Content Placeholder 3">
            <a:extLst>
              <a:ext uri="{FF2B5EF4-FFF2-40B4-BE49-F238E27FC236}">
                <a16:creationId xmlns:a16="http://schemas.microsoft.com/office/drawing/2014/main" id="{A28F440B-5344-4872-8F53-914B80966E9B}"/>
              </a:ext>
            </a:extLst>
          </p:cNvPr>
          <p:cNvSpPr>
            <a:spLocks noGrp="1"/>
          </p:cNvSpPr>
          <p:nvPr>
            <p:ph idx="1"/>
          </p:nvPr>
        </p:nvSpPr>
        <p:spPr/>
        <p:txBody>
          <a:bodyPr>
            <a:normAutofit/>
          </a:bodyPr>
          <a:lstStyle/>
          <a:p>
            <a:r>
              <a:rPr lang="en-US" sz="2600" dirty="0"/>
              <a:t>Attend Introduction to Palliative course, </a:t>
            </a:r>
            <a:r>
              <a:rPr lang="en-US" sz="2600" b="1" dirty="0"/>
              <a:t>in-person or virtual</a:t>
            </a:r>
          </a:p>
          <a:p>
            <a:pPr lvl="1"/>
            <a:r>
              <a:rPr lang="en-US" sz="2200" dirty="0"/>
              <a:t>If the Learner misses &gt; 30 minutes; the course will not be  counted as “completed” and the learner will need to retake the course. </a:t>
            </a:r>
          </a:p>
          <a:p>
            <a:pPr lvl="1"/>
            <a:r>
              <a:rPr lang="en-US" sz="2200" dirty="0"/>
              <a:t>If the Learner misses &lt; 30 minutes; the course will be counted as “completed”.  The Learner will need to review the missed course content located here:  </a:t>
            </a:r>
            <a:r>
              <a:rPr lang="en-US" sz="2200" dirty="0">
                <a:hlinkClick r:id="rId3"/>
              </a:rPr>
              <a:t>https://micmt-cares.org/training</a:t>
            </a:r>
            <a:r>
              <a:rPr lang="en-US" sz="2200" dirty="0"/>
              <a:t> </a:t>
            </a:r>
          </a:p>
          <a:p>
            <a:pPr lvl="1"/>
            <a:r>
              <a:rPr lang="en-US" sz="2200" dirty="0"/>
              <a:t>If course is virtual – must attend by audio and video/internet</a:t>
            </a:r>
          </a:p>
          <a:p>
            <a:r>
              <a:rPr lang="en-US" sz="2600" dirty="0"/>
              <a:t>Complete the Michigan Institute for Care Management and Transformation (MICMT) Introduction to Palliative Care </a:t>
            </a:r>
            <a:r>
              <a:rPr lang="en-US" sz="2600" b="1" dirty="0"/>
              <a:t>post-test</a:t>
            </a:r>
            <a:r>
              <a:rPr lang="en-US" sz="2600" dirty="0"/>
              <a:t> and </a:t>
            </a:r>
            <a:r>
              <a:rPr lang="en-US" sz="2600" b="1" dirty="0"/>
              <a:t>evaluation</a:t>
            </a:r>
            <a:endParaRPr lang="en-US" sz="2600" dirty="0"/>
          </a:p>
          <a:p>
            <a:pPr lvl="1"/>
            <a:r>
              <a:rPr lang="en-US" sz="2200" dirty="0"/>
              <a:t>Achieve a passing score on the post-test of 80% or greater. If needed, participants may retake the post-test</a:t>
            </a:r>
          </a:p>
          <a:p>
            <a:endParaRPr lang="en-US" dirty="0"/>
          </a:p>
        </p:txBody>
      </p:sp>
      <p:sp>
        <p:nvSpPr>
          <p:cNvPr id="7" name="Google Shape;174;p6"/>
          <p:cNvSpPr txBox="1">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v4 7.14.2020</a:t>
            </a:r>
            <a:endParaRPr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8752840" y="6491741"/>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51</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9899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52D1-038D-43B0-8BFF-E7DAA9F9E288}"/>
              </a:ext>
            </a:extLst>
          </p:cNvPr>
          <p:cNvSpPr>
            <a:spLocks noGrp="1"/>
          </p:cNvSpPr>
          <p:nvPr>
            <p:ph type="title"/>
          </p:nvPr>
        </p:nvSpPr>
        <p:spPr/>
        <p:txBody>
          <a:bodyPr/>
          <a:lstStyle/>
          <a:p>
            <a:r>
              <a:rPr lang="en-US" dirty="0"/>
              <a:t>Development Team</a:t>
            </a:r>
          </a:p>
        </p:txBody>
      </p:sp>
      <p:sp>
        <p:nvSpPr>
          <p:cNvPr id="4" name="Footer Placeholder 3">
            <a:extLst>
              <a:ext uri="{FF2B5EF4-FFF2-40B4-BE49-F238E27FC236}">
                <a16:creationId xmlns:a16="http://schemas.microsoft.com/office/drawing/2014/main" id="{883A4160-A4C2-4A4D-8E06-C1C73E139878}"/>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AF9336B1-9C8C-48E8-B737-8E8D44ED97CF}"/>
              </a:ext>
            </a:extLst>
          </p:cNvPr>
          <p:cNvSpPr>
            <a:spLocks noGrp="1"/>
          </p:cNvSpPr>
          <p:nvPr>
            <p:ph type="sldNum" sz="quarter" idx="4"/>
          </p:nvPr>
        </p:nvSpPr>
        <p:spPr>
          <a:xfrm>
            <a:off x="8752840" y="6469905"/>
            <a:ext cx="3439160" cy="365125"/>
          </a:xfrm>
        </p:spPr>
        <p:txBody>
          <a:bodyPr/>
          <a:lstStyle/>
          <a:p>
            <a:fld id="{D3623286-F429-4646-AD8B-F5D18756C257}" type="slidenum">
              <a:rPr lang="en-US" smtClean="0"/>
              <a:t>52</a:t>
            </a:fld>
            <a:endParaRPr lang="en-US"/>
          </a:p>
        </p:txBody>
      </p:sp>
      <p:graphicFrame>
        <p:nvGraphicFramePr>
          <p:cNvPr id="6" name="Google Shape;246;p4">
            <a:extLst>
              <a:ext uri="{FF2B5EF4-FFF2-40B4-BE49-F238E27FC236}">
                <a16:creationId xmlns:a16="http://schemas.microsoft.com/office/drawing/2014/main" id="{3BA62A78-2294-47B8-BCE8-08DD8DFA1953}"/>
              </a:ext>
            </a:extLst>
          </p:cNvPr>
          <p:cNvGraphicFramePr/>
          <p:nvPr>
            <p:extLst>
              <p:ext uri="{D42A27DB-BD31-4B8C-83A1-F6EECF244321}">
                <p14:modId xmlns:p14="http://schemas.microsoft.com/office/powerpoint/2010/main" val="1504416445"/>
              </p:ext>
            </p:extLst>
          </p:nvPr>
        </p:nvGraphicFramePr>
        <p:xfrm>
          <a:off x="1099335" y="1323459"/>
          <a:ext cx="10408816" cy="5004470"/>
        </p:xfrm>
        <a:graphic>
          <a:graphicData uri="http://schemas.openxmlformats.org/drawingml/2006/table">
            <a:tbl>
              <a:tblPr firstRow="1" bandRow="1">
                <a:noFill/>
              </a:tblPr>
              <a:tblGrid>
                <a:gridCol w="7403775">
                  <a:extLst>
                    <a:ext uri="{9D8B030D-6E8A-4147-A177-3AD203B41FA5}">
                      <a16:colId xmlns:a16="http://schemas.microsoft.com/office/drawing/2014/main" val="20000"/>
                    </a:ext>
                  </a:extLst>
                </a:gridCol>
                <a:gridCol w="3005041">
                  <a:extLst>
                    <a:ext uri="{9D8B030D-6E8A-4147-A177-3AD203B41FA5}">
                      <a16:colId xmlns:a16="http://schemas.microsoft.com/office/drawing/2014/main" val="20001"/>
                    </a:ext>
                  </a:extLst>
                </a:gridCol>
              </a:tblGrid>
              <a:tr h="432350">
                <a:tc>
                  <a:txBody>
                    <a:bodyPr/>
                    <a:lstStyle/>
                    <a:p>
                      <a:pPr marL="0" marR="0" lvl="0" indent="0" algn="l" rtl="0">
                        <a:spcBef>
                          <a:spcPts val="0"/>
                        </a:spcBef>
                        <a:spcAft>
                          <a:spcPts val="0"/>
                        </a:spcAft>
                        <a:buNone/>
                      </a:pPr>
                      <a:r>
                        <a:rPr lang="en-US" sz="2200" b="1" u="none" strike="noStrike" cap="none" dirty="0">
                          <a:solidFill>
                            <a:srgbClr val="9EB9DA"/>
                          </a:solidFill>
                          <a:latin typeface="Calibri"/>
                          <a:ea typeface="Calibri"/>
                          <a:cs typeface="Calibri"/>
                          <a:sym typeface="Calibri"/>
                        </a:rPr>
                        <a:t>Curriculum developed in partnership with: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Alicia Majcher</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Michigan Institute for Care Management and Transformation (MICMT)</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Ruth Clark</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Integrated Health Partners</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Kim Harrison</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Priority Health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6"/>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Sharon Kim</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Blue Cross Blue Shield of Michigan (BCBSM)</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8"/>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Ewa Matuszewski</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Medical Network One / Practice Transformation Institute</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0"/>
                  </a:ext>
                </a:extLst>
              </a:tr>
              <a:tr h="0">
                <a:tc>
                  <a:txBody>
                    <a:bodyPr/>
                    <a:lstStyle/>
                    <a:p>
                      <a:pPr marL="0" marR="0" lvl="0" indent="0" algn="l" rtl="0">
                        <a:spcBef>
                          <a:spcPts val="0"/>
                        </a:spcBef>
                        <a:spcAft>
                          <a:spcPts val="0"/>
                        </a:spcAft>
                        <a:buNone/>
                      </a:pPr>
                      <a:r>
                        <a:rPr lang="en-US" sz="2000" b="1" dirty="0">
                          <a:latin typeface="Calibri"/>
                          <a:ea typeface="Calibri"/>
                          <a:cs typeface="Calibri"/>
                          <a:sym typeface="Calibri"/>
                        </a:rPr>
                        <a:t>Michael Smith</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marR="0" lvl="0" indent="0" algn="l" rtl="0">
                        <a:spcBef>
                          <a:spcPts val="0"/>
                        </a:spcBef>
                        <a:spcAft>
                          <a:spcPts val="0"/>
                        </a:spcAft>
                        <a:buNone/>
                      </a:pPr>
                      <a:r>
                        <a:rPr lang="en-US" sz="1800" dirty="0">
                          <a:latin typeface="Calibri"/>
                          <a:ea typeface="Calibri"/>
                          <a:cs typeface="Calibri"/>
                          <a:sym typeface="Calibri"/>
                        </a:rPr>
                        <a:t>Michigan Medicine</a:t>
                      </a:r>
                      <a:endParaRPr dirty="0">
                        <a:latin typeface="Calibri"/>
                        <a:ea typeface="Calibri"/>
                        <a:cs typeface="Calibri"/>
                        <a:sym typeface="Calibri"/>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2"/>
                  </a:ext>
                </a:extLst>
              </a:tr>
            </a:tbl>
          </a:graphicData>
        </a:graphic>
      </p:graphicFrame>
      <p:pic>
        <p:nvPicPr>
          <p:cNvPr id="7" name="Google Shape;247;p4">
            <a:extLst>
              <a:ext uri="{FF2B5EF4-FFF2-40B4-BE49-F238E27FC236}">
                <a16:creationId xmlns:a16="http://schemas.microsoft.com/office/drawing/2014/main" id="{2751E0BC-FF3D-407B-A4B4-147A05F5F8A0}"/>
              </a:ext>
            </a:extLst>
          </p:cNvPr>
          <p:cNvPicPr preferRelativeResize="0"/>
          <p:nvPr/>
        </p:nvPicPr>
        <p:blipFill rotWithShape="1">
          <a:blip r:embed="rId2">
            <a:alphaModFix/>
          </a:blip>
          <a:srcRect/>
          <a:stretch/>
        </p:blipFill>
        <p:spPr>
          <a:xfrm>
            <a:off x="8454669" y="5818088"/>
            <a:ext cx="2899131" cy="365760"/>
          </a:xfrm>
          <a:prstGeom prst="rect">
            <a:avLst/>
          </a:prstGeom>
          <a:noFill/>
          <a:ln>
            <a:noFill/>
          </a:ln>
        </p:spPr>
      </p:pic>
      <p:pic>
        <p:nvPicPr>
          <p:cNvPr id="8" name="Google Shape;248;p4" descr="f_k94hymfc0">
            <a:extLst>
              <a:ext uri="{FF2B5EF4-FFF2-40B4-BE49-F238E27FC236}">
                <a16:creationId xmlns:a16="http://schemas.microsoft.com/office/drawing/2014/main" id="{6E57DF41-F47D-49AB-B06C-F7EC21359D94}"/>
              </a:ext>
            </a:extLst>
          </p:cNvPr>
          <p:cNvPicPr preferRelativeResize="0"/>
          <p:nvPr/>
        </p:nvPicPr>
        <p:blipFill rotWithShape="1">
          <a:blip r:embed="rId3">
            <a:alphaModFix/>
          </a:blip>
          <a:srcRect/>
          <a:stretch/>
        </p:blipFill>
        <p:spPr>
          <a:xfrm>
            <a:off x="8454669" y="4961892"/>
            <a:ext cx="2544418" cy="548640"/>
          </a:xfrm>
          <a:prstGeom prst="rect">
            <a:avLst/>
          </a:prstGeom>
          <a:noFill/>
          <a:ln>
            <a:noFill/>
          </a:ln>
        </p:spPr>
      </p:pic>
      <p:pic>
        <p:nvPicPr>
          <p:cNvPr id="9" name="Google Shape;249;p4">
            <a:extLst>
              <a:ext uri="{FF2B5EF4-FFF2-40B4-BE49-F238E27FC236}">
                <a16:creationId xmlns:a16="http://schemas.microsoft.com/office/drawing/2014/main" id="{9AEAF8F4-686B-4616-BE4D-3E0066CEC862}"/>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8454669" y="4075108"/>
            <a:ext cx="2093165" cy="731520"/>
          </a:xfrm>
          <a:prstGeom prst="rect">
            <a:avLst/>
          </a:prstGeom>
          <a:noFill/>
          <a:ln>
            <a:noFill/>
          </a:ln>
        </p:spPr>
      </p:pic>
      <p:pic>
        <p:nvPicPr>
          <p:cNvPr id="10" name="Google Shape;250;p4">
            <a:extLst>
              <a:ext uri="{FF2B5EF4-FFF2-40B4-BE49-F238E27FC236}">
                <a16:creationId xmlns:a16="http://schemas.microsoft.com/office/drawing/2014/main" id="{601DF6A5-3878-40D8-8AB7-DC5617F9AD13}"/>
              </a:ext>
            </a:extLst>
          </p:cNvPr>
          <p:cNvPicPr preferRelativeResize="0"/>
          <p:nvPr/>
        </p:nvPicPr>
        <p:blipFill rotWithShape="1">
          <a:blip r:embed="rId5">
            <a:clrChange>
              <a:clrFrom>
                <a:srgbClr val="FFFFFF"/>
              </a:clrFrom>
              <a:clrTo>
                <a:srgbClr val="FFFFFF">
                  <a:alpha val="0"/>
                </a:srgbClr>
              </a:clrTo>
            </a:clrChange>
            <a:alphaModFix/>
          </a:blip>
          <a:srcRect/>
          <a:stretch/>
        </p:blipFill>
        <p:spPr>
          <a:xfrm>
            <a:off x="8454669" y="3331974"/>
            <a:ext cx="2171757" cy="640080"/>
          </a:xfrm>
          <a:prstGeom prst="rect">
            <a:avLst/>
          </a:prstGeom>
          <a:noFill/>
          <a:ln>
            <a:noFill/>
          </a:ln>
        </p:spPr>
      </p:pic>
      <p:pic>
        <p:nvPicPr>
          <p:cNvPr id="11" name="Google Shape;251;p4">
            <a:extLst>
              <a:ext uri="{FF2B5EF4-FFF2-40B4-BE49-F238E27FC236}">
                <a16:creationId xmlns:a16="http://schemas.microsoft.com/office/drawing/2014/main" id="{3BF64063-F251-44EE-B255-41DD235EA8E3}"/>
              </a:ext>
            </a:extLst>
          </p:cNvPr>
          <p:cNvPicPr preferRelativeResize="0"/>
          <p:nvPr/>
        </p:nvPicPr>
        <p:blipFill rotWithShape="1">
          <a:blip r:embed="rId6">
            <a:alphaModFix/>
          </a:blip>
          <a:srcRect/>
          <a:stretch/>
        </p:blipFill>
        <p:spPr>
          <a:xfrm>
            <a:off x="8454669" y="2553805"/>
            <a:ext cx="1097281" cy="731520"/>
          </a:xfrm>
          <a:prstGeom prst="rect">
            <a:avLst/>
          </a:prstGeom>
          <a:noFill/>
          <a:ln>
            <a:noFill/>
          </a:ln>
        </p:spPr>
      </p:pic>
      <p:pic>
        <p:nvPicPr>
          <p:cNvPr id="12" name="Google Shape;252;p4">
            <a:extLst>
              <a:ext uri="{FF2B5EF4-FFF2-40B4-BE49-F238E27FC236}">
                <a16:creationId xmlns:a16="http://schemas.microsoft.com/office/drawing/2014/main" id="{9A76BBB1-BFFD-436B-A1A6-14BBB945E931}"/>
              </a:ext>
            </a:extLst>
          </p:cNvPr>
          <p:cNvPicPr preferRelativeResize="0"/>
          <p:nvPr/>
        </p:nvPicPr>
        <p:blipFill rotWithShape="1">
          <a:blip r:embed="rId7">
            <a:alphaModFix/>
          </a:blip>
          <a:srcRect/>
          <a:stretch/>
        </p:blipFill>
        <p:spPr>
          <a:xfrm>
            <a:off x="8459153" y="1863189"/>
            <a:ext cx="1672685" cy="548640"/>
          </a:xfrm>
          <a:prstGeom prst="rect">
            <a:avLst/>
          </a:prstGeom>
          <a:noFill/>
          <a:ln>
            <a:noFill/>
          </a:ln>
        </p:spPr>
      </p:pic>
    </p:spTree>
    <p:extLst>
      <p:ext uri="{BB962C8B-B14F-4D97-AF65-F5344CB8AC3E}">
        <p14:creationId xmlns:p14="http://schemas.microsoft.com/office/powerpoint/2010/main" val="838076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title"/>
          </p:nvPr>
        </p:nvSpPr>
        <p:spPr>
          <a:xfrm>
            <a:off x="423583" y="365125"/>
            <a:ext cx="109302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dirty="0">
                <a:latin typeface="Calibri"/>
                <a:ea typeface="Calibri"/>
                <a:cs typeface="Calibri"/>
                <a:sym typeface="Calibri"/>
              </a:rPr>
              <a:t>Michigan Institute for Care Management and Transformation (MICMT)</a:t>
            </a:r>
            <a:endParaRPr b="1" dirty="0">
              <a:latin typeface="Calibri"/>
              <a:ea typeface="Calibri"/>
              <a:cs typeface="Calibri"/>
              <a:sym typeface="Calibri"/>
            </a:endParaRPr>
          </a:p>
        </p:txBody>
      </p:sp>
      <p:sp>
        <p:nvSpPr>
          <p:cNvPr id="234" name="Google Shape;234;p3"/>
          <p:cNvSpPr txBox="1"/>
          <p:nvPr/>
        </p:nvSpPr>
        <p:spPr>
          <a:xfrm>
            <a:off x="423583" y="2045944"/>
            <a:ext cx="1704165" cy="954107"/>
          </a:xfrm>
          <a:prstGeom prst="rect">
            <a:avLst/>
          </a:prstGeom>
          <a:solidFill>
            <a:srgbClr val="C3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100"/>
              <a:buFont typeface="Arial"/>
              <a:buNone/>
            </a:pPr>
            <a:endParaRPr sz="3100">
              <a:solidFill>
                <a:schemeClr val="dk1"/>
              </a:solidFill>
              <a:latin typeface="Arial"/>
              <a:ea typeface="Arial"/>
              <a:cs typeface="Arial"/>
              <a:sym typeface="Arial"/>
            </a:endParaRPr>
          </a:p>
        </p:txBody>
      </p:sp>
      <p:sp>
        <p:nvSpPr>
          <p:cNvPr id="235" name="Google Shape;235;p3"/>
          <p:cNvSpPr txBox="1"/>
          <p:nvPr/>
        </p:nvSpPr>
        <p:spPr>
          <a:xfrm>
            <a:off x="2304211" y="2045944"/>
            <a:ext cx="9509268" cy="954107"/>
          </a:xfrm>
          <a:prstGeom prst="rect">
            <a:avLst/>
          </a:prstGeom>
          <a:noFill/>
          <a:ln w="9525" cap="flat" cmpd="sng">
            <a:solidFill>
              <a:srgbClr val="C3D4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Partnership between University of Michigan and </a:t>
            </a:r>
            <a:endParaRPr dirty="0">
              <a:latin typeface="Calibri"/>
              <a:ea typeface="Calibri"/>
              <a:cs typeface="Calibri"/>
              <a:sym typeface="Calibri"/>
            </a:endParaRPr>
          </a:p>
          <a:p>
            <a:pPr marL="0" marR="0" lvl="0" indent="0" algn="l" rtl="0">
              <a:spcBef>
                <a:spcPts val="0"/>
              </a:spcBef>
              <a:spcAft>
                <a:spcPts val="0"/>
              </a:spcAft>
              <a:buClr>
                <a:schemeClr val="dk1"/>
              </a:buClr>
              <a:buSzPts val="2800"/>
              <a:buFont typeface="Arial"/>
              <a:buNone/>
            </a:pPr>
            <a:r>
              <a:rPr lang="en-US" sz="2800" dirty="0">
                <a:solidFill>
                  <a:schemeClr val="dk1"/>
                </a:solidFill>
                <a:latin typeface="Calibri"/>
                <a:ea typeface="Calibri"/>
                <a:cs typeface="Calibri"/>
                <a:sym typeface="Calibri"/>
              </a:rPr>
              <a:t>BCBSM Physician Group Incentive Program (PGIP)</a:t>
            </a:r>
            <a:endParaRPr sz="1800" dirty="0">
              <a:solidFill>
                <a:schemeClr val="dk1"/>
              </a:solidFill>
              <a:latin typeface="Calibri"/>
              <a:ea typeface="Calibri"/>
              <a:cs typeface="Calibri"/>
              <a:sym typeface="Calibri"/>
            </a:endParaRPr>
          </a:p>
        </p:txBody>
      </p:sp>
      <p:sp>
        <p:nvSpPr>
          <p:cNvPr id="236" name="Google Shape;236;p3"/>
          <p:cNvSpPr txBox="1"/>
          <p:nvPr/>
        </p:nvSpPr>
        <p:spPr>
          <a:xfrm>
            <a:off x="423583" y="3429000"/>
            <a:ext cx="1704165" cy="978816"/>
          </a:xfrm>
          <a:prstGeom prst="rect">
            <a:avLst/>
          </a:prstGeom>
          <a:solidFill>
            <a:srgbClr val="C3D4E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100"/>
              <a:buFont typeface="Arial"/>
              <a:buNone/>
            </a:pPr>
            <a:endParaRPr sz="3100">
              <a:solidFill>
                <a:schemeClr val="dk1"/>
              </a:solidFill>
              <a:latin typeface="Arial"/>
              <a:ea typeface="Arial"/>
              <a:cs typeface="Arial"/>
              <a:sym typeface="Arial"/>
            </a:endParaRPr>
          </a:p>
        </p:txBody>
      </p:sp>
      <p:sp>
        <p:nvSpPr>
          <p:cNvPr id="237" name="Google Shape;237;p3"/>
          <p:cNvSpPr txBox="1"/>
          <p:nvPr/>
        </p:nvSpPr>
        <p:spPr>
          <a:xfrm>
            <a:off x="2304211" y="3429001"/>
            <a:ext cx="9509268" cy="2170416"/>
          </a:xfrm>
          <a:prstGeom prst="rect">
            <a:avLst/>
          </a:prstGeom>
          <a:noFill/>
          <a:ln w="9525" cap="flat" cmpd="sng">
            <a:solidFill>
              <a:srgbClr val="C3D4E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Arial"/>
              <a:buNone/>
            </a:pPr>
            <a:r>
              <a:rPr lang="en-US" sz="2700">
                <a:solidFill>
                  <a:schemeClr val="dk1"/>
                </a:solidFill>
                <a:latin typeface="Calibri"/>
                <a:ea typeface="Calibri"/>
                <a:cs typeface="Calibri"/>
                <a:sym typeface="Calibri"/>
              </a:rPr>
              <a:t>To help expand the adoption of and access to multidisciplinary care teams providing care management to populations served by the physician community in order to improve care coordination and outcomes for patients with complex illness, emerging risk, and transitions of care.</a:t>
            </a:r>
            <a:endParaRPr sz="2700">
              <a:solidFill>
                <a:schemeClr val="dk1"/>
              </a:solidFill>
              <a:latin typeface="Calibri"/>
              <a:ea typeface="Calibri"/>
              <a:cs typeface="Calibri"/>
              <a:sym typeface="Calibri"/>
            </a:endParaRPr>
          </a:p>
        </p:txBody>
      </p:sp>
      <p:sp>
        <p:nvSpPr>
          <p:cNvPr id="238" name="Google Shape;238;p3"/>
          <p:cNvSpPr txBox="1"/>
          <p:nvPr/>
        </p:nvSpPr>
        <p:spPr>
          <a:xfrm>
            <a:off x="423584" y="1984388"/>
            <a:ext cx="156960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Who </a:t>
            </a:r>
            <a:endParaRPr dirty="0">
              <a:latin typeface="Calibri"/>
              <a:ea typeface="Calibri"/>
              <a:cs typeface="Calibri"/>
              <a:sym typeface="Calibri"/>
            </a:endParaRPr>
          </a:p>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We Are</a:t>
            </a:r>
            <a:endParaRPr dirty="0">
              <a:latin typeface="Calibri"/>
              <a:ea typeface="Calibri"/>
              <a:cs typeface="Calibri"/>
              <a:sym typeface="Calibri"/>
            </a:endParaRPr>
          </a:p>
        </p:txBody>
      </p:sp>
      <p:sp>
        <p:nvSpPr>
          <p:cNvPr id="239" name="Google Shape;239;p3"/>
          <p:cNvSpPr txBox="1"/>
          <p:nvPr/>
        </p:nvSpPr>
        <p:spPr>
          <a:xfrm>
            <a:off x="423583" y="3379799"/>
            <a:ext cx="156960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Goal of MICMT</a:t>
            </a:r>
            <a:endParaRPr dirty="0">
              <a:latin typeface="Calibri"/>
              <a:ea typeface="Calibri"/>
              <a:cs typeface="Calibri"/>
              <a:sym typeface="Calibri"/>
            </a:endParaRPr>
          </a:p>
        </p:txBody>
      </p:sp>
      <p:pic>
        <p:nvPicPr>
          <p:cNvPr id="240" name="Google Shape;240;p3"/>
          <p:cNvPicPr preferRelativeResize="0"/>
          <p:nvPr/>
        </p:nvPicPr>
        <p:blipFill rotWithShape="1">
          <a:blip r:embed="rId3">
            <a:alphaModFix/>
          </a:blip>
          <a:srcRect/>
          <a:stretch/>
        </p:blipFill>
        <p:spPr>
          <a:xfrm>
            <a:off x="9084227" y="5734767"/>
            <a:ext cx="2626510" cy="861495"/>
          </a:xfrm>
          <a:prstGeom prst="rect">
            <a:avLst/>
          </a:prstGeom>
          <a:noFill/>
          <a:ln>
            <a:noFill/>
          </a:ln>
        </p:spPr>
      </p:pic>
      <p:sp>
        <p:nvSpPr>
          <p:cNvPr id="13" name="Google Shape;145;p3">
            <a:extLst>
              <a:ext uri="{FF2B5EF4-FFF2-40B4-BE49-F238E27FC236}">
                <a16:creationId xmlns:a16="http://schemas.microsoft.com/office/drawing/2014/main" id="{B3A5A290-9CB9-4B27-B77A-024C0F7613D4}"/>
              </a:ext>
            </a:extLst>
          </p:cNvPr>
          <p:cNvSpPr txBox="1">
            <a:spLocks noGrp="1"/>
          </p:cNvSpPr>
          <p:nvPr>
            <p:ph type="ftr" sz="quarter" idx="3"/>
          </p:nvPr>
        </p:nvSpPr>
        <p:spPr>
          <a:xfrm>
            <a:off x="0" y="6492875"/>
            <a:ext cx="801116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mtClean="0">
                <a:latin typeface="Calibri" panose="020F0502020204030204" pitchFamily="34" charset="0"/>
                <a:cs typeface="Calibri" panose="020F0502020204030204" pitchFamily="34" charset="0"/>
              </a:rPr>
              <a:t>Intro to Palliative Care v4 7.14.2020</a:t>
            </a:r>
            <a:endParaRPr dirty="0">
              <a:latin typeface="Calibri" panose="020F0502020204030204" pitchFamily="34" charset="0"/>
              <a:cs typeface="Calibri" panose="020F0502020204030204" pitchFamily="34" charset="0"/>
            </a:endParaRPr>
          </a:p>
        </p:txBody>
      </p:sp>
      <p:sp>
        <p:nvSpPr>
          <p:cNvPr id="14" name="Slide Number Placeholder 2">
            <a:extLst>
              <a:ext uri="{FF2B5EF4-FFF2-40B4-BE49-F238E27FC236}">
                <a16:creationId xmlns:a16="http://schemas.microsoft.com/office/drawing/2014/main" id="{52D5CD93-AE8C-4491-A4EA-3154156DB549}"/>
              </a:ext>
            </a:extLst>
          </p:cNvPr>
          <p:cNvSpPr>
            <a:spLocks noGrp="1"/>
          </p:cNvSpPr>
          <p:nvPr>
            <p:ph type="sldNum" sz="quarter" idx="4"/>
          </p:nvPr>
        </p:nvSpPr>
        <p:spPr>
          <a:xfrm>
            <a:off x="8752840" y="6492874"/>
            <a:ext cx="3439160" cy="365125"/>
          </a:xfrm>
        </p:spPr>
        <p:txBody>
          <a:bodyPr/>
          <a:lstStyle/>
          <a:p>
            <a:pPr marL="0" lvl="0" indent="0" algn="r" rtl="0">
              <a:spcBef>
                <a:spcPts val="0"/>
              </a:spcBef>
              <a:spcAft>
                <a:spcPts val="0"/>
              </a:spcAft>
              <a:buNone/>
            </a:pPr>
            <a:fld id="{00000000-1234-1234-1234-123412341234}" type="slidenum">
              <a:rPr lang="en-US" smtClean="0">
                <a:latin typeface="Calibri" panose="020F0502020204030204" pitchFamily="34" charset="0"/>
                <a:cs typeface="Calibri" panose="020F0502020204030204" pitchFamily="34" charset="0"/>
              </a:rPr>
              <a:t>53</a:t>
            </a:fld>
            <a:endParaRPr 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5020-AEA2-4F14-B3DA-53C0CCBC1708}"/>
              </a:ext>
            </a:extLst>
          </p:cNvPr>
          <p:cNvSpPr>
            <a:spLocks noGrp="1"/>
          </p:cNvSpPr>
          <p:nvPr>
            <p:ph type="title"/>
          </p:nvPr>
        </p:nvSpPr>
        <p:spPr/>
        <p:txBody>
          <a:bodyPr/>
          <a:lstStyle/>
          <a:p>
            <a:r>
              <a:rPr lang="en-US" dirty="0"/>
              <a:t>Introduction to Palliative Care </a:t>
            </a:r>
            <a:br>
              <a:rPr lang="en-US" dirty="0"/>
            </a:br>
            <a:r>
              <a:rPr lang="en-US" dirty="0"/>
              <a:t>Curriculum Development</a:t>
            </a:r>
          </a:p>
        </p:txBody>
      </p:sp>
      <p:sp>
        <p:nvSpPr>
          <p:cNvPr id="3" name="Content Placeholder 2">
            <a:extLst>
              <a:ext uri="{FF2B5EF4-FFF2-40B4-BE49-F238E27FC236}">
                <a16:creationId xmlns:a16="http://schemas.microsoft.com/office/drawing/2014/main" id="{FF3B8551-32B2-4ED4-A1A7-1D2A5FE0652E}"/>
              </a:ext>
            </a:extLst>
          </p:cNvPr>
          <p:cNvSpPr>
            <a:spLocks noGrp="1"/>
          </p:cNvSpPr>
          <p:nvPr>
            <p:ph idx="1"/>
          </p:nvPr>
        </p:nvSpPr>
        <p:spPr/>
        <p:txBody>
          <a:bodyPr/>
          <a:lstStyle/>
          <a:p>
            <a:r>
              <a:rPr lang="en-US" dirty="0"/>
              <a:t>Please provide the following as an appropriate reference if you use this material:</a:t>
            </a:r>
          </a:p>
          <a:p>
            <a:pPr lvl="1"/>
            <a:r>
              <a:rPr lang="en-US" dirty="0"/>
              <a:t>“Material based on the Introduction to Palliative Care course developed through a collaborative effort by the following Michigan organizations: MICMT, PTI, IHP, Priority Health, BCBSM, and Michigan Medicine.”</a:t>
            </a:r>
          </a:p>
          <a:p>
            <a:r>
              <a:rPr lang="en-US" dirty="0"/>
              <a:t>Questions about using or replicating this curriculum should be sent to: </a:t>
            </a:r>
            <a:r>
              <a:rPr lang="en-US" dirty="0">
                <a:hlinkClick r:id="rId2"/>
              </a:rPr>
              <a:t>micmt-requests@med.umich.edu</a:t>
            </a:r>
            <a:r>
              <a:rPr lang="en-US" dirty="0"/>
              <a:t> </a:t>
            </a:r>
          </a:p>
          <a:p>
            <a:r>
              <a:rPr lang="en-US" dirty="0"/>
              <a:t>Please follow this link to apply to become an approved trainer for this curriculum: </a:t>
            </a:r>
            <a:r>
              <a:rPr lang="en-US" dirty="0">
                <a:hlinkClick r:id="rId3"/>
              </a:rPr>
              <a:t>www.micmt-cares.org</a:t>
            </a:r>
            <a:r>
              <a:rPr lang="en-US" dirty="0"/>
              <a:t> </a:t>
            </a:r>
          </a:p>
          <a:p>
            <a:pPr lvl="1"/>
            <a:endParaRPr lang="en-US" dirty="0"/>
          </a:p>
        </p:txBody>
      </p:sp>
      <p:sp>
        <p:nvSpPr>
          <p:cNvPr id="4" name="Footer Placeholder 3">
            <a:extLst>
              <a:ext uri="{FF2B5EF4-FFF2-40B4-BE49-F238E27FC236}">
                <a16:creationId xmlns:a16="http://schemas.microsoft.com/office/drawing/2014/main" id="{FEDE1791-DBAE-4463-9C94-8D0983BC53AD}"/>
              </a:ext>
            </a:extLst>
          </p:cNvPr>
          <p:cNvSpPr>
            <a:spLocks noGrp="1"/>
          </p:cNvSpPr>
          <p:nvPr>
            <p:ph type="ftr" sz="quarter" idx="3"/>
          </p:nvPr>
        </p:nvSpPr>
        <p:spPr>
          <a:xfrm>
            <a:off x="0" y="6537779"/>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500542DF-EE3A-4887-A27A-4DA5B6673ACE}"/>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54</a:t>
            </a:fld>
            <a:endParaRPr lang="en-US"/>
          </a:p>
        </p:txBody>
      </p:sp>
    </p:spTree>
    <p:extLst>
      <p:ext uri="{BB962C8B-B14F-4D97-AF65-F5344CB8AC3E}">
        <p14:creationId xmlns:p14="http://schemas.microsoft.com/office/powerpoint/2010/main" val="1742884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E763-E81D-4EB1-900B-D44F71B8F6B8}"/>
              </a:ext>
            </a:extLst>
          </p:cNvPr>
          <p:cNvSpPr>
            <a:spLocks noGrp="1"/>
          </p:cNvSpPr>
          <p:nvPr>
            <p:ph type="title"/>
          </p:nvPr>
        </p:nvSpPr>
        <p:spPr/>
        <p:txBody>
          <a:bodyPr/>
          <a:lstStyle/>
          <a:p>
            <a:r>
              <a:rPr lang="en-US" dirty="0"/>
              <a:t>Appendix</a:t>
            </a:r>
          </a:p>
        </p:txBody>
      </p:sp>
      <p:sp>
        <p:nvSpPr>
          <p:cNvPr id="4" name="Footer Placeholder 3">
            <a:extLst>
              <a:ext uri="{FF2B5EF4-FFF2-40B4-BE49-F238E27FC236}">
                <a16:creationId xmlns:a16="http://schemas.microsoft.com/office/drawing/2014/main" id="{30F1B2ED-166C-4901-AA4D-3A51EA916703}"/>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7B055CEC-4BC6-4830-AB6B-4C2A68669181}"/>
              </a:ext>
            </a:extLst>
          </p:cNvPr>
          <p:cNvSpPr>
            <a:spLocks noGrp="1"/>
          </p:cNvSpPr>
          <p:nvPr>
            <p:ph type="sldNum" sz="quarter" idx="4"/>
          </p:nvPr>
        </p:nvSpPr>
        <p:spPr>
          <a:xfrm>
            <a:off x="8752840" y="6491741"/>
            <a:ext cx="3439160" cy="365125"/>
          </a:xfrm>
        </p:spPr>
        <p:txBody>
          <a:bodyPr/>
          <a:lstStyle/>
          <a:p>
            <a:fld id="{D3623286-F429-4646-AD8B-F5D18756C257}" type="slidenum">
              <a:rPr lang="en-US" smtClean="0"/>
              <a:t>55</a:t>
            </a:fld>
            <a:endParaRPr lang="en-US"/>
          </a:p>
        </p:txBody>
      </p:sp>
    </p:spTree>
    <p:extLst>
      <p:ext uri="{BB962C8B-B14F-4D97-AF65-F5344CB8AC3E}">
        <p14:creationId xmlns:p14="http://schemas.microsoft.com/office/powerpoint/2010/main" val="842034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7D7A-2266-4C39-AAB6-F8DE1B17B39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855789A-85E4-4FC9-B3AD-369E087954B3}"/>
              </a:ext>
            </a:extLst>
          </p:cNvPr>
          <p:cNvSpPr>
            <a:spLocks noGrp="1"/>
          </p:cNvSpPr>
          <p:nvPr>
            <p:ph idx="1"/>
          </p:nvPr>
        </p:nvSpPr>
        <p:spPr>
          <a:xfrm>
            <a:off x="838200" y="1415722"/>
            <a:ext cx="10515600" cy="4351338"/>
          </a:xfrm>
        </p:spPr>
        <p:txBody>
          <a:bodyPr>
            <a:normAutofit fontScale="85000" lnSpcReduction="20000"/>
          </a:bodyPr>
          <a:lstStyle/>
          <a:p>
            <a:pPr marL="0" lvl="0" indent="0">
              <a:lnSpc>
                <a:spcPct val="100000"/>
              </a:lnSpc>
              <a:spcBef>
                <a:spcPts val="0"/>
              </a:spcBef>
              <a:buClr>
                <a:schemeClr val="dk1"/>
              </a:buClr>
              <a:buSzPts val="1665"/>
              <a:buNone/>
            </a:pPr>
            <a:r>
              <a:rPr lang="en-US" b="1" dirty="0">
                <a:latin typeface="Calibri" panose="020F0502020204030204" pitchFamily="34" charset="0"/>
                <a:cs typeface="Calibri" panose="020F0502020204030204" pitchFamily="34" charset="0"/>
              </a:rPr>
              <a:t>Videos</a:t>
            </a:r>
            <a:endParaRPr lang="en-US" b="1" dirty="0">
              <a:latin typeface="Calibri" panose="020F0502020204030204" pitchFamily="34" charset="0"/>
              <a:cs typeface="Calibri" panose="020F0502020204030204" pitchFamily="34" charset="0"/>
              <a:hlinkClick r:id="rId3"/>
            </a:endParaRPr>
          </a:p>
          <a:p>
            <a:pPr lvl="0">
              <a:lnSpc>
                <a:spcPct val="100000"/>
              </a:lnSpc>
              <a:spcBef>
                <a:spcPts val="0"/>
              </a:spcBef>
              <a:buClr>
                <a:schemeClr val="dk1"/>
              </a:buClr>
              <a:buSzPts val="1665"/>
            </a:pPr>
            <a:r>
              <a:rPr lang="en-US" u="sng" dirty="0">
                <a:solidFill>
                  <a:schemeClr val="hlink"/>
                </a:solidFill>
                <a:latin typeface="Calibri" panose="020F0502020204030204" pitchFamily="34" charset="0"/>
                <a:cs typeface="Calibri" panose="020F0502020204030204" pitchFamily="34" charset="0"/>
              </a:rPr>
              <a:t>Palliative Care, a Different Voice in Healthcare</a:t>
            </a:r>
            <a:r>
              <a:rPr lang="en-US" dirty="0">
                <a:latin typeface="Calibri" panose="020F0502020204030204" pitchFamily="34" charset="0"/>
                <a:cs typeface="Calibri" panose="020F0502020204030204" pitchFamily="34" charset="0"/>
              </a:rPr>
              <a:t> </a:t>
            </a:r>
          </a:p>
          <a:p>
            <a:pPr lvl="0">
              <a:lnSpc>
                <a:spcPct val="100000"/>
              </a:lnSpc>
              <a:spcBef>
                <a:spcPts val="0"/>
              </a:spcBef>
              <a:buClr>
                <a:schemeClr val="dk1"/>
              </a:buClr>
              <a:buSzPts val="1665"/>
            </a:pPr>
            <a:r>
              <a:rPr lang="en-US" u="sng" dirty="0">
                <a:solidFill>
                  <a:schemeClr val="hlink"/>
                </a:solidFill>
                <a:latin typeface="Calibri" panose="020F0502020204030204" pitchFamily="34" charset="0"/>
                <a:cs typeface="Calibri" panose="020F0502020204030204" pitchFamily="34" charset="0"/>
                <a:hlinkClick r:id="rId4"/>
              </a:rPr>
              <a:t>Introducing the Palliative Care Team</a:t>
            </a:r>
            <a:endParaRPr lang="en-US" dirty="0">
              <a:latin typeface="Calibri" panose="020F0502020204030204" pitchFamily="34" charset="0"/>
              <a:cs typeface="Calibri" panose="020F0502020204030204" pitchFamily="34" charset="0"/>
            </a:endParaRPr>
          </a:p>
          <a:p>
            <a:pPr marL="0" lvl="0" indent="0">
              <a:lnSpc>
                <a:spcPct val="100000"/>
              </a:lnSpc>
              <a:spcBef>
                <a:spcPts val="0"/>
              </a:spcBef>
              <a:buClr>
                <a:schemeClr val="dk1"/>
              </a:buClr>
              <a:buSzPts val="1665"/>
              <a:buNone/>
            </a:pPr>
            <a:endParaRPr lang="en-US" dirty="0">
              <a:latin typeface="Calibri" panose="020F0502020204030204" pitchFamily="34" charset="0"/>
              <a:cs typeface="Calibri" panose="020F0502020204030204" pitchFamily="34" charset="0"/>
            </a:endParaRPr>
          </a:p>
          <a:p>
            <a:pPr marL="0" lvl="0" indent="0">
              <a:lnSpc>
                <a:spcPct val="100000"/>
              </a:lnSpc>
              <a:spcBef>
                <a:spcPts val="0"/>
              </a:spcBef>
              <a:buClr>
                <a:schemeClr val="dk1"/>
              </a:buClr>
              <a:buSzPts val="1665"/>
              <a:buNone/>
            </a:pPr>
            <a:r>
              <a:rPr lang="en-US" b="1" dirty="0">
                <a:latin typeface="Calibri" panose="020F0502020204030204" pitchFamily="34" charset="0"/>
                <a:cs typeface="Calibri" panose="020F0502020204030204" pitchFamily="34" charset="0"/>
              </a:rPr>
              <a:t>Readings</a:t>
            </a: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5"/>
              </a:rPr>
              <a:t>Palliative Care Clinical Practice Guidelines (2018)</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6"/>
              </a:rPr>
              <a:t>Implementation Tools and Resources</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hlinkClick r:id="rId7"/>
              </a:rPr>
              <a:t>Advanced Care Planning</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err="1">
                <a:latin typeface="Calibri" panose="020F0502020204030204" pitchFamily="34" charset="0"/>
                <a:cs typeface="Calibri" panose="020F0502020204030204" pitchFamily="34" charset="0"/>
              </a:rPr>
              <a:t>Awdish</a:t>
            </a:r>
            <a:r>
              <a:rPr lang="en-US" dirty="0">
                <a:latin typeface="Calibri" panose="020F0502020204030204" pitchFamily="34" charset="0"/>
                <a:cs typeface="Calibri" panose="020F0502020204030204" pitchFamily="34" charset="0"/>
              </a:rPr>
              <a:t>, R. (2018). </a:t>
            </a:r>
            <a:r>
              <a:rPr lang="en-US" i="1" dirty="0">
                <a:latin typeface="Calibri" panose="020F0502020204030204" pitchFamily="34" charset="0"/>
                <a:cs typeface="Calibri" panose="020F0502020204030204" pitchFamily="34" charset="0"/>
              </a:rPr>
              <a:t>In Shock: My Journey from Death to Recovery and the Redemptive Power of Hope</a:t>
            </a:r>
            <a:endParaRPr lang="en-US" dirty="0">
              <a:latin typeface="Calibri" panose="020F0502020204030204" pitchFamily="34" charset="0"/>
              <a:cs typeface="Calibri" panose="020F0502020204030204" pitchFamily="34" charset="0"/>
            </a:endParaRPr>
          </a:p>
          <a:p>
            <a:pPr lvl="0">
              <a:lnSpc>
                <a:spcPct val="100000"/>
              </a:lnSpc>
              <a:spcBef>
                <a:spcPts val="0"/>
              </a:spcBef>
              <a:buClr>
                <a:schemeClr val="dk1"/>
              </a:buClr>
              <a:buSzPts val="1665"/>
            </a:pPr>
            <a:r>
              <a:rPr lang="en-US" dirty="0">
                <a:latin typeface="Calibri" panose="020F0502020204030204" pitchFamily="34" charset="0"/>
                <a:cs typeface="Calibri" panose="020F0502020204030204" pitchFamily="34" charset="0"/>
              </a:rPr>
              <a:t>Ferrell, B.R., Twaddle, M.L., Melnick, A., and Meier, D. (2018). National Consensus Project Clinical Practice Guidelines for Quality Palliative Care Guidelines, 4th Edition. Journal of Palliative Medicine, Volume 21, Number 12.</a:t>
            </a:r>
          </a:p>
          <a:p>
            <a:pPr lvl="0">
              <a:lnSpc>
                <a:spcPct val="100000"/>
              </a:lnSpc>
              <a:spcBef>
                <a:spcPts val="0"/>
              </a:spcBef>
              <a:buClr>
                <a:schemeClr val="dk1"/>
              </a:buClr>
              <a:buSzPts val="1572"/>
            </a:pPr>
            <a:r>
              <a:rPr lang="en-US" dirty="0">
                <a:latin typeface="Calibri" panose="020F0502020204030204" pitchFamily="34" charset="0"/>
                <a:cs typeface="Calibri" panose="020F0502020204030204" pitchFamily="34" charset="0"/>
              </a:rPr>
              <a:t>Gawande, A. (2015). </a:t>
            </a:r>
            <a:r>
              <a:rPr lang="en-US" i="1" dirty="0">
                <a:latin typeface="Calibri" panose="020F0502020204030204" pitchFamily="34" charset="0"/>
                <a:cs typeface="Calibri" panose="020F0502020204030204" pitchFamily="34" charset="0"/>
              </a:rPr>
              <a:t>Being Mortal</a:t>
            </a:r>
          </a:p>
          <a:p>
            <a:endParaRPr lang="en-US" dirty="0"/>
          </a:p>
        </p:txBody>
      </p:sp>
      <p:sp>
        <p:nvSpPr>
          <p:cNvPr id="4" name="Footer Placeholder 3">
            <a:extLst>
              <a:ext uri="{FF2B5EF4-FFF2-40B4-BE49-F238E27FC236}">
                <a16:creationId xmlns:a16="http://schemas.microsoft.com/office/drawing/2014/main" id="{BD508D8A-6BD3-460B-A23E-F75BAC34BD3C}"/>
              </a:ext>
            </a:extLst>
          </p:cNvPr>
          <p:cNvSpPr>
            <a:spLocks noGrp="1"/>
          </p:cNvSpPr>
          <p:nvPr>
            <p:ph type="ftr" sz="quarter" idx="3"/>
          </p:nvPr>
        </p:nvSpPr>
        <p:spPr>
          <a:xfrm>
            <a:off x="0" y="6482216"/>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5FB26337-3FE1-412C-AE1A-254E919528D2}"/>
              </a:ext>
            </a:extLst>
          </p:cNvPr>
          <p:cNvSpPr>
            <a:spLocks noGrp="1"/>
          </p:cNvSpPr>
          <p:nvPr>
            <p:ph type="sldNum" sz="quarter" idx="4"/>
          </p:nvPr>
        </p:nvSpPr>
        <p:spPr>
          <a:xfrm>
            <a:off x="8752840" y="6482215"/>
            <a:ext cx="3439160" cy="365125"/>
          </a:xfrm>
        </p:spPr>
        <p:txBody>
          <a:bodyPr/>
          <a:lstStyle/>
          <a:p>
            <a:fld id="{D3623286-F429-4646-AD8B-F5D18756C257}" type="slidenum">
              <a:rPr lang="en-US" smtClean="0"/>
              <a:t>56</a:t>
            </a:fld>
            <a:endParaRPr lang="en-US"/>
          </a:p>
        </p:txBody>
      </p:sp>
    </p:spTree>
    <p:extLst>
      <p:ext uri="{BB962C8B-B14F-4D97-AF65-F5344CB8AC3E}">
        <p14:creationId xmlns:p14="http://schemas.microsoft.com/office/powerpoint/2010/main" val="876197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ACD-CE8C-4A0B-AFE7-F371942E1B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BB1EC5F-70E1-4FEE-8EF2-BBC1A346F38F}"/>
              </a:ext>
            </a:extLst>
          </p:cNvPr>
          <p:cNvSpPr>
            <a:spLocks noGrp="1"/>
          </p:cNvSpPr>
          <p:nvPr>
            <p:ph idx="1"/>
          </p:nvPr>
        </p:nvSpPr>
        <p:spPr>
          <a:xfrm>
            <a:off x="838200" y="1494549"/>
            <a:ext cx="10515600" cy="4351338"/>
          </a:xfrm>
        </p:spPr>
        <p:txBody>
          <a:bodyPr>
            <a:normAutofit/>
          </a:bodyPr>
          <a:lstStyle/>
          <a:p>
            <a:r>
              <a:rPr lang="en-US" sz="2400" dirty="0"/>
              <a:t>American Academy of Hospice and Palliative Medicine</a:t>
            </a:r>
          </a:p>
          <a:p>
            <a:pPr lvl="1"/>
            <a:r>
              <a:rPr lang="en-US" dirty="0">
                <a:hlinkClick r:id="rId2"/>
              </a:rPr>
              <a:t>http://aahpm.org/</a:t>
            </a:r>
            <a:r>
              <a:rPr lang="en-US" dirty="0"/>
              <a:t> </a:t>
            </a:r>
          </a:p>
          <a:p>
            <a:r>
              <a:rPr lang="en-US" sz="2400" dirty="0"/>
              <a:t>Center to Advance Palliative Care</a:t>
            </a:r>
          </a:p>
          <a:p>
            <a:pPr lvl="1"/>
            <a:r>
              <a:rPr lang="en-US" dirty="0">
                <a:hlinkClick r:id="rId3"/>
              </a:rPr>
              <a:t>https://www.capc.org/</a:t>
            </a:r>
            <a:r>
              <a:rPr lang="en-US" dirty="0"/>
              <a:t> </a:t>
            </a:r>
          </a:p>
          <a:p>
            <a:r>
              <a:rPr lang="en-US" sz="2400" dirty="0"/>
              <a:t>National Hospice and Palliative Care Organization</a:t>
            </a:r>
          </a:p>
          <a:p>
            <a:pPr lvl="1"/>
            <a:r>
              <a:rPr lang="en-US" dirty="0">
                <a:hlinkClick r:id="rId4"/>
              </a:rPr>
              <a:t>https://www.nhpco.org/</a:t>
            </a:r>
            <a:r>
              <a:rPr lang="en-US" dirty="0"/>
              <a:t> </a:t>
            </a:r>
          </a:p>
          <a:p>
            <a:r>
              <a:rPr lang="en-US" sz="2400" dirty="0"/>
              <a:t>National Palliative Care Research Center</a:t>
            </a:r>
          </a:p>
          <a:p>
            <a:pPr lvl="1"/>
            <a:r>
              <a:rPr lang="en-US" dirty="0">
                <a:hlinkClick r:id="rId5"/>
              </a:rPr>
              <a:t>http://www.npcrc.org/</a:t>
            </a:r>
            <a:r>
              <a:rPr lang="en-US" dirty="0"/>
              <a:t> </a:t>
            </a:r>
          </a:p>
        </p:txBody>
      </p:sp>
      <p:sp>
        <p:nvSpPr>
          <p:cNvPr id="4" name="Footer Placeholder 3">
            <a:extLst>
              <a:ext uri="{FF2B5EF4-FFF2-40B4-BE49-F238E27FC236}">
                <a16:creationId xmlns:a16="http://schemas.microsoft.com/office/drawing/2014/main" id="{9F998176-3730-4A25-86E0-F7AADC64F1FA}"/>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4A9A677F-6326-45F8-B360-9C2BAAC5C3F6}"/>
              </a:ext>
            </a:extLst>
          </p:cNvPr>
          <p:cNvSpPr>
            <a:spLocks noGrp="1"/>
          </p:cNvSpPr>
          <p:nvPr>
            <p:ph type="sldNum" sz="quarter" idx="4"/>
          </p:nvPr>
        </p:nvSpPr>
        <p:spPr>
          <a:xfrm>
            <a:off x="8752840" y="6492874"/>
            <a:ext cx="3439160" cy="365125"/>
          </a:xfrm>
        </p:spPr>
        <p:txBody>
          <a:bodyPr/>
          <a:lstStyle/>
          <a:p>
            <a:fld id="{D3623286-F429-4646-AD8B-F5D18756C257}" type="slidenum">
              <a:rPr lang="en-US" smtClean="0"/>
              <a:t>57</a:t>
            </a:fld>
            <a:endParaRPr lang="en-US"/>
          </a:p>
        </p:txBody>
      </p:sp>
    </p:spTree>
    <p:extLst>
      <p:ext uri="{BB962C8B-B14F-4D97-AF65-F5344CB8AC3E}">
        <p14:creationId xmlns:p14="http://schemas.microsoft.com/office/powerpoint/2010/main" val="3578540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478784"/>
            <a:ext cx="10515600" cy="4351338"/>
          </a:xfrm>
        </p:spPr>
        <p:txBody>
          <a:bodyPr>
            <a:normAutofit fontScale="70000" lnSpcReduction="20000"/>
          </a:bodyPr>
          <a:lstStyle/>
          <a:p>
            <a:pPr marL="0" indent="0">
              <a:buNone/>
            </a:pPr>
            <a:r>
              <a:rPr lang="en-US" dirty="0"/>
              <a:t>Cain, C., </a:t>
            </a:r>
            <a:r>
              <a:rPr lang="en-US" dirty="0" err="1"/>
              <a:t>Surbone</a:t>
            </a:r>
            <a:r>
              <a:rPr lang="en-US" dirty="0"/>
              <a:t>, A., Elk, R. &amp; Kagawa-Singer, M. (2018). Culture and palliative care: Preferences, communication, meaning, and mutual decision making. Journal of Pain and Symptom Management. 55:5. </a:t>
            </a:r>
          </a:p>
          <a:p>
            <a:pPr marL="0" indent="0">
              <a:buNone/>
            </a:pPr>
            <a:r>
              <a:rPr lang="en-US" dirty="0"/>
              <a:t>Center to Advance Palliative Care. https://www.capc.org/ </a:t>
            </a:r>
          </a:p>
          <a:p>
            <a:pPr marL="0" indent="0">
              <a:buNone/>
            </a:pPr>
            <a:r>
              <a:rPr lang="en-US" dirty="0"/>
              <a:t>Faulkner, A. (1998). ABC of Palliative Care: Communication with patients, families, and other professionals. British Medical Journal. 316:130.</a:t>
            </a:r>
          </a:p>
          <a:p>
            <a:pPr marL="0" indent="0">
              <a:buNone/>
            </a:pPr>
            <a:r>
              <a:rPr lang="en-US" dirty="0"/>
              <a:t>Ferrell, B., Twaddle, M., Melnick, A., Meier, D. (2018). National consensus project clinical practice guidelines for quality palliative guidelines, 4th edition. Journal of Palliative Medicine. 21:12. </a:t>
            </a:r>
          </a:p>
          <a:p>
            <a:pPr marL="0" indent="0">
              <a:buNone/>
            </a:pPr>
            <a:r>
              <a:rPr lang="en-US" dirty="0"/>
              <a:t>Hawley, P,H. (2014). The Bow Tie Model of 21st Century Palliative Care. Journal of Pain and Symptom Management. Retrieved from http://dx.doi.org/10.1016/j.jpainsymman.2013.10.009</a:t>
            </a:r>
          </a:p>
          <a:p>
            <a:pPr marL="0" indent="0">
              <a:buNone/>
            </a:pPr>
            <a:r>
              <a:rPr lang="en-US" dirty="0"/>
              <a:t>Huddleston, P. (2004). Culture and quality: An anthropological perspective. International Journal for Quality in Health Care. 16:345-46. Retrieved from: https://academic.oup.com/intqhc/article/16/5/345/1822533 </a:t>
            </a:r>
          </a:p>
          <a:p>
            <a:pPr marL="0" indent="0">
              <a:buNone/>
            </a:pPr>
            <a:r>
              <a:rPr lang="en-US" dirty="0"/>
              <a:t>Hudson, P., Aranda, S., &amp; </a:t>
            </a:r>
            <a:r>
              <a:rPr lang="en-US" dirty="0" err="1"/>
              <a:t>Kristjanson</a:t>
            </a:r>
            <a:r>
              <a:rPr lang="en-US" dirty="0"/>
              <a:t>, L. (2004). Meeting the supportive needs of family caregivers in palliative care: Challenges for health professionals. Journal of Palliative Medicine. 7(1).</a:t>
            </a:r>
          </a:p>
          <a:p>
            <a:pPr marL="0" indent="0">
              <a:buNone/>
            </a:pPr>
            <a:endParaRPr lang="en-US"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65207"/>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65206"/>
            <a:ext cx="3439160" cy="365125"/>
          </a:xfrm>
        </p:spPr>
        <p:txBody>
          <a:bodyPr/>
          <a:lstStyle/>
          <a:p>
            <a:fld id="{D3623286-F429-4646-AD8B-F5D18756C257}" type="slidenum">
              <a:rPr lang="en-US" smtClean="0"/>
              <a:t>58</a:t>
            </a:fld>
            <a:endParaRPr lang="en-US"/>
          </a:p>
        </p:txBody>
      </p:sp>
    </p:spTree>
    <p:extLst>
      <p:ext uri="{BB962C8B-B14F-4D97-AF65-F5344CB8AC3E}">
        <p14:creationId xmlns:p14="http://schemas.microsoft.com/office/powerpoint/2010/main" val="38268415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336894"/>
            <a:ext cx="10780986" cy="4351338"/>
          </a:xfrm>
        </p:spPr>
        <p:txBody>
          <a:bodyPr>
            <a:noAutofit/>
          </a:bodyPr>
          <a:lstStyle/>
          <a:p>
            <a:pPr marL="0" indent="0">
              <a:buNone/>
            </a:pPr>
            <a:r>
              <a:rPr lang="en-US" sz="1600" dirty="0"/>
              <a:t>Hudson, P., &amp; Payne, S. (2011). Family caregivers and palliative care: Current status and agenda for the future. Journal of Palliative Medicine. 14(7).</a:t>
            </a:r>
          </a:p>
          <a:p>
            <a:pPr marL="0" indent="0">
              <a:buNone/>
            </a:pPr>
            <a:r>
              <a:rPr lang="en-US" sz="1600" dirty="0"/>
              <a:t>Introduction to Palliative Care &amp; Interprofessional education/Collaboration. U of M Palliative Care Education Committee. </a:t>
            </a:r>
          </a:p>
          <a:p>
            <a:pPr marL="0" indent="0">
              <a:buNone/>
            </a:pPr>
            <a:r>
              <a:rPr lang="en-US" sz="1600" dirty="0"/>
              <a:t>Kelley, S., Morrison, S. (2015). Palliative care for the seriously ill. The New England Journal of Medicine. 373:8.</a:t>
            </a:r>
          </a:p>
          <a:p>
            <a:pPr marL="0" indent="0">
              <a:buNone/>
            </a:pPr>
            <a:r>
              <a:rPr lang="en-US" sz="1600" dirty="0" err="1"/>
              <a:t>Luijkx</a:t>
            </a:r>
            <a:r>
              <a:rPr lang="en-US" sz="1600" dirty="0"/>
              <a:t>, K. &amp; </a:t>
            </a:r>
            <a:r>
              <a:rPr lang="en-US" sz="1600" dirty="0" err="1"/>
              <a:t>Schols</a:t>
            </a:r>
            <a:r>
              <a:rPr lang="en-US" sz="1600" dirty="0"/>
              <a:t>, J. (2009). Volunteers in palliative care make a difference. Journal of Palliative Care. 25(1):30-9.</a:t>
            </a:r>
          </a:p>
          <a:p>
            <a:pPr marL="0" indent="0">
              <a:buNone/>
            </a:pPr>
            <a:r>
              <a:rPr lang="en-US" sz="1600" dirty="0"/>
              <a:t>McCormick, E., Chai, E., &amp; Meier, D. (2012). Integrating palliative care into primary care. Mount Sinai Journal of Medicine. 79:579-585. Retrieved from https://onlinelibrary.wiley.com/doi/epdf/10.1002/msj.21338 </a:t>
            </a:r>
          </a:p>
          <a:p>
            <a:pPr marL="0" indent="0">
              <a:buNone/>
            </a:pPr>
            <a:r>
              <a:rPr lang="en-US" sz="1600" dirty="0"/>
              <a:t>McPherson, M., Walker, K. (2019). How to include a pharmacist in the palliative care mix. Centers to Advance Palliative Care. Retrieved from https://www.capc.org/blog/how-include-pharmacist-palliative-care-mix/ </a:t>
            </a:r>
          </a:p>
          <a:p>
            <a:pPr marL="0" indent="0">
              <a:buNone/>
            </a:pPr>
            <a:r>
              <a:rPr lang="en-US" sz="1600" dirty="0"/>
              <a:t>Middleton, A., Head, B., Remke, S. n.d. Role of the Hospice and Palliative Care Social Worker. Fast Facts. Palliative Care Network of Wisconsin. Retrieved from https://www.mypcnow.org/fast-fact/role-of-the-hospice-and-palliative-care-social-worker/ </a:t>
            </a:r>
          </a:p>
          <a:p>
            <a:pPr marL="0" indent="0">
              <a:buNone/>
            </a:pPr>
            <a:r>
              <a:rPr lang="en-US" sz="1600" dirty="0" err="1"/>
              <a:t>OneCity</a:t>
            </a:r>
            <a:r>
              <a:rPr lang="en-US" sz="1600" dirty="0"/>
              <a:t> Health Services. (2017). Integration of Palliative Care into the PCMH Model: Implementation Toolkit.</a:t>
            </a:r>
          </a:p>
          <a:p>
            <a:pPr marL="0" indent="0">
              <a:buNone/>
            </a:pPr>
            <a:r>
              <a:rPr lang="en-US" sz="1600" dirty="0"/>
              <a:t>Palliative Care Facts and Statistics. (2014). Center to Advance Palliative Care. Retrieved from https://media.capc.org/filer_public/68/bc/68bc93c7-14ad-4741-9830-8691729618d0/capc_press-kit.pdf </a:t>
            </a:r>
          </a:p>
          <a:p>
            <a:pPr marL="0" indent="0">
              <a:buNone/>
            </a:pPr>
            <a:r>
              <a:rPr lang="en-US" sz="1600" dirty="0"/>
              <a:t>Schmidt, R. n.d. Role of chaplaincy in caring for the seriously ill. Fast Facts. Palliative Care Network of Wisconsin. Retrieved from https://www.mypcnow.org/fast-fact/the-role-of-chaplaincy-in-caring-for-the-seriously-ill/ </a:t>
            </a:r>
          </a:p>
          <a:p>
            <a:pPr marL="0" indent="0">
              <a:buNone/>
            </a:pPr>
            <a:endParaRPr lang="en-US" sz="1600"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92875"/>
            <a:ext cx="3439160" cy="365125"/>
          </a:xfrm>
        </p:spPr>
        <p:txBody>
          <a:bodyPr/>
          <a:lstStyle/>
          <a:p>
            <a:fld id="{D3623286-F429-4646-AD8B-F5D18756C257}" type="slidenum">
              <a:rPr lang="en-US" smtClean="0"/>
              <a:t>59</a:t>
            </a:fld>
            <a:endParaRPr lang="en-US"/>
          </a:p>
        </p:txBody>
      </p:sp>
    </p:spTree>
    <p:extLst>
      <p:ext uri="{BB962C8B-B14F-4D97-AF65-F5344CB8AC3E}">
        <p14:creationId xmlns:p14="http://schemas.microsoft.com/office/powerpoint/2010/main" val="45816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D228-6466-4A78-ACB9-DAEE8639C0C2}"/>
              </a:ext>
            </a:extLst>
          </p:cNvPr>
          <p:cNvSpPr>
            <a:spLocks noGrp="1"/>
          </p:cNvSpPr>
          <p:nvPr>
            <p:ph type="title"/>
          </p:nvPr>
        </p:nvSpPr>
        <p:spPr/>
        <p:txBody>
          <a:bodyPr/>
          <a:lstStyle/>
          <a:p>
            <a:pPr algn="ctr"/>
            <a:r>
              <a:rPr lang="en-US" dirty="0"/>
              <a:t>Palliative Care: YOU Are a Bridge</a:t>
            </a:r>
          </a:p>
        </p:txBody>
      </p:sp>
      <p:sp>
        <p:nvSpPr>
          <p:cNvPr id="3" name="Footer Placeholder 2">
            <a:extLst>
              <a:ext uri="{FF2B5EF4-FFF2-40B4-BE49-F238E27FC236}">
                <a16:creationId xmlns:a16="http://schemas.microsoft.com/office/drawing/2014/main" id="{FAE92319-9910-4B54-A5B1-2456D07EB207}"/>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4" name="Slide Number Placeholder 3">
            <a:extLst>
              <a:ext uri="{FF2B5EF4-FFF2-40B4-BE49-F238E27FC236}">
                <a16:creationId xmlns:a16="http://schemas.microsoft.com/office/drawing/2014/main" id="{FBDAC399-6B5E-4C7B-AE7A-ECADE74D0342}"/>
              </a:ext>
            </a:extLst>
          </p:cNvPr>
          <p:cNvSpPr>
            <a:spLocks noGrp="1"/>
          </p:cNvSpPr>
          <p:nvPr>
            <p:ph type="sldNum" sz="quarter" idx="4"/>
          </p:nvPr>
        </p:nvSpPr>
        <p:spPr>
          <a:xfrm>
            <a:off x="8728735" y="6492874"/>
            <a:ext cx="3439160" cy="365125"/>
          </a:xfrm>
        </p:spPr>
        <p:txBody>
          <a:bodyPr/>
          <a:lstStyle/>
          <a:p>
            <a:fld id="{D3623286-F429-4646-AD8B-F5D18756C257}" type="slidenum">
              <a:rPr lang="en-US" smtClean="0"/>
              <a:t>6</a:t>
            </a:fld>
            <a:endParaRPr lang="en-US"/>
          </a:p>
        </p:txBody>
      </p:sp>
      <p:pic>
        <p:nvPicPr>
          <p:cNvPr id="5" name="lDHhg76tMHc">
            <a:extLst>
              <a:ext uri="{FF2B5EF4-FFF2-40B4-BE49-F238E27FC236}">
                <a16:creationId xmlns:a16="http://schemas.microsoft.com/office/drawing/2014/main" id="{17AFE20C-AFC3-424B-B0F4-5554D5419D60}"/>
              </a:ext>
            </a:extLst>
          </p:cNvPr>
          <p:cNvPicPr>
            <a:picLocks noRot="1" noChangeAspect="1"/>
          </p:cNvPicPr>
          <p:nvPr>
            <a:videoFile r:link="rId1"/>
          </p:nvPr>
        </p:nvPicPr>
        <p:blipFill>
          <a:blip r:embed="rId3"/>
          <a:stretch>
            <a:fillRect/>
          </a:stretch>
        </p:blipFill>
        <p:spPr>
          <a:xfrm>
            <a:off x="2057487" y="1350335"/>
            <a:ext cx="8069673" cy="4539192"/>
          </a:xfrm>
          <a:prstGeom prst="rect">
            <a:avLst/>
          </a:prstGeom>
        </p:spPr>
      </p:pic>
      <p:sp>
        <p:nvSpPr>
          <p:cNvPr id="7" name="Google Shape;285;p9">
            <a:extLst>
              <a:ext uri="{FF2B5EF4-FFF2-40B4-BE49-F238E27FC236}">
                <a16:creationId xmlns:a16="http://schemas.microsoft.com/office/drawing/2014/main" id="{AC642BCF-74FE-4D9C-AAE0-2127D2E80336}"/>
              </a:ext>
            </a:extLst>
          </p:cNvPr>
          <p:cNvSpPr/>
          <p:nvPr/>
        </p:nvSpPr>
        <p:spPr>
          <a:xfrm>
            <a:off x="7236235" y="5912270"/>
            <a:ext cx="2985000" cy="29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u="sng" dirty="0">
                <a:solidFill>
                  <a:schemeClr val="dk1"/>
                </a:solidFill>
                <a:latin typeface="Arial"/>
                <a:ea typeface="Arial"/>
                <a:cs typeface="Arial"/>
                <a:sym typeface="Arial"/>
                <a:hlinkClick r:id="rId4"/>
              </a:rPr>
              <a:t>https://www.youtube.com/watch?v=lDHhg76tMHc</a:t>
            </a: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07147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143E-524E-496D-B4B5-AF0C94983B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369A8C-4DB3-4774-A10D-3E91118A7907}"/>
              </a:ext>
            </a:extLst>
          </p:cNvPr>
          <p:cNvSpPr>
            <a:spLocks noGrp="1"/>
          </p:cNvSpPr>
          <p:nvPr>
            <p:ph idx="1"/>
          </p:nvPr>
        </p:nvSpPr>
        <p:spPr>
          <a:xfrm>
            <a:off x="838200" y="1478784"/>
            <a:ext cx="10515600" cy="4351338"/>
          </a:xfrm>
        </p:spPr>
        <p:txBody>
          <a:bodyPr>
            <a:noAutofit/>
          </a:bodyPr>
          <a:lstStyle/>
          <a:p>
            <a:pPr marL="0" indent="0">
              <a:buNone/>
            </a:pPr>
            <a:r>
              <a:rPr lang="en-US" sz="2000" dirty="0"/>
              <a:t>Sutton, S., &amp; Grant, M. (2015). Effective public engagement to improve palliative care for Serious Illness. Health Affairs Retrieved from https://www.healthaffairs.org/do/10.1377/hblog20150310.044884/full/ </a:t>
            </a:r>
          </a:p>
          <a:p>
            <a:pPr marL="0" indent="0">
              <a:buNone/>
            </a:pPr>
            <a:r>
              <a:rPr lang="en-US" sz="2000" dirty="0"/>
              <a:t>The Case for Improving Communication and Symptom Management Skills. Center to Advance Palliative Care. Retrieved from https://www.capc.org/documents/699/ </a:t>
            </a:r>
          </a:p>
          <a:p>
            <a:pPr marL="0" indent="0">
              <a:buNone/>
            </a:pPr>
            <a:r>
              <a:rPr lang="en-US" sz="2000" dirty="0"/>
              <a:t>The National Consensus Project. (2018). Clinical Practice Guidelines for Quality Palliative Care. 4th edition</a:t>
            </a:r>
          </a:p>
          <a:p>
            <a:pPr marL="0" indent="0">
              <a:buNone/>
            </a:pPr>
            <a:r>
              <a:rPr lang="en-US" sz="2000" dirty="0"/>
              <a:t>Twaddle MD,M. &amp; McCormick MD, E.(2019). Palliative care delivery in the home. Retrieved from https://www.uptodate.com/contents/palliative-care-delivery-in-the-home</a:t>
            </a:r>
          </a:p>
          <a:p>
            <a:pPr marL="0" indent="0">
              <a:buNone/>
            </a:pPr>
            <a:r>
              <a:rPr lang="en-US" sz="2000" dirty="0"/>
              <a:t>Wittenberg-Lyles E., Goldsmith, J., &amp; Small Platt, C. (2014). Palliative care communication. Seminars in Oncology Nursing. 30:4. 280-286.</a:t>
            </a:r>
          </a:p>
          <a:p>
            <a:pPr marL="0" indent="0">
              <a:buNone/>
            </a:pPr>
            <a:endParaRPr lang="en-US" sz="2000" dirty="0"/>
          </a:p>
        </p:txBody>
      </p:sp>
      <p:sp>
        <p:nvSpPr>
          <p:cNvPr id="4" name="Footer Placeholder 3">
            <a:extLst>
              <a:ext uri="{FF2B5EF4-FFF2-40B4-BE49-F238E27FC236}">
                <a16:creationId xmlns:a16="http://schemas.microsoft.com/office/drawing/2014/main" id="{9677BAA2-6BE7-4411-9AF4-27A32BEBB3A0}"/>
              </a:ext>
            </a:extLst>
          </p:cNvPr>
          <p:cNvSpPr>
            <a:spLocks noGrp="1"/>
          </p:cNvSpPr>
          <p:nvPr>
            <p:ph type="ftr" sz="quarter" idx="3"/>
          </p:nvPr>
        </p:nvSpPr>
        <p:spPr>
          <a:xfrm>
            <a:off x="0" y="6465207"/>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3D1C9C32-125F-4E12-B5CB-35A0690974FB}"/>
              </a:ext>
            </a:extLst>
          </p:cNvPr>
          <p:cNvSpPr>
            <a:spLocks noGrp="1"/>
          </p:cNvSpPr>
          <p:nvPr>
            <p:ph type="sldNum" sz="quarter" idx="4"/>
          </p:nvPr>
        </p:nvSpPr>
        <p:spPr>
          <a:xfrm>
            <a:off x="8752840" y="6465207"/>
            <a:ext cx="3439160" cy="365125"/>
          </a:xfrm>
        </p:spPr>
        <p:txBody>
          <a:bodyPr/>
          <a:lstStyle/>
          <a:p>
            <a:fld id="{D3623286-F429-4646-AD8B-F5D18756C257}" type="slidenum">
              <a:rPr lang="en-US" smtClean="0"/>
              <a:t>60</a:t>
            </a:fld>
            <a:endParaRPr lang="en-US"/>
          </a:p>
        </p:txBody>
      </p:sp>
    </p:spTree>
    <p:extLst>
      <p:ext uri="{BB962C8B-B14F-4D97-AF65-F5344CB8AC3E}">
        <p14:creationId xmlns:p14="http://schemas.microsoft.com/office/powerpoint/2010/main" val="104345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B84E-35E8-4565-99D3-27494B74D40E}"/>
              </a:ext>
            </a:extLst>
          </p:cNvPr>
          <p:cNvSpPr>
            <a:spLocks noGrp="1"/>
          </p:cNvSpPr>
          <p:nvPr>
            <p:ph type="title"/>
          </p:nvPr>
        </p:nvSpPr>
        <p:spPr>
          <a:xfrm>
            <a:off x="831850" y="1709738"/>
            <a:ext cx="10826750" cy="2852737"/>
          </a:xfrm>
        </p:spPr>
        <p:txBody>
          <a:bodyPr/>
          <a:lstStyle/>
          <a:p>
            <a:r>
              <a:rPr lang="en-US" dirty="0"/>
              <a:t>Palliative Care and Hospice Care</a:t>
            </a:r>
          </a:p>
        </p:txBody>
      </p:sp>
      <p:sp>
        <p:nvSpPr>
          <p:cNvPr id="3" name="Text Placeholder 2">
            <a:extLst>
              <a:ext uri="{FF2B5EF4-FFF2-40B4-BE49-F238E27FC236}">
                <a16:creationId xmlns:a16="http://schemas.microsoft.com/office/drawing/2014/main" id="{DAB5ED53-46A2-482C-B6F7-1DE11EE68DFB}"/>
              </a:ext>
            </a:extLst>
          </p:cNvPr>
          <p:cNvSpPr>
            <a:spLocks noGrp="1"/>
          </p:cNvSpPr>
          <p:nvPr>
            <p:ph type="body" idx="1"/>
          </p:nvPr>
        </p:nvSpPr>
        <p:spPr/>
        <p:txBody>
          <a:bodyPr/>
          <a:lstStyle/>
          <a:p>
            <a:r>
              <a:rPr lang="en-US" dirty="0"/>
              <a:t>A Population Health Approach</a:t>
            </a:r>
          </a:p>
        </p:txBody>
      </p:sp>
      <p:sp>
        <p:nvSpPr>
          <p:cNvPr id="4" name="Footer Placeholder 3">
            <a:extLst>
              <a:ext uri="{FF2B5EF4-FFF2-40B4-BE49-F238E27FC236}">
                <a16:creationId xmlns:a16="http://schemas.microsoft.com/office/drawing/2014/main" id="{C5D02E50-62FE-4128-B8D6-F6171F409518}"/>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4EA36DF2-C5E8-4EA1-B1AB-5E0BAB818341}"/>
              </a:ext>
            </a:extLst>
          </p:cNvPr>
          <p:cNvSpPr>
            <a:spLocks noGrp="1"/>
          </p:cNvSpPr>
          <p:nvPr>
            <p:ph type="sldNum" sz="quarter" idx="4"/>
          </p:nvPr>
        </p:nvSpPr>
        <p:spPr>
          <a:xfrm>
            <a:off x="8752840" y="6477226"/>
            <a:ext cx="3439160" cy="365125"/>
          </a:xfrm>
        </p:spPr>
        <p:txBody>
          <a:bodyPr/>
          <a:lstStyle/>
          <a:p>
            <a:fld id="{D3623286-F429-4646-AD8B-F5D18756C257}" type="slidenum">
              <a:rPr lang="en-US" smtClean="0"/>
              <a:t>7</a:t>
            </a:fld>
            <a:endParaRPr lang="en-US"/>
          </a:p>
        </p:txBody>
      </p:sp>
    </p:spTree>
    <p:extLst>
      <p:ext uri="{BB962C8B-B14F-4D97-AF65-F5344CB8AC3E}">
        <p14:creationId xmlns:p14="http://schemas.microsoft.com/office/powerpoint/2010/main" val="3214954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FA7A6F-0A28-4DD5-8B2F-50440737A92E}"/>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5" name="Slide Number Placeholder 4">
            <a:extLst>
              <a:ext uri="{FF2B5EF4-FFF2-40B4-BE49-F238E27FC236}">
                <a16:creationId xmlns:a16="http://schemas.microsoft.com/office/drawing/2014/main" id="{D8A87C72-71B5-4F83-AEE8-935AB6527B2E}"/>
              </a:ext>
            </a:extLst>
          </p:cNvPr>
          <p:cNvSpPr>
            <a:spLocks noGrp="1"/>
          </p:cNvSpPr>
          <p:nvPr>
            <p:ph type="sldNum" sz="quarter" idx="4"/>
          </p:nvPr>
        </p:nvSpPr>
        <p:spPr>
          <a:xfrm>
            <a:off x="8752840" y="6450515"/>
            <a:ext cx="3439160" cy="365125"/>
          </a:xfrm>
        </p:spPr>
        <p:txBody>
          <a:bodyPr/>
          <a:lstStyle/>
          <a:p>
            <a:fld id="{D3623286-F429-4646-AD8B-F5D18756C257}" type="slidenum">
              <a:rPr lang="en-US" smtClean="0"/>
              <a:t>8</a:t>
            </a:fld>
            <a:endParaRPr lang="en-US"/>
          </a:p>
        </p:txBody>
      </p:sp>
      <p:sp>
        <p:nvSpPr>
          <p:cNvPr id="2" name="Title 1">
            <a:extLst>
              <a:ext uri="{FF2B5EF4-FFF2-40B4-BE49-F238E27FC236}">
                <a16:creationId xmlns:a16="http://schemas.microsoft.com/office/drawing/2014/main" id="{1A36754C-D3A9-4A04-B96D-7086A3315849}"/>
              </a:ext>
            </a:extLst>
          </p:cNvPr>
          <p:cNvSpPr>
            <a:spLocks noGrp="1"/>
          </p:cNvSpPr>
          <p:nvPr>
            <p:ph type="title"/>
          </p:nvPr>
        </p:nvSpPr>
        <p:spPr>
          <a:xfrm>
            <a:off x="373743" y="283367"/>
            <a:ext cx="6540500" cy="1325563"/>
          </a:xfrm>
          <a:noFill/>
        </p:spPr>
        <p:txBody>
          <a:bodyPr/>
          <a:lstStyle/>
          <a:p>
            <a:r>
              <a:rPr lang="en-US" dirty="0"/>
              <a:t>Definition of Palliative Care</a:t>
            </a:r>
          </a:p>
        </p:txBody>
      </p:sp>
      <p:sp>
        <p:nvSpPr>
          <p:cNvPr id="6" name="Rectangle 5">
            <a:extLst>
              <a:ext uri="{FF2B5EF4-FFF2-40B4-BE49-F238E27FC236}">
                <a16:creationId xmlns:a16="http://schemas.microsoft.com/office/drawing/2014/main" id="{7FC9253B-4121-4903-85F9-FE53698C7114}"/>
              </a:ext>
            </a:extLst>
          </p:cNvPr>
          <p:cNvSpPr/>
          <p:nvPr/>
        </p:nvSpPr>
        <p:spPr>
          <a:xfrm>
            <a:off x="0" y="6277302"/>
            <a:ext cx="1492716" cy="261610"/>
          </a:xfrm>
          <a:prstGeom prst="rect">
            <a:avLst/>
          </a:prstGeom>
        </p:spPr>
        <p:txBody>
          <a:bodyPr wrap="none">
            <a:spAutoFit/>
          </a:bodyPr>
          <a:lstStyle/>
          <a:p>
            <a:pPr>
              <a:buClr>
                <a:srgbClr val="000000"/>
              </a:buClr>
              <a:buFont typeface="Arial"/>
              <a:buNone/>
            </a:pPr>
            <a:r>
              <a:rPr lang="en-US" sz="1100" kern="0" dirty="0">
                <a:solidFill>
                  <a:srgbClr val="000000"/>
                </a:solidFill>
                <a:cs typeface="Arial"/>
                <a:sym typeface="Arial"/>
                <a:hlinkClick r:id="rId3"/>
              </a:rPr>
              <a:t>https://www.who.org/</a:t>
            </a:r>
            <a:endParaRPr lang="en-US" sz="1100" kern="0" dirty="0">
              <a:solidFill>
                <a:srgbClr val="000000"/>
              </a:solidFill>
              <a:cs typeface="Arial"/>
              <a:sym typeface="Arial"/>
            </a:endParaRPr>
          </a:p>
        </p:txBody>
      </p:sp>
      <p:sp>
        <p:nvSpPr>
          <p:cNvPr id="3" name="Content Placeholder 2">
            <a:extLst>
              <a:ext uri="{FF2B5EF4-FFF2-40B4-BE49-F238E27FC236}">
                <a16:creationId xmlns:a16="http://schemas.microsoft.com/office/drawing/2014/main" id="{563117E0-668C-4F17-830A-7B8C2F7CD8A2}"/>
              </a:ext>
            </a:extLst>
          </p:cNvPr>
          <p:cNvSpPr>
            <a:spLocks noGrp="1"/>
          </p:cNvSpPr>
          <p:nvPr>
            <p:ph idx="1"/>
          </p:nvPr>
        </p:nvSpPr>
        <p:spPr>
          <a:xfrm>
            <a:off x="373743" y="1386216"/>
            <a:ext cx="10045700" cy="4508499"/>
          </a:xfrm>
          <a:solidFill>
            <a:schemeClr val="bg1"/>
          </a:solidFill>
          <a:ln>
            <a:noFill/>
          </a:ln>
        </p:spPr>
        <p:txBody>
          <a:bodyPr>
            <a:normAutofit/>
          </a:bodyPr>
          <a:lstStyle/>
          <a:p>
            <a:pPr marL="0" indent="0">
              <a:buNone/>
            </a:pPr>
            <a:endParaRPr lang="en-US" dirty="0"/>
          </a:p>
          <a:p>
            <a:pPr marL="0" indent="0">
              <a:lnSpc>
                <a:spcPct val="100000"/>
              </a:lnSpc>
              <a:spcBef>
                <a:spcPts val="0"/>
              </a:spcBef>
              <a:buNone/>
            </a:pPr>
            <a:r>
              <a:rPr lang="en-US" dirty="0"/>
              <a:t>“Palliative c</a:t>
            </a:r>
            <a:r>
              <a:rPr lang="en-US" dirty="0" smtClean="0"/>
              <a:t>are </a:t>
            </a:r>
            <a:r>
              <a:rPr lang="en-US" dirty="0"/>
              <a:t>is an approach that </a:t>
            </a:r>
            <a:r>
              <a:rPr lang="en-US" u="sng" dirty="0"/>
              <a:t>improves the quality of life</a:t>
            </a:r>
            <a:r>
              <a:rPr lang="en-US" dirty="0"/>
              <a:t> </a:t>
            </a:r>
            <a:r>
              <a:rPr lang="en-US" dirty="0" smtClean="0"/>
              <a:t>of </a:t>
            </a:r>
            <a:r>
              <a:rPr lang="en-US" u="sng" dirty="0"/>
              <a:t>patients and their families </a:t>
            </a:r>
            <a:r>
              <a:rPr lang="en-US" dirty="0"/>
              <a:t>facing the problems</a:t>
            </a:r>
            <a:r>
              <a:rPr lang="en-US" dirty="0">
                <a:solidFill>
                  <a:srgbClr val="FF0000"/>
                </a:solidFill>
              </a:rPr>
              <a:t> </a:t>
            </a:r>
            <a:r>
              <a:rPr lang="en-US" dirty="0"/>
              <a:t>associated with life-threatening illness, </a:t>
            </a:r>
            <a:r>
              <a:rPr lang="en-US" dirty="0" smtClean="0"/>
              <a:t>through </a:t>
            </a:r>
            <a:r>
              <a:rPr lang="en-US" dirty="0"/>
              <a:t>the prevention and relief of suffering by means of </a:t>
            </a:r>
            <a:r>
              <a:rPr lang="en-US" u="sng" dirty="0"/>
              <a:t>early identification and impeccable assessment </a:t>
            </a:r>
            <a:r>
              <a:rPr lang="en-US" dirty="0"/>
              <a:t>and treatment of pain and other problems, physical, psychosocial and spiritual.”</a:t>
            </a:r>
          </a:p>
        </p:txBody>
      </p:sp>
    </p:spTree>
    <p:extLst>
      <p:ext uri="{BB962C8B-B14F-4D97-AF65-F5344CB8AC3E}">
        <p14:creationId xmlns:p14="http://schemas.microsoft.com/office/powerpoint/2010/main" val="308323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1EC9-84A7-41C3-8077-37531A83CA35}"/>
              </a:ext>
            </a:extLst>
          </p:cNvPr>
          <p:cNvSpPr>
            <a:spLocks noGrp="1"/>
          </p:cNvSpPr>
          <p:nvPr>
            <p:ph type="title"/>
          </p:nvPr>
        </p:nvSpPr>
        <p:spPr/>
        <p:txBody>
          <a:bodyPr/>
          <a:lstStyle/>
          <a:p>
            <a:pPr algn="ctr"/>
            <a:r>
              <a:rPr lang="en-US" dirty="0"/>
              <a:t>Comparing Palliative Care and Hospice Care</a:t>
            </a:r>
          </a:p>
        </p:txBody>
      </p:sp>
      <p:sp>
        <p:nvSpPr>
          <p:cNvPr id="3" name="Footer Placeholder 2">
            <a:extLst>
              <a:ext uri="{FF2B5EF4-FFF2-40B4-BE49-F238E27FC236}">
                <a16:creationId xmlns:a16="http://schemas.microsoft.com/office/drawing/2014/main" id="{EDA65A1E-ACD2-4261-96B1-4CDFDE078390}"/>
              </a:ext>
            </a:extLst>
          </p:cNvPr>
          <p:cNvSpPr>
            <a:spLocks noGrp="1"/>
          </p:cNvSpPr>
          <p:nvPr>
            <p:ph type="ftr" sz="quarter" idx="3"/>
          </p:nvPr>
        </p:nvSpPr>
        <p:spPr>
          <a:xfrm>
            <a:off x="0" y="6492875"/>
            <a:ext cx="8011160" cy="365125"/>
          </a:xfrm>
        </p:spPr>
        <p:txBody>
          <a:bodyPr/>
          <a:lstStyle/>
          <a:p>
            <a:r>
              <a:rPr lang="en-US" smtClean="0"/>
              <a:t>Intro to Palliative Care v4 7.14.2020</a:t>
            </a:r>
            <a:endParaRPr lang="en-US" dirty="0"/>
          </a:p>
        </p:txBody>
      </p:sp>
      <p:sp>
        <p:nvSpPr>
          <p:cNvPr id="4" name="Slide Number Placeholder 3">
            <a:extLst>
              <a:ext uri="{FF2B5EF4-FFF2-40B4-BE49-F238E27FC236}">
                <a16:creationId xmlns:a16="http://schemas.microsoft.com/office/drawing/2014/main" id="{B7731E88-7936-4DDA-889A-E2457E9166F6}"/>
              </a:ext>
            </a:extLst>
          </p:cNvPr>
          <p:cNvSpPr>
            <a:spLocks noGrp="1"/>
          </p:cNvSpPr>
          <p:nvPr>
            <p:ph type="sldNum" sz="quarter" idx="4"/>
          </p:nvPr>
        </p:nvSpPr>
        <p:spPr>
          <a:xfrm>
            <a:off x="8752840" y="6462712"/>
            <a:ext cx="3439160" cy="365125"/>
          </a:xfrm>
        </p:spPr>
        <p:txBody>
          <a:bodyPr/>
          <a:lstStyle/>
          <a:p>
            <a:fld id="{D3623286-F429-4646-AD8B-F5D18756C257}" type="slidenum">
              <a:rPr lang="en-US" smtClean="0"/>
              <a:t>9</a:t>
            </a:fld>
            <a:endParaRPr lang="en-US"/>
          </a:p>
        </p:txBody>
      </p:sp>
      <p:sp>
        <p:nvSpPr>
          <p:cNvPr id="5" name="Google Shape;317;p13">
            <a:extLst>
              <a:ext uri="{FF2B5EF4-FFF2-40B4-BE49-F238E27FC236}">
                <a16:creationId xmlns:a16="http://schemas.microsoft.com/office/drawing/2014/main" id="{7CC2F896-71DC-4FDD-BE53-8C74916E3E07}"/>
              </a:ext>
            </a:extLst>
          </p:cNvPr>
          <p:cNvSpPr txBox="1"/>
          <p:nvPr/>
        </p:nvSpPr>
        <p:spPr>
          <a:xfrm>
            <a:off x="142240" y="6002075"/>
            <a:ext cx="3808706"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tx1"/>
                </a:solidFill>
                <a:highlight>
                  <a:srgbClr val="FFFFFF"/>
                </a:highlight>
                <a:uFill>
                  <a:noFill/>
                </a:uFill>
                <a:latin typeface="Calibri" panose="020F0502020204030204" pitchFamily="34" charset="0"/>
                <a:ea typeface="Roboto"/>
                <a:cs typeface="Calibri" panose="020F0502020204030204" pitchFamily="34" charset="0"/>
                <a:sym typeface="Roboto"/>
                <a:hlinkClick r:id="rId3"/>
              </a:rPr>
              <a:t>https://www.nhpco.org/wp-content/uploads/2019/04/PalliativeCare_VS_Hospice.pdf</a:t>
            </a:r>
            <a:endParaRPr sz="1600" dirty="0">
              <a:solidFill>
                <a:schemeClr val="tx1"/>
              </a:solidFill>
              <a:latin typeface="Calibri" panose="020F0502020204030204" pitchFamily="34" charset="0"/>
              <a:cs typeface="Calibri" panose="020F0502020204030204" pitchFamily="34" charset="0"/>
            </a:endParaRPr>
          </a:p>
        </p:txBody>
      </p:sp>
      <p:graphicFrame>
        <p:nvGraphicFramePr>
          <p:cNvPr id="6" name="Google Shape;312;p13">
            <a:extLst>
              <a:ext uri="{FF2B5EF4-FFF2-40B4-BE49-F238E27FC236}">
                <a16:creationId xmlns:a16="http://schemas.microsoft.com/office/drawing/2014/main" id="{0A8583B9-B630-48C8-BB8C-A611AB1541B2}"/>
              </a:ext>
            </a:extLst>
          </p:cNvPr>
          <p:cNvGraphicFramePr/>
          <p:nvPr>
            <p:extLst>
              <p:ext uri="{D42A27DB-BD31-4B8C-83A1-F6EECF244321}">
                <p14:modId xmlns:p14="http://schemas.microsoft.com/office/powerpoint/2010/main" val="1601855286"/>
              </p:ext>
            </p:extLst>
          </p:nvPr>
        </p:nvGraphicFramePr>
        <p:xfrm>
          <a:off x="340243" y="2237837"/>
          <a:ext cx="5613870" cy="3008330"/>
        </p:xfrm>
        <a:graphic>
          <a:graphicData uri="http://schemas.openxmlformats.org/drawingml/2006/table">
            <a:tbl>
              <a:tblPr firstRow="1" bandRow="1">
                <a:noFill/>
              </a:tblPr>
              <a:tblGrid>
                <a:gridCol w="5613870">
                  <a:extLst>
                    <a:ext uri="{9D8B030D-6E8A-4147-A177-3AD203B41FA5}">
                      <a16:colId xmlns:a16="http://schemas.microsoft.com/office/drawing/2014/main" val="20000"/>
                    </a:ext>
                  </a:extLst>
                </a:gridCol>
              </a:tblGrid>
              <a:tr h="479750">
                <a:tc>
                  <a:txBody>
                    <a:bodyPr/>
                    <a:lstStyle/>
                    <a:p>
                      <a:pPr marL="0" marR="0" lvl="0" indent="0" algn="ctr" rtl="0">
                        <a:spcBef>
                          <a:spcPts val="0"/>
                        </a:spcBef>
                        <a:spcAft>
                          <a:spcPts val="0"/>
                        </a:spcAft>
                        <a:buNone/>
                      </a:pPr>
                      <a:r>
                        <a:rPr lang="en-US" sz="3200" b="0" dirty="0">
                          <a:latin typeface="Calibri"/>
                          <a:ea typeface="Calibri"/>
                          <a:cs typeface="Calibri"/>
                          <a:sym typeface="Calibri"/>
                        </a:rPr>
                        <a:t>Palliative Care</a:t>
                      </a:r>
                      <a:endParaRPr sz="16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9AD5"/>
                    </a:solidFill>
                  </a:tcPr>
                </a:tc>
                <a:extLst>
                  <a:ext uri="{0D108BD9-81ED-4DB2-BD59-A6C34878D82A}">
                    <a16:rowId xmlns:a16="http://schemas.microsoft.com/office/drawing/2014/main" val="10000"/>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Physical and psychosocial relief</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Focus on quality of life</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9750">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Multidisciplinary Team Approach</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79750">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Any stage of disease</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9750">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May be concurrent with curative treatment </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aphicFrame>
        <p:nvGraphicFramePr>
          <p:cNvPr id="7" name="Google Shape;313;p13">
            <a:extLst>
              <a:ext uri="{FF2B5EF4-FFF2-40B4-BE49-F238E27FC236}">
                <a16:creationId xmlns:a16="http://schemas.microsoft.com/office/drawing/2014/main" id="{6166AE3D-BCCB-4A72-B1E3-2ED5DABFD7D7}"/>
              </a:ext>
            </a:extLst>
          </p:cNvPr>
          <p:cNvGraphicFramePr/>
          <p:nvPr>
            <p:extLst>
              <p:ext uri="{D42A27DB-BD31-4B8C-83A1-F6EECF244321}">
                <p14:modId xmlns:p14="http://schemas.microsoft.com/office/powerpoint/2010/main" val="2452473366"/>
              </p:ext>
            </p:extLst>
          </p:nvPr>
        </p:nvGraphicFramePr>
        <p:xfrm>
          <a:off x="6121365" y="2237837"/>
          <a:ext cx="5760720" cy="3020528"/>
        </p:xfrm>
        <a:graphic>
          <a:graphicData uri="http://schemas.openxmlformats.org/drawingml/2006/table">
            <a:tbl>
              <a:tblPr firstRow="1" bandRow="1">
                <a:noFill/>
              </a:tblPr>
              <a:tblGrid>
                <a:gridCol w="5760720">
                  <a:extLst>
                    <a:ext uri="{9D8B030D-6E8A-4147-A177-3AD203B41FA5}">
                      <a16:colId xmlns:a16="http://schemas.microsoft.com/office/drawing/2014/main" val="20000"/>
                    </a:ext>
                  </a:extLst>
                </a:gridCol>
              </a:tblGrid>
              <a:tr h="581899">
                <a:tc>
                  <a:txBody>
                    <a:bodyPr/>
                    <a:lstStyle/>
                    <a:p>
                      <a:pPr marL="0" marR="0" lvl="0" indent="0" algn="ctr" rtl="0">
                        <a:spcBef>
                          <a:spcPts val="0"/>
                        </a:spcBef>
                        <a:spcAft>
                          <a:spcPts val="0"/>
                        </a:spcAft>
                        <a:buNone/>
                      </a:pPr>
                      <a:r>
                        <a:rPr lang="en-US" sz="3200" b="0" dirty="0">
                          <a:latin typeface="Calibri"/>
                          <a:ea typeface="Calibri"/>
                          <a:cs typeface="Calibri"/>
                          <a:sym typeface="Calibri"/>
                        </a:rPr>
                        <a:t>Hospice Care</a:t>
                      </a:r>
                      <a:endParaRPr sz="16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Physical and psychosocial relief</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Focus on quality of life</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84632">
                <a:tc>
                  <a:txBody>
                    <a:bodyPr/>
                    <a:lstStyle/>
                    <a:p>
                      <a:pPr marL="0" marR="0" lvl="0" indent="0" algn="l" rtl="0">
                        <a:lnSpc>
                          <a:spcPct val="100000"/>
                        </a:lnSpc>
                        <a:spcBef>
                          <a:spcPts val="0"/>
                        </a:spcBef>
                        <a:spcAft>
                          <a:spcPts val="0"/>
                        </a:spcAft>
                        <a:buClr>
                          <a:schemeClr val="dk1"/>
                        </a:buClr>
                        <a:buSzPts val="2000"/>
                        <a:buFont typeface="Arial"/>
                        <a:buNone/>
                      </a:pPr>
                      <a:r>
                        <a:rPr lang="en-US" sz="2300" dirty="0">
                          <a:solidFill>
                            <a:schemeClr val="dk1"/>
                          </a:solidFill>
                          <a:latin typeface="Calibri"/>
                          <a:ea typeface="Calibri"/>
                          <a:cs typeface="Calibri"/>
                          <a:sym typeface="Calibri"/>
                        </a:rPr>
                        <a:t>Multidisciplinary Team Approach</a:t>
                      </a:r>
                      <a:endParaRPr sz="2300"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84632">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Prognosis 6 months or less</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4008">
                <a:tc>
                  <a:txBody>
                    <a:bodyPr/>
                    <a:lstStyle/>
                    <a:p>
                      <a:pPr marL="0" marR="0" lvl="0" indent="0" algn="l" rtl="0">
                        <a:lnSpc>
                          <a:spcPct val="100000"/>
                        </a:lnSpc>
                        <a:spcBef>
                          <a:spcPts val="0"/>
                        </a:spcBef>
                        <a:spcAft>
                          <a:spcPts val="0"/>
                        </a:spcAft>
                        <a:buClr>
                          <a:srgbClr val="262626"/>
                        </a:buClr>
                        <a:buSzPts val="2000"/>
                        <a:buFont typeface="Arial"/>
                        <a:buNone/>
                      </a:pPr>
                      <a:r>
                        <a:rPr lang="en-US" sz="2300" i="1" dirty="0">
                          <a:solidFill>
                            <a:srgbClr val="262626"/>
                          </a:solidFill>
                          <a:latin typeface="Calibri"/>
                          <a:ea typeface="Calibri"/>
                          <a:cs typeface="Calibri"/>
                          <a:sym typeface="Calibri"/>
                        </a:rPr>
                        <a:t>Excludes curative treatment</a:t>
                      </a:r>
                      <a:endParaRPr sz="2300" i="1" dirty="0">
                        <a:latin typeface="Calibri"/>
                        <a:ea typeface="Calibri"/>
                        <a:cs typeface="Calibri"/>
                        <a:sym typeface="Calibri"/>
                      </a:endParaRPr>
                    </a:p>
                  </a:txBody>
                  <a:tcPr marL="243775" marR="12190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pSp>
        <p:nvGrpSpPr>
          <p:cNvPr id="8" name="Google Shape;314;p13">
            <a:extLst>
              <a:ext uri="{FF2B5EF4-FFF2-40B4-BE49-F238E27FC236}">
                <a16:creationId xmlns:a16="http://schemas.microsoft.com/office/drawing/2014/main" id="{C860521A-F0AD-47D8-A164-11A0B3C95BC9}"/>
              </a:ext>
            </a:extLst>
          </p:cNvPr>
          <p:cNvGrpSpPr/>
          <p:nvPr/>
        </p:nvGrpSpPr>
        <p:grpSpPr>
          <a:xfrm>
            <a:off x="5583335" y="1787564"/>
            <a:ext cx="908805" cy="900545"/>
            <a:chOff x="2212920" y="5988628"/>
            <a:chExt cx="908805" cy="900545"/>
          </a:xfrm>
        </p:grpSpPr>
        <p:sp>
          <p:nvSpPr>
            <p:cNvPr id="9" name="Google Shape;315;p13">
              <a:extLst>
                <a:ext uri="{FF2B5EF4-FFF2-40B4-BE49-F238E27FC236}">
                  <a16:creationId xmlns:a16="http://schemas.microsoft.com/office/drawing/2014/main" id="{91720F0A-175A-4480-BB3E-2A283BBDD00A}"/>
                </a:ext>
              </a:extLst>
            </p:cNvPr>
            <p:cNvSpPr/>
            <p:nvPr/>
          </p:nvSpPr>
          <p:spPr>
            <a:xfrm>
              <a:off x="2212920" y="5988628"/>
              <a:ext cx="908805" cy="90054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316;p13">
              <a:extLst>
                <a:ext uri="{FF2B5EF4-FFF2-40B4-BE49-F238E27FC236}">
                  <a16:creationId xmlns:a16="http://schemas.microsoft.com/office/drawing/2014/main" id="{6A23DE50-2AA7-41C4-8868-404E322C21FF}"/>
                </a:ext>
              </a:extLst>
            </p:cNvPr>
            <p:cNvSpPr/>
            <p:nvPr/>
          </p:nvSpPr>
          <p:spPr>
            <a:xfrm>
              <a:off x="2286322" y="6051860"/>
              <a:ext cx="762001" cy="77408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lt1"/>
                  </a:solidFill>
                  <a:latin typeface="Arial"/>
                  <a:ea typeface="Arial"/>
                  <a:cs typeface="Arial"/>
                  <a:sym typeface="Arial"/>
                </a:rPr>
                <a:t>VS</a:t>
              </a:r>
              <a:endParaRPr sz="2000" i="1">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904861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5771</Words>
  <Application>Microsoft Office PowerPoint</Application>
  <PresentationFormat>Widescreen</PresentationFormat>
  <Paragraphs>706</Paragraphs>
  <Slides>60</Slides>
  <Notes>46</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Roboto</vt:lpstr>
      <vt:lpstr>Times New Roman</vt:lpstr>
      <vt:lpstr>Office Theme</vt:lpstr>
      <vt:lpstr>  Introduction to Palliative Care</vt:lpstr>
      <vt:lpstr>PowerPoint Presentation</vt:lpstr>
      <vt:lpstr>Virtual Etiquette</vt:lpstr>
      <vt:lpstr>Expectations</vt:lpstr>
      <vt:lpstr>Learning Objectives</vt:lpstr>
      <vt:lpstr>Palliative Care: YOU Are a Bridge</vt:lpstr>
      <vt:lpstr>Palliative Care and Hospice Care</vt:lpstr>
      <vt:lpstr>Definition of Palliative Care</vt:lpstr>
      <vt:lpstr>Comparing Palliative Care and Hospice Care</vt:lpstr>
      <vt:lpstr>Palliative Care is a  Primary Care Issue</vt:lpstr>
      <vt:lpstr>Palliative Care Now and the Future</vt:lpstr>
      <vt:lpstr>Concentration of spending in high-risk patient populations</vt:lpstr>
      <vt:lpstr>Palliative Care Reduces Avoidable Spending and Utilization in All Settings</vt:lpstr>
      <vt:lpstr>Palliative Care Improves Quality of Life</vt:lpstr>
      <vt:lpstr>Debbie: Regaining a Quality of Life</vt:lpstr>
      <vt:lpstr>Debbie’s quality of life changed with the addition of palliative care</vt:lpstr>
      <vt:lpstr>Break</vt:lpstr>
      <vt:lpstr>Personal Perceptions of  Palliative Care</vt:lpstr>
      <vt:lpstr>“We are trained to see disease,  we are not trained to see suffering…”</vt:lpstr>
      <vt:lpstr>Domains of Palliative Care</vt:lpstr>
      <vt:lpstr>Domains of Palliative Care</vt:lpstr>
      <vt:lpstr>Structure and Process of Care</vt:lpstr>
      <vt:lpstr>Physical Aspects of Care</vt:lpstr>
      <vt:lpstr>Psychological and Psychiatric  Aspects of Care</vt:lpstr>
      <vt:lpstr>Social Aspects of Care</vt:lpstr>
      <vt:lpstr>Spiritual, Religious, and Existential  Aspects of Care</vt:lpstr>
      <vt:lpstr>Cultural Aspects of Care</vt:lpstr>
      <vt:lpstr>Care of Imminently Dying</vt:lpstr>
      <vt:lpstr>Ethical and Legal Aspects of Care</vt:lpstr>
      <vt:lpstr>Identify Members of the Multidisciplinary Care Team</vt:lpstr>
      <vt:lpstr>What patients do you think would benefit?</vt:lpstr>
      <vt:lpstr>Who do you think would benefit?</vt:lpstr>
      <vt:lpstr>Who provides palliative care?</vt:lpstr>
      <vt:lpstr>Who Provides Palliative Care?</vt:lpstr>
      <vt:lpstr>Aspen’s Palliative Care Experience</vt:lpstr>
      <vt:lpstr>Patient Focused Approaches</vt:lpstr>
      <vt:lpstr>Family: Members of the Care Team</vt:lpstr>
      <vt:lpstr>Family Related Challenges</vt:lpstr>
      <vt:lpstr>Family Meeting </vt:lpstr>
      <vt:lpstr>Shared Decision Making</vt:lpstr>
      <vt:lpstr>Integrating Palliative Care into the Primary Care Setting</vt:lpstr>
      <vt:lpstr>Challenges and Opportunities</vt:lpstr>
      <vt:lpstr>Challenges and Opportunities</vt:lpstr>
      <vt:lpstr>Value of Palliative Care in Primary Care</vt:lpstr>
      <vt:lpstr>How and Where of Palliative Care</vt:lpstr>
      <vt:lpstr>Medicare Cost Sharing</vt:lpstr>
      <vt:lpstr>Palliative Care Enhanced Care Model</vt:lpstr>
      <vt:lpstr>Value of Assessment Tools</vt:lpstr>
      <vt:lpstr>Examples of Tools Useful in Palliative Care</vt:lpstr>
      <vt:lpstr>Questions</vt:lpstr>
      <vt:lpstr>Criteria for Successful Completion of Introduction to Palliative Care</vt:lpstr>
      <vt:lpstr>Development Team</vt:lpstr>
      <vt:lpstr>Michigan Institute for Care Management and Transformation (MICMT)</vt:lpstr>
      <vt:lpstr>Introduction to Palliative Care  Curriculum Development</vt:lpstr>
      <vt:lpstr>Appendix</vt:lpstr>
      <vt:lpstr>Resources</vt:lpstr>
      <vt:lpstr>Resources</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Sharon S.</dc:creator>
  <cp:lastModifiedBy>West, Lindsay</cp:lastModifiedBy>
  <cp:revision>142</cp:revision>
  <dcterms:created xsi:type="dcterms:W3CDTF">2020-06-29T02:05:39Z</dcterms:created>
  <dcterms:modified xsi:type="dcterms:W3CDTF">2020-07-14T18:13:36Z</dcterms:modified>
</cp:coreProperties>
</file>