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75" r:id="rId2"/>
    <p:sldMasterId id="2147483683" r:id="rId3"/>
  </p:sldMasterIdLst>
  <p:notesMasterIdLst>
    <p:notesMasterId r:id="rId152"/>
  </p:notesMasterIdLst>
  <p:sldIdLst>
    <p:sldId id="256" r:id="rId4"/>
    <p:sldId id="262" r:id="rId5"/>
    <p:sldId id="428" r:id="rId6"/>
    <p:sldId id="257" r:id="rId7"/>
    <p:sldId id="420" r:id="rId8"/>
    <p:sldId id="258" r:id="rId9"/>
    <p:sldId id="259" r:id="rId10"/>
    <p:sldId id="260" r:id="rId11"/>
    <p:sldId id="399" r:id="rId12"/>
    <p:sldId id="263" r:id="rId13"/>
    <p:sldId id="264" r:id="rId14"/>
    <p:sldId id="265" r:id="rId15"/>
    <p:sldId id="266" r:id="rId16"/>
    <p:sldId id="267" r:id="rId17"/>
    <p:sldId id="268" r:id="rId18"/>
    <p:sldId id="269"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413" r:id="rId47"/>
    <p:sldId id="414" r:id="rId48"/>
    <p:sldId id="415" r:id="rId49"/>
    <p:sldId id="304" r:id="rId50"/>
    <p:sldId id="416" r:id="rId51"/>
    <p:sldId id="417" r:id="rId52"/>
    <p:sldId id="418" r:id="rId53"/>
    <p:sldId id="305" r:id="rId54"/>
    <p:sldId id="306" r:id="rId55"/>
    <p:sldId id="307" r:id="rId56"/>
    <p:sldId id="422" r:id="rId57"/>
    <p:sldId id="423" r:id="rId58"/>
    <p:sldId id="308" r:id="rId59"/>
    <p:sldId id="309" r:id="rId60"/>
    <p:sldId id="310" r:id="rId61"/>
    <p:sldId id="412"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4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400" r:id="rId105"/>
    <p:sldId id="356" r:id="rId106"/>
    <p:sldId id="357" r:id="rId107"/>
    <p:sldId id="358" r:id="rId108"/>
    <p:sldId id="359" r:id="rId109"/>
    <p:sldId id="360" r:id="rId110"/>
    <p:sldId id="361" r:id="rId111"/>
    <p:sldId id="362" r:id="rId112"/>
    <p:sldId id="363" r:id="rId113"/>
    <p:sldId id="364" r:id="rId114"/>
    <p:sldId id="424" r:id="rId115"/>
    <p:sldId id="425"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429" r:id="rId147"/>
    <p:sldId id="427" r:id="rId148"/>
    <p:sldId id="397" r:id="rId149"/>
    <p:sldId id="398" r:id="rId150"/>
    <p:sldId id="395" r:id="rId151"/>
  </p:sldIdLst>
  <p:sldSz cx="12192000" cy="6858000"/>
  <p:notesSz cx="6858000" cy="9144000"/>
  <p:embeddedFontLst>
    <p:embeddedFont>
      <p:font typeface="Calisto MT" panose="02040603050505030304" pitchFamily="18" charset="0"/>
      <p:regular r:id="rId153"/>
      <p:bold r:id="rId154"/>
      <p:italic r:id="rId155"/>
      <p:boldItalic r:id="rId156"/>
    </p:embeddedFont>
    <p:embeddedFont>
      <p:font typeface="Architects Daughter" panose="020B0604020202020204" charset="0"/>
      <p:regular r:id="rId157"/>
    </p:embeddedFont>
    <p:embeddedFont>
      <p:font typeface="Calibri Light" panose="020F0302020204030204" pitchFamily="34" charset="0"/>
      <p:regular r:id="rId158"/>
      <p:italic r:id="rId159"/>
    </p:embeddedFont>
    <p:embeddedFont>
      <p:font typeface="Open Sans" panose="020B0604020202020204" charset="0"/>
      <p:regular r:id="rId160"/>
      <p:bold r:id="rId161"/>
      <p:italic r:id="rId162"/>
      <p:boldItalic r:id="rId163"/>
    </p:embeddedFont>
    <p:embeddedFont>
      <p:font typeface="Calibri" panose="020F0502020204030204" pitchFamily="34" charset="0"/>
      <p:regular r:id="rId164"/>
      <p:bold r:id="rId165"/>
      <p:italic r:id="rId166"/>
      <p:boldItalic r:id="rId167"/>
    </p:embeddedFont>
    <p:embeddedFont>
      <p:font typeface="Lustria" panose="020B0604020202020204" charset="0"/>
      <p:regular r:id="rId168"/>
    </p:embeddedFont>
    <p:embeddedFont>
      <p:font typeface="Gill Sans" panose="020B0604020202020204" charset="0"/>
      <p:regular r:id="rId169"/>
      <p:bold r:id="rId1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1" roundtripDataSignature="AMtx7mh5ihrR0CZgMz/PpgRWiPxMoZyQ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e Beisel" initials="" lastIdx="15" clrIdx="0"/>
  <p:cmAuthor id="1" name="Erika Perpich" initials="" lastIdx="8" clrIdx="1"/>
  <p:cmAuthor id="2" name="Beisel, Marie" initials="BM" lastIdx="20" clrIdx="5">
    <p:extLst>
      <p:ext uri="{19B8F6BF-5375-455C-9EA6-DF929625EA0E}">
        <p15:presenceInfo xmlns:p15="http://schemas.microsoft.com/office/powerpoint/2012/main" userId="S-1-5-21-151606367-2082624055-312552118-111204" providerId="AD"/>
      </p:ext>
    </p:extLst>
  </p:cmAuthor>
  <p:cmAuthor id="3" name="Jacqueline Rosenblatt" initials="" lastIdx="2" clrIdx="3"/>
  <p:cmAuthor id="4" name="Alicia Majcher" initials=""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0098C1-9BA2-4677-8B7F-A49ACF95FC8D}">
  <a:tblStyle styleId="{230098C1-9BA2-4677-8B7F-A49ACF95FC8D}"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652B921-8956-41CE-81AC-78CBEDE41E1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B2EB95C-E718-4AD6-A63A-894299D95A8D}"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4607" autoAdjust="0"/>
  </p:normalViewPr>
  <p:slideViewPr>
    <p:cSldViewPr snapToGrid="0">
      <p:cViewPr varScale="1">
        <p:scale>
          <a:sx n="48" d="100"/>
          <a:sy n="48" d="100"/>
        </p:scale>
        <p:origin x="1268" y="44"/>
      </p:cViewPr>
      <p:guideLst/>
    </p:cSldViewPr>
  </p:slideViewPr>
  <p:notesTextViewPr>
    <p:cViewPr>
      <p:scale>
        <a:sx n="3" d="2"/>
        <a:sy n="3" d="2"/>
      </p:scale>
      <p:origin x="0" y="0"/>
    </p:cViewPr>
  </p:notesTextViewPr>
  <p:sorterViewPr>
    <p:cViewPr>
      <p:scale>
        <a:sx n="72" d="100"/>
        <a:sy n="72" d="100"/>
      </p:scale>
      <p:origin x="0" y="-8736"/>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2.fntdata"/><Relationship Id="rId159" Type="http://schemas.openxmlformats.org/officeDocument/2006/relationships/font" Target="fonts/font7.fntdata"/><Relationship Id="rId175" Type="http://schemas.openxmlformats.org/officeDocument/2006/relationships/theme" Target="theme/theme1.xml"/><Relationship Id="rId170" Type="http://schemas.openxmlformats.org/officeDocument/2006/relationships/font" Target="fonts/font18.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8.fntdata"/><Relationship Id="rId165" Type="http://schemas.openxmlformats.org/officeDocument/2006/relationships/font" Target="fonts/font13.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font" Target="fonts/font3.fntdata"/><Relationship Id="rId171" Type="http://customschemas.google.com/relationships/presentationmetadata" Target="metadata"/><Relationship Id="rId176"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font" Target="fonts/font9.fntdata"/><Relationship Id="rId16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font" Target="fonts/font4.fntdata"/><Relationship Id="rId164" Type="http://schemas.openxmlformats.org/officeDocument/2006/relationships/font" Target="fonts/font12.fntdata"/><Relationship Id="rId169"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5.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notesMaster" Target="notesMasters/notesMaster1.xml"/><Relationship Id="rId173"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font" Target="fonts/font11.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1.fntdata"/><Relationship Id="rId174"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clinicaltrials.gov/ct2/show/NCT00362193"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www.cdc.gov/diabetes/prevention/pdf/postcurriculum_session11.pdf" TargetMode="External"/><Relationship Id="rId4" Type="http://schemas.openxmlformats.org/officeDocument/2006/relationships/hyperlink" Target="http://wearediabetes.org/learn/treatment/relapse-prevention"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44.png"/></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44.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ncbi.nlm.nih.gov/pubmed/15230939"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Set up*</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Good Morning,</a:t>
            </a:r>
            <a:endParaRPr/>
          </a:p>
          <a:p>
            <a:pPr marL="0" lvl="0" indent="0" algn="l" rtl="0">
              <a:lnSpc>
                <a:spcPct val="100000"/>
              </a:lnSpc>
              <a:spcBef>
                <a:spcPts val="0"/>
              </a:spcBef>
              <a:spcAft>
                <a:spcPts val="0"/>
              </a:spcAft>
              <a:buSzPts val="1400"/>
              <a:buNone/>
            </a:pPr>
            <a:r>
              <a:rPr lang="en-US"/>
              <a:t>Thank you for your participation in the STBC course today.</a:t>
            </a:r>
            <a:endParaRPr/>
          </a:p>
          <a:p>
            <a:pPr marL="0" lvl="0" indent="0" algn="l" rtl="0">
              <a:lnSpc>
                <a:spcPct val="100000"/>
              </a:lnSpc>
              <a:spcBef>
                <a:spcPts val="0"/>
              </a:spcBef>
              <a:spcAft>
                <a:spcPts val="0"/>
              </a:spcAft>
              <a:buSzPts val="1400"/>
              <a:buNone/>
            </a:pPr>
            <a:r>
              <a:rPr lang="en-US"/>
              <a:t>My name . .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XXXXX is supporting our course today and /she he will assist with questions, acknowledging attendees who have used the raise your hand feature, and unmuting attendees.  XXXX please introduce yourself</a:t>
            </a:r>
            <a:endParaRPr/>
          </a:p>
          <a:p>
            <a:pPr marL="0" lvl="0" indent="0" algn="l" rtl="0">
              <a:lnSpc>
                <a:spcPct val="100000"/>
              </a:lnSpc>
              <a:spcBef>
                <a:spcPts val="0"/>
              </a:spcBef>
              <a:spcAft>
                <a:spcPts val="0"/>
              </a:spcAft>
              <a:buSzPts val="1400"/>
              <a:buNone/>
            </a:pPr>
            <a:r>
              <a:rPr lang="en-US"/>
              <a:t>Regarding video, we would like to have an interactive session and encourage you to keep your video 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Today’s course is X  hours and we will take breaks!  </a:t>
            </a:r>
            <a:endParaRPr/>
          </a:p>
          <a:p>
            <a:pPr marL="0" lvl="0" indent="0" algn="l" rtl="0">
              <a:lnSpc>
                <a:spcPct val="100000"/>
              </a:lnSpc>
              <a:spcBef>
                <a:spcPts val="0"/>
              </a:spcBef>
              <a:spcAft>
                <a:spcPts val="0"/>
              </a:spcAft>
              <a:buSzPts val="1400"/>
              <a:buNone/>
            </a:pPr>
            <a:r>
              <a:rPr lang="en-US"/>
              <a:t>Announce if Two sessions: date/time of Session Two and how to join.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goal is to have shared learning and we have planned activities and discussion.</a:t>
            </a:r>
            <a:endParaRPr/>
          </a:p>
          <a:p>
            <a:pPr marL="0" lvl="0" indent="0" algn="l" rtl="0">
              <a:lnSpc>
                <a:spcPct val="100000"/>
              </a:lnSpc>
              <a:spcBef>
                <a:spcPts val="0"/>
              </a:spcBef>
              <a:spcAft>
                <a:spcPts val="0"/>
              </a:spcAft>
              <a:buSzPts val="1400"/>
              <a:buNone/>
            </a:pPr>
            <a:r>
              <a:rPr lang="en-US"/>
              <a:t>We will keep everyone muted.  </a:t>
            </a:r>
            <a:endParaRPr/>
          </a:p>
          <a:p>
            <a:pPr marL="0" lvl="0" indent="0" algn="l" rtl="0">
              <a:lnSpc>
                <a:spcPct val="100000"/>
              </a:lnSpc>
              <a:spcBef>
                <a:spcPts val="0"/>
              </a:spcBef>
              <a:spcAft>
                <a:spcPts val="0"/>
              </a:spcAft>
              <a:buSzPts val="1400"/>
              <a:buNone/>
            </a:pPr>
            <a:r>
              <a:rPr lang="en-US"/>
              <a:t>*(remember as part of set up – check video audio) </a:t>
            </a:r>
            <a:endParaRPr/>
          </a:p>
          <a:p>
            <a:pPr marL="0" lvl="0" indent="0" algn="l" rtl="0">
              <a:lnSpc>
                <a:spcPct val="100000"/>
              </a:lnSpc>
              <a:spcBef>
                <a:spcPts val="0"/>
              </a:spcBef>
              <a:spcAft>
                <a:spcPts val="0"/>
              </a:spcAft>
              <a:buSzPts val="1400"/>
              <a:buNone/>
            </a:pPr>
            <a:endParaRPr/>
          </a:p>
        </p:txBody>
      </p:sp>
      <p:sp>
        <p:nvSpPr>
          <p:cNvPr id="94" name="Google Shape;9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a:solidFill>
                  <a:schemeClr val="accent2"/>
                </a:solidFill>
              </a:rPr>
              <a:t>Share poll results</a:t>
            </a:r>
            <a:endParaRPr/>
          </a:p>
          <a:p>
            <a:pPr marL="0" lvl="0" indent="0" algn="l" rtl="0">
              <a:lnSpc>
                <a:spcPct val="100000"/>
              </a:lnSpc>
              <a:spcBef>
                <a:spcPts val="0"/>
              </a:spcBef>
              <a:spcAft>
                <a:spcPts val="0"/>
              </a:spcAft>
              <a:buSzPts val="1400"/>
              <a:buNone/>
            </a:pPr>
            <a:endParaRPr b="1" i="1">
              <a:solidFill>
                <a:schemeClr val="accent2"/>
              </a:solidFill>
            </a:endParaRPr>
          </a:p>
          <a:p>
            <a:pPr marL="0" lvl="0" indent="0" algn="l" rtl="0">
              <a:lnSpc>
                <a:spcPct val="100000"/>
              </a:lnSpc>
              <a:spcBef>
                <a:spcPts val="0"/>
              </a:spcBef>
              <a:spcAft>
                <a:spcPts val="0"/>
              </a:spcAft>
              <a:buSzPts val="1400"/>
              <a:buNone/>
            </a:pPr>
            <a:r>
              <a:rPr lang="en-US" b="1" i="1">
                <a:solidFill>
                  <a:schemeClr val="accent2"/>
                </a:solidFill>
              </a:rPr>
              <a:t> For in person course:</a:t>
            </a:r>
            <a:endParaRPr/>
          </a:p>
          <a:p>
            <a:pPr marL="0" lvl="0" indent="0" algn="l" rtl="0">
              <a:lnSpc>
                <a:spcPct val="100000"/>
              </a:lnSpc>
              <a:spcBef>
                <a:spcPts val="0"/>
              </a:spcBef>
              <a:spcAft>
                <a:spcPts val="0"/>
              </a:spcAft>
              <a:buSzPts val="1400"/>
              <a:buNone/>
            </a:pPr>
            <a:r>
              <a:rPr lang="en-US" b="1" i="1">
                <a:solidFill>
                  <a:schemeClr val="accent2"/>
                </a:solidFill>
              </a:rPr>
              <a:t>Share with your table:</a:t>
            </a:r>
            <a:endParaRPr/>
          </a:p>
          <a:p>
            <a:pPr marL="0" lvl="0" indent="0" algn="l" rtl="0">
              <a:lnSpc>
                <a:spcPct val="100000"/>
              </a:lnSpc>
              <a:spcBef>
                <a:spcPts val="0"/>
              </a:spcBef>
              <a:spcAft>
                <a:spcPts val="0"/>
              </a:spcAft>
              <a:buSzPts val="1400"/>
              <a:buNone/>
            </a:pPr>
            <a:r>
              <a:rPr lang="en-US" b="1" i="1">
                <a:solidFill>
                  <a:schemeClr val="accent2"/>
                </a:solidFill>
              </a:rPr>
              <a:t>Name</a:t>
            </a:r>
            <a:endParaRPr b="1" i="1">
              <a:solidFill>
                <a:schemeClr val="accent2"/>
              </a:solidFill>
            </a:endParaRPr>
          </a:p>
          <a:p>
            <a:pPr marL="0" lvl="0" indent="0" algn="l" rtl="0">
              <a:lnSpc>
                <a:spcPct val="100000"/>
              </a:lnSpc>
              <a:spcBef>
                <a:spcPts val="0"/>
              </a:spcBef>
              <a:spcAft>
                <a:spcPts val="0"/>
              </a:spcAft>
              <a:buSzPts val="1400"/>
              <a:buNone/>
            </a:pPr>
            <a:r>
              <a:rPr lang="en-US" b="1" i="1">
                <a:solidFill>
                  <a:schemeClr val="accent2"/>
                </a:solidFill>
              </a:rPr>
              <a:t>Name of practice and where it’s located</a:t>
            </a:r>
            <a:endParaRPr/>
          </a:p>
          <a:p>
            <a:pPr marL="0" lvl="0" indent="0" algn="l" rtl="0">
              <a:lnSpc>
                <a:spcPct val="100000"/>
              </a:lnSpc>
              <a:spcBef>
                <a:spcPts val="0"/>
              </a:spcBef>
              <a:spcAft>
                <a:spcPts val="0"/>
              </a:spcAft>
              <a:buSzPts val="1400"/>
              <a:buNone/>
            </a:pPr>
            <a:r>
              <a:rPr lang="en-US" b="1" i="1">
                <a:solidFill>
                  <a:schemeClr val="accent2"/>
                </a:solidFill>
              </a:rPr>
              <a:t>What you “do” in your role</a:t>
            </a:r>
            <a:endParaRPr/>
          </a:p>
          <a:p>
            <a:pPr marL="0" lvl="0" indent="0" algn="l" rtl="0">
              <a:lnSpc>
                <a:spcPct val="100000"/>
              </a:lnSpc>
              <a:spcBef>
                <a:spcPts val="0"/>
              </a:spcBef>
              <a:spcAft>
                <a:spcPts val="0"/>
              </a:spcAft>
              <a:buSzPts val="1400"/>
              <a:buNone/>
            </a:pPr>
            <a:r>
              <a:rPr lang="en-US"/>
              <a:t>How long have you been in your role</a:t>
            </a:r>
            <a:endParaRPr/>
          </a:p>
        </p:txBody>
      </p:sp>
      <p:sp>
        <p:nvSpPr>
          <p:cNvPr id="175" name="Google Shape;1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Managing transitions effectively from the primary care into hospital care and from hospital into primary care are essential</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b="1">
                <a:solidFill>
                  <a:srgbClr val="003865"/>
                </a:solidFill>
              </a:rPr>
              <a:t>Discharge: </a:t>
            </a:r>
            <a:r>
              <a:rPr lang="en-US">
                <a:solidFill>
                  <a:srgbClr val="003865"/>
                </a:solidFill>
              </a:rPr>
              <a:t>confusing discharge instructions leading to poor self-management and medication errors.</a:t>
            </a:r>
            <a:endParaRPr/>
          </a:p>
          <a:p>
            <a:pPr marL="0" lvl="0" indent="0" algn="l" rtl="0">
              <a:spcBef>
                <a:spcPts val="0"/>
              </a:spcBef>
              <a:spcAft>
                <a:spcPts val="0"/>
              </a:spcAft>
              <a:buClr>
                <a:schemeClr val="dk1"/>
              </a:buClr>
              <a:buSzPts val="1400"/>
              <a:buFont typeface="Arial"/>
              <a:buNone/>
            </a:pPr>
            <a:r>
              <a:rPr lang="en-US" b="1">
                <a:solidFill>
                  <a:srgbClr val="003865"/>
                </a:solidFill>
              </a:rPr>
              <a:t>Delayed Follow-Up</a:t>
            </a:r>
            <a:r>
              <a:rPr lang="en-US">
                <a:solidFill>
                  <a:srgbClr val="003865"/>
                </a:solidFill>
              </a:rPr>
              <a:t>: delays or omissions of follow-up appointments.</a:t>
            </a:r>
            <a:endParaRPr/>
          </a:p>
          <a:p>
            <a:pPr marL="0" lvl="0" indent="0" algn="l" rtl="0">
              <a:spcBef>
                <a:spcPts val="0"/>
              </a:spcBef>
              <a:spcAft>
                <a:spcPts val="0"/>
              </a:spcAft>
              <a:buClr>
                <a:schemeClr val="dk1"/>
              </a:buClr>
              <a:buSzPts val="1400"/>
              <a:buFont typeface="Arial"/>
              <a:buNone/>
            </a:pPr>
            <a:r>
              <a:rPr lang="en-US" b="1">
                <a:solidFill>
                  <a:srgbClr val="003865"/>
                </a:solidFill>
              </a:rPr>
              <a:t>Social Support: </a:t>
            </a:r>
            <a:r>
              <a:rPr lang="en-US">
                <a:solidFill>
                  <a:srgbClr val="003865"/>
                </a:solidFill>
              </a:rPr>
              <a:t>assessment of current social support or need of additional social support.</a:t>
            </a:r>
            <a:endParaRPr/>
          </a:p>
          <a:p>
            <a:pPr marL="0" lvl="0" indent="0" algn="l" rtl="0">
              <a:spcBef>
                <a:spcPts val="0"/>
              </a:spcBef>
              <a:spcAft>
                <a:spcPts val="0"/>
              </a:spcAft>
              <a:buClr>
                <a:schemeClr val="dk1"/>
              </a:buClr>
              <a:buSzPts val="1400"/>
              <a:buFont typeface="Arial"/>
              <a:buNone/>
            </a:pPr>
            <a:r>
              <a:rPr lang="en-US" b="1">
                <a:solidFill>
                  <a:srgbClr val="003865"/>
                </a:solidFill>
              </a:rPr>
              <a:t>Contact Information: </a:t>
            </a:r>
            <a:r>
              <a:rPr lang="en-US">
                <a:solidFill>
                  <a:srgbClr val="003865"/>
                </a:solidFill>
              </a:rPr>
              <a:t>patients are unaware of who to notify if faced with worsening symptoms post-discharge </a:t>
            </a:r>
            <a:endParaRPr/>
          </a:p>
          <a:p>
            <a:pPr marL="0" lvl="0" indent="0" algn="l" rtl="0">
              <a:spcBef>
                <a:spcPts val="0"/>
              </a:spcBef>
              <a:spcAft>
                <a:spcPts val="0"/>
              </a:spcAft>
              <a:buClr>
                <a:schemeClr val="dk1"/>
              </a:buClr>
              <a:buSzPts val="1400"/>
              <a:buFont typeface="Arial"/>
              <a:buNone/>
            </a:pPr>
            <a:r>
              <a:rPr lang="en-US" b="1">
                <a:solidFill>
                  <a:srgbClr val="003865"/>
                </a:solidFill>
              </a:rPr>
              <a:t>Appointment Barriers: </a:t>
            </a:r>
            <a:r>
              <a:rPr lang="en-US">
                <a:solidFill>
                  <a:srgbClr val="003865"/>
                </a:solidFill>
              </a:rPr>
              <a:t>physician office unaware of discharge or barriers contributing to patient’s inability to keep the follow-up appointment.</a:t>
            </a:r>
            <a:endParaRPr/>
          </a:p>
          <a:p>
            <a:pPr marL="0" lvl="0" indent="0" algn="l" rtl="0">
              <a:spcBef>
                <a:spcPts val="0"/>
              </a:spcBef>
              <a:spcAft>
                <a:spcPts val="0"/>
              </a:spcAft>
              <a:buClr>
                <a:schemeClr val="dk1"/>
              </a:buClr>
              <a:buSzPts val="1400"/>
              <a:buFont typeface="Arial"/>
              <a:buNone/>
            </a:pPr>
            <a:r>
              <a:rPr lang="en-US" b="1">
                <a:solidFill>
                  <a:srgbClr val="003865"/>
                </a:solidFill>
              </a:rPr>
              <a:t>Need for a Follow-Up: </a:t>
            </a:r>
            <a:r>
              <a:rPr lang="en-US">
                <a:solidFill>
                  <a:srgbClr val="003865"/>
                </a:solidFill>
              </a:rPr>
              <a:t>patients unaware of the importance of the follow-up visit with the PCP.</a:t>
            </a:r>
            <a:endParaRPr/>
          </a:p>
        </p:txBody>
      </p:sp>
      <p:sp>
        <p:nvSpPr>
          <p:cNvPr id="1291" name="Google Shape;1291;p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POST TEST Question</a:t>
            </a:r>
            <a:endParaRPr b="1" dirty="0"/>
          </a:p>
        </p:txBody>
      </p:sp>
      <p:sp>
        <p:nvSpPr>
          <p:cNvPr id="1307" name="Google Shape;1307;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extLst>
      <p:ext uri="{BB962C8B-B14F-4D97-AF65-F5344CB8AC3E}">
        <p14:creationId xmlns:p14="http://schemas.microsoft.com/office/powerpoint/2010/main" val="39916549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High Risk patients – Why the 7 day follow up matters?</a:t>
            </a:r>
            <a:endParaRPr/>
          </a:p>
          <a:p>
            <a:pPr marL="0" lvl="0" indent="0" algn="l" rtl="0">
              <a:lnSpc>
                <a:spcPct val="100000"/>
              </a:lnSpc>
              <a:spcBef>
                <a:spcPts val="0"/>
              </a:spcBef>
              <a:spcAft>
                <a:spcPts val="0"/>
              </a:spcAft>
              <a:buSzPts val="1400"/>
              <a:buNone/>
            </a:pPr>
            <a:r>
              <a:rPr lang="en-US"/>
              <a:t>Closely manage chronic conditions</a:t>
            </a:r>
            <a:endParaRPr/>
          </a:p>
          <a:p>
            <a:pPr marL="0" lvl="0" indent="0" algn="l" rtl="0">
              <a:lnSpc>
                <a:spcPct val="100000"/>
              </a:lnSpc>
              <a:spcBef>
                <a:spcPts val="0"/>
              </a:spcBef>
              <a:spcAft>
                <a:spcPts val="0"/>
              </a:spcAft>
              <a:buSzPts val="1400"/>
              <a:buNone/>
            </a:pPr>
            <a:r>
              <a:rPr lang="en-US"/>
              <a:t>Address barriers, symptoms, and coordination of care issues quickly</a:t>
            </a:r>
            <a:endParaRPr/>
          </a:p>
          <a:p>
            <a:pPr marL="0" lvl="0" indent="0" algn="l" rtl="0">
              <a:lnSpc>
                <a:spcPct val="100000"/>
              </a:lnSpc>
              <a:spcBef>
                <a:spcPts val="0"/>
              </a:spcBef>
              <a:spcAft>
                <a:spcPts val="0"/>
              </a:spcAft>
              <a:buSzPts val="1400"/>
              <a:buNone/>
            </a:pPr>
            <a:r>
              <a:rPr lang="en-US"/>
              <a:t>Help patients reduce emergency department utilization</a:t>
            </a:r>
            <a:endParaRPr/>
          </a:p>
          <a:p>
            <a:pPr marL="0" lvl="0" indent="0" algn="l" rtl="0">
              <a:lnSpc>
                <a:spcPct val="100000"/>
              </a:lnSpc>
              <a:spcBef>
                <a:spcPts val="0"/>
              </a:spcBef>
              <a:spcAft>
                <a:spcPts val="0"/>
              </a:spcAft>
              <a:buSzPts val="1400"/>
              <a:buNone/>
            </a:pPr>
            <a:r>
              <a:rPr lang="en-US"/>
              <a:t>Help prevent patient readmissions to the hospital</a:t>
            </a:r>
            <a:endParaRPr/>
          </a:p>
          <a:p>
            <a:pPr marL="0" lvl="0" indent="0" algn="l" rtl="0">
              <a:lnSpc>
                <a:spcPct val="100000"/>
              </a:lnSpc>
              <a:spcBef>
                <a:spcPts val="0"/>
              </a:spcBef>
              <a:spcAft>
                <a:spcPts val="0"/>
              </a:spcAft>
              <a:buSzPts val="1400"/>
              <a:buNone/>
            </a:pPr>
            <a:endParaRPr/>
          </a:p>
        </p:txBody>
      </p:sp>
      <p:sp>
        <p:nvSpPr>
          <p:cNvPr id="1322" name="Google Shape;1322;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103</a:t>
            </a:fld>
            <a:endParaRPr>
              <a:solidFill>
                <a:srgbClr val="000000"/>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4" name="Google Shape;1344;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Instructor:</a:t>
            </a:r>
            <a:endParaRPr/>
          </a:p>
          <a:p>
            <a:pPr marL="0" lvl="0" indent="0" algn="l" rtl="0">
              <a:lnSpc>
                <a:spcPct val="100000"/>
              </a:lnSpc>
              <a:spcBef>
                <a:spcPts val="0"/>
              </a:spcBef>
              <a:spcAft>
                <a:spcPts val="0"/>
              </a:spcAft>
              <a:buSzPts val="1400"/>
              <a:buNone/>
            </a:pPr>
            <a:r>
              <a:rPr lang="en-US"/>
              <a:t>Prompt participants to identify barriers that may contribute to her hospitalizations.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TOC </a:t>
            </a:r>
            <a:endParaRPr/>
          </a:p>
          <a:p>
            <a:pPr marL="0" lvl="0" indent="0" algn="l" rtl="0">
              <a:lnSpc>
                <a:spcPct val="100000"/>
              </a:lnSpc>
              <a:spcBef>
                <a:spcPts val="0"/>
              </a:spcBef>
              <a:spcAft>
                <a:spcPts val="0"/>
              </a:spcAft>
              <a:buSzPts val="1400"/>
              <a:buNone/>
            </a:pPr>
            <a:r>
              <a:rPr lang="en-US" b="1"/>
              <a:t>Screening:</a:t>
            </a:r>
            <a:endParaRPr/>
          </a:p>
          <a:p>
            <a:pPr marL="0" lvl="0" indent="0" algn="l" rtl="0">
              <a:lnSpc>
                <a:spcPct val="100000"/>
              </a:lnSpc>
              <a:spcBef>
                <a:spcPts val="0"/>
              </a:spcBef>
              <a:spcAft>
                <a:spcPts val="0"/>
              </a:spcAft>
              <a:buSzPts val="1400"/>
              <a:buNone/>
            </a:pPr>
            <a:r>
              <a:rPr lang="en-US"/>
              <a:t>Where would you obtain information to help screen for Mary’s appropriate for care management</a:t>
            </a:r>
            <a:endParaRPr/>
          </a:p>
          <a:p>
            <a:pPr marL="0" lvl="0" indent="0" algn="l" rtl="0">
              <a:lnSpc>
                <a:spcPct val="100000"/>
              </a:lnSpc>
              <a:spcBef>
                <a:spcPts val="0"/>
              </a:spcBef>
              <a:spcAft>
                <a:spcPts val="0"/>
              </a:spcAft>
              <a:buSzPts val="1400"/>
              <a:buNone/>
            </a:pPr>
            <a:r>
              <a:rPr lang="en-US"/>
              <a:t>Discharge summary, EHR</a:t>
            </a:r>
            <a:endParaRPr/>
          </a:p>
          <a:p>
            <a:pPr marL="0" lvl="0" indent="0" algn="l" rtl="0">
              <a:lnSpc>
                <a:spcPct val="100000"/>
              </a:lnSpc>
              <a:spcBef>
                <a:spcPts val="0"/>
              </a:spcBef>
              <a:spcAft>
                <a:spcPts val="0"/>
              </a:spcAft>
              <a:buSzPts val="1400"/>
              <a:buNone/>
            </a:pPr>
            <a:r>
              <a:rPr lang="en-US"/>
              <a:t>Assumption: Care Management enrollment completed previous to this hospital admission.  This is the beginning of TOC visit  which resulted in patient </a:t>
            </a:r>
            <a:r>
              <a:rPr lang="en-US" b="1"/>
              <a:t> needing longitudinal care management</a:t>
            </a:r>
            <a:endParaRPr/>
          </a:p>
        </p:txBody>
      </p:sp>
      <p:sp>
        <p:nvSpPr>
          <p:cNvPr id="1345" name="Google Shape;1345;p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110:notes"/>
          <p:cNvSpPr>
            <a:spLocks noGrp="1" noRot="1" noChangeAspect="1"/>
          </p:cNvSpPr>
          <p:nvPr>
            <p:ph type="sldImg" idx="2"/>
          </p:nvPr>
        </p:nvSpPr>
        <p:spPr>
          <a:xfrm>
            <a:off x="844550" y="131445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Activity:  Ask participants to answer  the following </a:t>
            </a:r>
            <a:r>
              <a:rPr lang="en-US" b="0" dirty="0" smtClean="0"/>
              <a:t>question:</a:t>
            </a:r>
            <a:endParaRPr b="0" dirty="0"/>
          </a:p>
          <a:p>
            <a:pPr marL="457200" lvl="0" indent="-317500" algn="l" rtl="0">
              <a:lnSpc>
                <a:spcPct val="100000"/>
              </a:lnSpc>
              <a:spcBef>
                <a:spcPts val="0"/>
              </a:spcBef>
              <a:spcAft>
                <a:spcPts val="0"/>
              </a:spcAft>
              <a:buSzPts val="1400"/>
              <a:buChar char="●"/>
            </a:pPr>
            <a:r>
              <a:rPr lang="en-US" b="0" dirty="0"/>
              <a:t>  Who is missing on the team?  pt., caregiver, community organizations</a:t>
            </a:r>
            <a:endParaRPr b="0" dirty="0"/>
          </a:p>
          <a:p>
            <a:pPr marL="171450" lvl="0" indent="-171450" algn="l" rtl="0">
              <a:lnSpc>
                <a:spcPct val="100000"/>
              </a:lnSpc>
              <a:spcBef>
                <a:spcPts val="0"/>
              </a:spcBef>
              <a:spcAft>
                <a:spcPts val="0"/>
              </a:spcAft>
              <a:buClr>
                <a:schemeClr val="dk1"/>
              </a:buClr>
              <a:buSzPts val="1200"/>
              <a:buFont typeface="Calibri"/>
              <a:buChar char="-"/>
            </a:pPr>
            <a:r>
              <a:rPr lang="en-US" b="0" dirty="0" smtClean="0"/>
              <a:t>______________</a:t>
            </a:r>
            <a:endParaRPr b="0" dirty="0"/>
          </a:p>
          <a:p>
            <a:pPr marL="0" lvl="0" indent="0" algn="l" rtl="0">
              <a:lnSpc>
                <a:spcPct val="100000"/>
              </a:lnSpc>
              <a:spcBef>
                <a:spcPts val="0"/>
              </a:spcBef>
              <a:spcAft>
                <a:spcPts val="0"/>
              </a:spcAft>
              <a:buSzPts val="1400"/>
              <a:buNone/>
            </a:pPr>
            <a:r>
              <a:rPr lang="en-US" dirty="0" smtClean="0"/>
              <a:t>Notes</a:t>
            </a:r>
          </a:p>
          <a:p>
            <a:pPr marL="0" lvl="0" indent="0" algn="l" rtl="0">
              <a:lnSpc>
                <a:spcPct val="100000"/>
              </a:lnSpc>
              <a:spcBef>
                <a:spcPts val="0"/>
              </a:spcBef>
              <a:spcAft>
                <a:spcPts val="0"/>
              </a:spcAft>
              <a:buSzPts val="1400"/>
              <a:buNone/>
            </a:pPr>
            <a:r>
              <a:rPr lang="en-US" dirty="0" smtClean="0"/>
              <a:t>a.  ask what the care team member sees him/herself doing to support transitions of care and perhaps mapping out according to the process just described above.  </a:t>
            </a:r>
            <a:endParaRPr dirty="0"/>
          </a:p>
        </p:txBody>
      </p:sp>
      <p:sp>
        <p:nvSpPr>
          <p:cNvPr id="1355" name="Google Shape;1355;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3" name="Google Shape;1383;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106</a:t>
            </a:fld>
            <a:endParaRPr>
              <a:solidFill>
                <a:srgbClr val="000000"/>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final phase is close and evaluation. </a:t>
            </a:r>
            <a:endParaRPr/>
          </a:p>
          <a:p>
            <a:pPr marL="0" lvl="0" indent="0" algn="l" rtl="0">
              <a:lnSpc>
                <a:spcPct val="100000"/>
              </a:lnSpc>
              <a:spcBef>
                <a:spcPts val="0"/>
              </a:spcBef>
              <a:spcAft>
                <a:spcPts val="0"/>
              </a:spcAft>
              <a:buSzPts val="1400"/>
              <a:buNone/>
            </a:pPr>
            <a:endParaRPr/>
          </a:p>
        </p:txBody>
      </p:sp>
      <p:sp>
        <p:nvSpPr>
          <p:cNvPr id="1401" name="Google Shape;1401;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107</a:t>
            </a:fld>
            <a:endParaRPr>
              <a:solidFill>
                <a:srgbClr val="000000"/>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Example:  Follow up phone visit frequency is adjusted based on patients symptoms and ability to self manage the symptoms and know when to call if symptoms are in the yellow zone.         </a:t>
            </a:r>
            <a:endParaRPr/>
          </a:p>
          <a:p>
            <a:pPr marL="0" lvl="0" indent="0" algn="l" rtl="0">
              <a:lnSpc>
                <a:spcPct val="100000"/>
              </a:lnSpc>
              <a:spcBef>
                <a:spcPts val="0"/>
              </a:spcBef>
              <a:spcAft>
                <a:spcPts val="0"/>
              </a:spcAft>
              <a:buSzPts val="1400"/>
              <a:buNone/>
            </a:pPr>
            <a:r>
              <a:rPr lang="en-US"/>
              <a:t> </a:t>
            </a:r>
            <a:r>
              <a:rPr lang="en-US" b="1" i="1"/>
              <a:t>a lapse is a small, temporary slip in self-management efforts, while a relapse is a return to previous non-self-management behaviors</a:t>
            </a:r>
            <a:r>
              <a:rPr lang="en-US"/>
              <a:t>. The </a:t>
            </a:r>
            <a:r>
              <a:rPr lang="en-US" b="1"/>
              <a:t>relapse chain </a:t>
            </a:r>
            <a:r>
              <a:rPr lang="en-US"/>
              <a:t>is a series – or chain reaction – of events that can lead to a full relapse.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order to avoid or effectively deal with lapses, it is important to identify situations that might be high-risk (eating out, holiday party, vacation), and prepare a plan to deal with those situations.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3"/>
              </a:rPr>
              <a:t>https://clinicaltrials.gov/ct2/show/NCT00362193</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4"/>
              </a:rPr>
              <a:t>http://wearediabetes.org/learn/treatment/relapse-prevention</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5"/>
              </a:rPr>
              <a:t>https://www.cdc.gov/diabetes/prevention/pdf/postcurriculum_session11.pdf</a:t>
            </a:r>
            <a:endParaRPr/>
          </a:p>
          <a:p>
            <a:pPr marL="0" lvl="0" indent="0" algn="l" rtl="0">
              <a:lnSpc>
                <a:spcPct val="100000"/>
              </a:lnSpc>
              <a:spcBef>
                <a:spcPts val="0"/>
              </a:spcBef>
              <a:spcAft>
                <a:spcPts val="0"/>
              </a:spcAft>
              <a:buSzPts val="1400"/>
              <a:buNone/>
            </a:pPr>
            <a:endParaRPr/>
          </a:p>
        </p:txBody>
      </p:sp>
      <p:sp>
        <p:nvSpPr>
          <p:cNvPr id="1416" name="Google Shape;1416;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108</a:t>
            </a:fld>
            <a:endParaRPr>
              <a:solidFill>
                <a:srgbClr val="000000"/>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74f3864137_5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g74f3864137_5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0" name="Google Shape;1430;g74f3864137_5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109</a:t>
            </a:fld>
            <a:endParaRPr>
              <a:solidFill>
                <a:srgbClr val="000000"/>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0" name="Google Shape;1440;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Attendance is monitored by the trainer.</a:t>
            </a:r>
          </a:p>
          <a:p>
            <a:pPr marL="0" lvl="0" indent="0" algn="l" rtl="0">
              <a:lnSpc>
                <a:spcPct val="100000"/>
              </a:lnSpc>
              <a:spcBef>
                <a:spcPts val="0"/>
              </a:spcBef>
              <a:spcAft>
                <a:spcPts val="0"/>
              </a:spcAft>
              <a:buSzPts val="1400"/>
              <a:buNone/>
            </a:pPr>
            <a:r>
              <a:rPr lang="en-US" dirty="0" smtClean="0"/>
              <a:t> Attendance criteria: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&gt; 30 minutes; the Learner will not be  counted as “attended” and will need to retake the course.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&lt; 30 minutes; the Learner will be counted as “attended”.  The Learner will need to review the missed course content located here:  https://micmt-cares.org/training</a:t>
            </a: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9" name="Google Shape;1449;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Please use this time to stretch, take a bio break, grab a snack.  We will resume in 10 minutes.</a:t>
            </a:r>
            <a:endParaRPr/>
          </a:p>
          <a:p>
            <a:pPr marL="0" lvl="0" indent="0" algn="l" rtl="0">
              <a:lnSpc>
                <a:spcPct val="100000"/>
              </a:lnSpc>
              <a:spcBef>
                <a:spcPts val="0"/>
              </a:spcBef>
              <a:spcAft>
                <a:spcPts val="0"/>
              </a:spcAft>
              <a:buSzPts val="1400"/>
              <a:buNone/>
            </a:pPr>
            <a:endParaRPr/>
          </a:p>
        </p:txBody>
      </p:sp>
      <p:sp>
        <p:nvSpPr>
          <p:cNvPr id="933" name="Google Shape;93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extLst>
      <p:ext uri="{BB962C8B-B14F-4D97-AF65-F5344CB8AC3E}">
        <p14:creationId xmlns:p14="http://schemas.microsoft.com/office/powerpoint/2010/main" val="4738162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74dc89e2c8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g74dc89e2c8_2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6" name="Google Shape;1456;g74dc89e2c8_2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69682" lvl="1" indent="0" algn="l" rtl="0">
              <a:lnSpc>
                <a:spcPct val="100000"/>
              </a:lnSpc>
              <a:spcBef>
                <a:spcPts val="0"/>
              </a:spcBef>
              <a:spcAft>
                <a:spcPts val="0"/>
              </a:spcAft>
              <a:buSzPts val="1400"/>
              <a:buNone/>
            </a:pPr>
            <a:endParaRPr>
              <a:solidFill>
                <a:srgbClr val="757070"/>
              </a:solidFill>
            </a:endParaRPr>
          </a:p>
          <a:p>
            <a:pPr marL="469682" lvl="1" indent="0" algn="l" rtl="0">
              <a:lnSpc>
                <a:spcPct val="100000"/>
              </a:lnSpc>
              <a:spcBef>
                <a:spcPts val="0"/>
              </a:spcBef>
              <a:spcAft>
                <a:spcPts val="0"/>
              </a:spcAft>
              <a:buSzPts val="1400"/>
              <a:buNone/>
            </a:pPr>
            <a:r>
              <a:rPr lang="en-US">
                <a:solidFill>
                  <a:srgbClr val="757070"/>
                </a:solidFill>
              </a:rPr>
              <a:t>Learning Notes</a:t>
            </a:r>
            <a:endParaRPr/>
          </a:p>
          <a:p>
            <a:pPr marL="457200" lvl="1" indent="0" algn="l" rtl="0">
              <a:lnSpc>
                <a:spcPct val="100000"/>
              </a:lnSpc>
              <a:spcBef>
                <a:spcPts val="0"/>
              </a:spcBef>
              <a:spcAft>
                <a:spcPts val="0"/>
              </a:spcAft>
              <a:buSzPts val="1400"/>
              <a:buNone/>
            </a:pPr>
            <a:r>
              <a:rPr lang="en-US">
                <a:solidFill>
                  <a:srgbClr val="757070"/>
                </a:solidFill>
              </a:rPr>
              <a:t>What codes can be used </a:t>
            </a:r>
            <a:endParaRPr/>
          </a:p>
          <a:p>
            <a:pPr marL="457200" lvl="1" indent="0" algn="l" rtl="0">
              <a:lnSpc>
                <a:spcPct val="100000"/>
              </a:lnSpc>
              <a:spcBef>
                <a:spcPts val="0"/>
              </a:spcBef>
              <a:spcAft>
                <a:spcPts val="0"/>
              </a:spcAft>
              <a:buSzPts val="1400"/>
              <a:buNone/>
            </a:pPr>
            <a:r>
              <a:rPr lang="en-US">
                <a:solidFill>
                  <a:srgbClr val="757070"/>
                </a:solidFill>
              </a:rPr>
              <a:t>What codes can be used by licensed and unlicensed care team members</a:t>
            </a:r>
            <a:endParaRPr/>
          </a:p>
          <a:p>
            <a:pPr marL="457200" lvl="1" indent="0" algn="l" rtl="0">
              <a:lnSpc>
                <a:spcPct val="100000"/>
              </a:lnSpc>
              <a:spcBef>
                <a:spcPts val="0"/>
              </a:spcBef>
              <a:spcAft>
                <a:spcPts val="0"/>
              </a:spcAft>
              <a:buSzPts val="1400"/>
              <a:buNone/>
            </a:pPr>
            <a:r>
              <a:rPr lang="en-US">
                <a:solidFill>
                  <a:srgbClr val="757070"/>
                </a:solidFill>
              </a:rPr>
              <a:t>Diagnosis codes and importance/impact on billing</a:t>
            </a:r>
            <a:endParaRPr/>
          </a:p>
          <a:p>
            <a:pPr marL="457200" lvl="1" indent="0" algn="l" rtl="0">
              <a:lnSpc>
                <a:spcPct val="100000"/>
              </a:lnSpc>
              <a:spcBef>
                <a:spcPts val="0"/>
              </a:spcBef>
              <a:spcAft>
                <a:spcPts val="0"/>
              </a:spcAft>
              <a:buSzPts val="1400"/>
              <a:buNone/>
            </a:pPr>
            <a:r>
              <a:rPr lang="en-US">
                <a:solidFill>
                  <a:srgbClr val="757070"/>
                </a:solidFill>
              </a:rPr>
              <a:t>Stress need for PO/practice follow up</a:t>
            </a:r>
            <a:endParaRPr/>
          </a:p>
          <a:p>
            <a:pPr marL="0" lvl="0" indent="0" algn="l" rtl="0">
              <a:lnSpc>
                <a:spcPct val="100000"/>
              </a:lnSpc>
              <a:spcBef>
                <a:spcPts val="0"/>
              </a:spcBef>
              <a:spcAft>
                <a:spcPts val="0"/>
              </a:spcAft>
              <a:buSzPts val="1400"/>
              <a:buNone/>
            </a:pPr>
            <a:endParaRPr/>
          </a:p>
        </p:txBody>
      </p:sp>
      <p:sp>
        <p:nvSpPr>
          <p:cNvPr id="1466" name="Google Shape;1466;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6" name="Google Shape;1476;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Multi Payer table is a document which includes a high level summary of the care management billing codes and descriptions for each code by BCBSM and PH.  </a:t>
            </a:r>
            <a:endParaRPr/>
          </a:p>
          <a:p>
            <a:pPr marL="0" lvl="0" indent="0" algn="l" rtl="0">
              <a:lnSpc>
                <a:spcPct val="100000"/>
              </a:lnSpc>
              <a:spcBef>
                <a:spcPts val="0"/>
              </a:spcBef>
              <a:spcAft>
                <a:spcPts val="0"/>
              </a:spcAft>
              <a:buSzPts val="1400"/>
              <a:buNone/>
            </a:pPr>
            <a:r>
              <a:rPr lang="en-US"/>
              <a:t>Note:  The multi payer table is being updated by BCBSM and Priority Health and currently is not available.  We anticipate in about 1-2 weeks the updated Multi Payer table will be available on MICMT website:  micmrc-cares.org  </a:t>
            </a:r>
            <a:endParaRPr/>
          </a:p>
          <a:p>
            <a:pPr marL="0" lvl="0" indent="0" algn="l" rtl="0">
              <a:lnSpc>
                <a:spcPct val="100000"/>
              </a:lnSpc>
              <a:spcBef>
                <a:spcPts val="0"/>
              </a:spcBef>
              <a:spcAft>
                <a:spcPts val="0"/>
              </a:spcAft>
              <a:buSzPts val="1400"/>
              <a:buNone/>
            </a:pPr>
            <a:r>
              <a:rPr lang="en-US"/>
              <a:t> </a:t>
            </a:r>
            <a:endParaRPr/>
          </a:p>
        </p:txBody>
      </p:sp>
      <p:sp>
        <p:nvSpPr>
          <p:cNvPr id="1477" name="Google Shape;1477;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7" name="Google Shape;1487;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as a handout in addition to the slide</a:t>
            </a:r>
            <a:endParaRPr/>
          </a:p>
          <a:p>
            <a:pPr marL="0" lvl="0" indent="0" algn="l" rtl="0">
              <a:lnSpc>
                <a:spcPct val="100000"/>
              </a:lnSpc>
              <a:spcBef>
                <a:spcPts val="0"/>
              </a:spcBef>
              <a:spcAft>
                <a:spcPts val="0"/>
              </a:spcAft>
              <a:buSzPts val="1400"/>
              <a:buNone/>
            </a:pPr>
            <a:r>
              <a:rPr lang="en-US"/>
              <a:t>Removed:  </a:t>
            </a:r>
            <a:r>
              <a:rPr lang="en-US" b="1">
                <a:solidFill>
                  <a:schemeClr val="dk1"/>
                </a:solidFill>
              </a:rPr>
              <a:t>Licensed</a:t>
            </a:r>
            <a:endParaRPr>
              <a:solidFill>
                <a:schemeClr val="dk1"/>
              </a:solidFill>
            </a:endParaRPr>
          </a:p>
          <a:p>
            <a:pPr marL="0" lvl="0" indent="0" algn="l" rtl="0">
              <a:lnSpc>
                <a:spcPct val="100000"/>
              </a:lnSpc>
              <a:spcBef>
                <a:spcPts val="0"/>
              </a:spcBef>
              <a:spcAft>
                <a:spcPts val="0"/>
              </a:spcAft>
              <a:buSzPts val="1400"/>
              <a:buNone/>
            </a:pPr>
            <a:r>
              <a:rPr lang="en-US">
                <a:solidFill>
                  <a:schemeClr val="dk1"/>
                </a:solidFill>
              </a:rPr>
              <a:t>X</a:t>
            </a:r>
            <a:endParaRPr/>
          </a:p>
          <a:p>
            <a:pPr marL="0" lvl="0" indent="0" algn="l" rtl="0">
              <a:lnSpc>
                <a:spcPct val="100000"/>
              </a:lnSpc>
              <a:spcBef>
                <a:spcPts val="0"/>
              </a:spcBef>
              <a:spcAft>
                <a:spcPts val="0"/>
              </a:spcAft>
              <a:buSzPts val="1400"/>
              <a:buNone/>
            </a:pPr>
            <a:endParaRPr/>
          </a:p>
        </p:txBody>
      </p:sp>
      <p:sp>
        <p:nvSpPr>
          <p:cNvPr id="1501" name="Google Shape;1501;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8" name="Google Shape;1518;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goal is to develop a plan of care that is based on how well the patient is able to steward their own care and the provider’s care plan goals.</a:t>
            </a:r>
            <a:endParaRPr/>
          </a:p>
          <a:p>
            <a:pPr marL="0" lvl="0" indent="0" algn="l" rtl="0">
              <a:lnSpc>
                <a:spcPct val="100000"/>
              </a:lnSpc>
              <a:spcBef>
                <a:spcPts val="0"/>
              </a:spcBef>
              <a:spcAft>
                <a:spcPts val="0"/>
              </a:spcAft>
              <a:buSzPts val="1400"/>
              <a:buNone/>
            </a:pPr>
            <a:r>
              <a:rPr lang="en-US"/>
              <a:t>Patient self-management goals are an integral piece.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Removed :  </a:t>
            </a:r>
            <a:r>
              <a:rPr lang="en-US" b="1">
                <a:solidFill>
                  <a:schemeClr val="dk1"/>
                </a:solidFill>
              </a:rPr>
              <a:t>Licensed – replaced with :  BCBSM Licensed, PH QHP</a:t>
            </a:r>
            <a:endParaRPr>
              <a:solidFill>
                <a:schemeClr val="dk1"/>
              </a:solidFill>
            </a:endParaRPr>
          </a:p>
          <a:p>
            <a:pPr marL="0" lvl="0" indent="0" algn="l" rtl="0">
              <a:lnSpc>
                <a:spcPct val="100000"/>
              </a:lnSpc>
              <a:spcBef>
                <a:spcPts val="0"/>
              </a:spcBef>
              <a:spcAft>
                <a:spcPts val="0"/>
              </a:spcAft>
              <a:buSzPts val="1400"/>
              <a:buNone/>
            </a:pPr>
            <a:r>
              <a:rPr lang="en-US">
                <a:solidFill>
                  <a:schemeClr val="dk1"/>
                </a:solidFill>
              </a:rPr>
              <a:t>X</a:t>
            </a:r>
            <a:endParaRPr/>
          </a:p>
          <a:p>
            <a:pPr marL="0" lvl="0" indent="0" algn="l" rtl="0">
              <a:lnSpc>
                <a:spcPct val="100000"/>
              </a:lnSpc>
              <a:spcBef>
                <a:spcPts val="0"/>
              </a:spcBef>
              <a:spcAft>
                <a:spcPts val="0"/>
              </a:spcAft>
              <a:buSzPts val="1400"/>
              <a:buNone/>
            </a:pPr>
            <a:endParaRPr/>
          </a:p>
        </p:txBody>
      </p:sp>
      <p:sp>
        <p:nvSpPr>
          <p:cNvPr id="1528" name="Google Shape;1528;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a:t>BCBSM:</a:t>
            </a:r>
            <a:endParaRPr/>
          </a:p>
          <a:p>
            <a:pPr marL="0" lvl="0" indent="0" algn="l" rtl="0">
              <a:lnSpc>
                <a:spcPct val="100000"/>
              </a:lnSpc>
              <a:spcBef>
                <a:spcPts val="0"/>
              </a:spcBef>
              <a:spcAft>
                <a:spcPts val="0"/>
              </a:spcAft>
              <a:buSzPts val="1400"/>
              <a:buNone/>
            </a:pPr>
            <a:r>
              <a:rPr lang="en-US" b="0" u="none"/>
              <a:t>LMR – to be clear, the G9002 does not </a:t>
            </a:r>
            <a:r>
              <a:rPr lang="en-US" b="0" i="1" u="none"/>
              <a:t>have</a:t>
            </a:r>
            <a:r>
              <a:rPr lang="en-US" b="0" u="none"/>
              <a:t> to be quantity billed if you’re under 45 minutes (in other words, there is no need to report a 1 if it’s under 45 minutes).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u="none"/>
              <a:t>2P Modifier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u="none"/>
              <a:t>Priority Health:</a:t>
            </a:r>
            <a:endParaRPr/>
          </a:p>
          <a:p>
            <a:pPr marL="0" lvl="0" indent="0" algn="l" rtl="0">
              <a:lnSpc>
                <a:spcPct val="100000"/>
              </a:lnSpc>
              <a:spcBef>
                <a:spcPts val="0"/>
              </a:spcBef>
              <a:spcAft>
                <a:spcPts val="0"/>
              </a:spcAft>
              <a:buSzPts val="1400"/>
              <a:buNone/>
            </a:pPr>
            <a:endParaRPr b="0" u="none"/>
          </a:p>
          <a:p>
            <a:pPr marL="0" lvl="0" indent="0" algn="l" rtl="0">
              <a:lnSpc>
                <a:spcPct val="100000"/>
              </a:lnSpc>
              <a:spcBef>
                <a:spcPts val="0"/>
              </a:spcBef>
              <a:spcAft>
                <a:spcPts val="0"/>
              </a:spcAft>
              <a:buSzPts val="1400"/>
              <a:buNone/>
            </a:pPr>
            <a:endParaRPr/>
          </a:p>
        </p:txBody>
      </p:sp>
      <p:sp>
        <p:nvSpPr>
          <p:cNvPr id="1539" name="Google Shape;1539;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goal of care management is to improve coordination of care and provide cost effect services at the practice.  This can involve directing patients away from the emergency room/hospital and to the Specialist or primary care physicians office, who provide greater care continuity.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may include access to resources, such as behavioral health experts, pharmacists, and nutritionists, and health coaches who can more effectively address various health factors.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Care Management programs approach to improving health and reducing the cost of care is by focusing on improving the overall wellness of patients, by meeting their unique needs,  by reducing unnecessary or duplicative and costly services.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Care Management programs have great potential to improve overall population health and bridge communications among specialists and primary care providers and improve patient outcomes.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4" name="Google Shape;19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12</a:t>
            </a:fld>
            <a:endParaRPr>
              <a:solidFill>
                <a:srgbClr val="000000"/>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The G9001 doesn’t have to be the first code billed on a patient. </a:t>
            </a:r>
            <a:endParaRPr/>
          </a:p>
          <a:p>
            <a:pPr marL="0" lvl="0" indent="0" algn="l" rtl="0">
              <a:lnSpc>
                <a:spcPct val="100000"/>
              </a:lnSpc>
              <a:spcBef>
                <a:spcPts val="0"/>
              </a:spcBef>
              <a:spcAft>
                <a:spcPts val="0"/>
              </a:spcAft>
              <a:buSzPts val="1400"/>
              <a:buNone/>
            </a:pPr>
            <a:r>
              <a:rPr lang="en-US"/>
              <a:t>Either modifier 95 or GT can be used to indicate this is a video code.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50" name="Google Shape;1550;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Priority does reimburse S0257 End of Life Counseling but they also reimburse Advanced Directive code 99497 and 99498 F2F conversation concerning advanced directives</a:t>
            </a:r>
            <a:endParaRPr/>
          </a:p>
          <a:p>
            <a:pPr marL="0" lvl="0" indent="0" algn="l" rtl="0">
              <a:lnSpc>
                <a:spcPct val="100000"/>
              </a:lnSpc>
              <a:spcBef>
                <a:spcPts val="0"/>
              </a:spcBef>
              <a:spcAft>
                <a:spcPts val="0"/>
              </a:spcAft>
              <a:buSzPts val="1400"/>
              <a:buNone/>
            </a:pPr>
            <a:r>
              <a:rPr lang="en-US"/>
              <a:t>BCBSM reimburses both End of Life Counseling and Advanced Directive conversation with the SO257</a:t>
            </a:r>
            <a:endParaRPr/>
          </a:p>
          <a:p>
            <a:pPr marL="0" lvl="0" indent="0" algn="l" rtl="0">
              <a:lnSpc>
                <a:spcPct val="100000"/>
              </a:lnSpc>
              <a:spcBef>
                <a:spcPts val="0"/>
              </a:spcBef>
              <a:spcAft>
                <a:spcPts val="0"/>
              </a:spcAft>
              <a:buSzPts val="1400"/>
              <a:buNone/>
            </a:pPr>
            <a:r>
              <a:rPr lang="en-US"/>
              <a:t>Removed: </a:t>
            </a:r>
            <a:r>
              <a:rPr lang="en-US" b="1">
                <a:solidFill>
                  <a:schemeClr val="dk1"/>
                </a:solidFill>
              </a:rPr>
              <a:t>Licensed/Provider</a:t>
            </a:r>
            <a:endParaRPr>
              <a:solidFill>
                <a:schemeClr val="dk1"/>
              </a:solidFill>
            </a:endParaRPr>
          </a:p>
          <a:p>
            <a:pPr marL="0" lvl="0" indent="0" algn="l" rtl="0">
              <a:lnSpc>
                <a:spcPct val="100000"/>
              </a:lnSpc>
              <a:spcBef>
                <a:spcPts val="0"/>
              </a:spcBef>
              <a:spcAft>
                <a:spcPts val="0"/>
              </a:spcAft>
              <a:buSzPts val="1400"/>
              <a:buNone/>
            </a:pPr>
            <a:r>
              <a:rPr lang="en-US">
                <a:solidFill>
                  <a:schemeClr val="dk1"/>
                </a:solidFill>
              </a:rPr>
              <a:t>X</a:t>
            </a:r>
            <a:endParaRPr/>
          </a:p>
          <a:p>
            <a:pPr marL="0" lvl="0" indent="0" algn="l" rtl="0">
              <a:lnSpc>
                <a:spcPct val="100000"/>
              </a:lnSpc>
              <a:spcBef>
                <a:spcPts val="0"/>
              </a:spcBef>
              <a:spcAft>
                <a:spcPts val="0"/>
              </a:spcAft>
              <a:buSzPts val="1400"/>
              <a:buNone/>
            </a:pPr>
            <a:endParaRPr/>
          </a:p>
        </p:txBody>
      </p:sp>
      <p:sp>
        <p:nvSpPr>
          <p:cNvPr id="1577" name="Google Shape;1577;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BCBSM reimburses both End of Life Counseling and Advanced Directive co</a:t>
            </a:r>
            <a:endParaRPr/>
          </a:p>
          <a:p>
            <a:pPr marL="0" lvl="0" indent="0" algn="l" rtl="0">
              <a:lnSpc>
                <a:spcPct val="100000"/>
              </a:lnSpc>
              <a:spcBef>
                <a:spcPts val="0"/>
              </a:spcBef>
              <a:spcAft>
                <a:spcPts val="0"/>
              </a:spcAft>
              <a:buSzPts val="1400"/>
              <a:buNone/>
            </a:pPr>
            <a:r>
              <a:rPr lang="en-US"/>
              <a:t>conversation with the SO257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solidFill>
                  <a:schemeClr val="dk1"/>
                </a:solidFill>
              </a:rPr>
              <a:t>Removed;  Licensed/Provider</a:t>
            </a:r>
            <a:endParaRPr>
              <a:solidFill>
                <a:schemeClr val="dk1"/>
              </a:solidFill>
            </a:endParaRPr>
          </a:p>
          <a:p>
            <a:pPr marL="0" lvl="0" indent="0" algn="l" rtl="0">
              <a:lnSpc>
                <a:spcPct val="100000"/>
              </a:lnSpc>
              <a:spcBef>
                <a:spcPts val="0"/>
              </a:spcBef>
              <a:spcAft>
                <a:spcPts val="0"/>
              </a:spcAft>
              <a:buSzPts val="1400"/>
              <a:buNone/>
            </a:pPr>
            <a:r>
              <a:rPr lang="en-US">
                <a:solidFill>
                  <a:schemeClr val="dk1"/>
                </a:solidFill>
              </a:rPr>
              <a:t>X</a:t>
            </a:r>
            <a:endParaRPr/>
          </a:p>
          <a:p>
            <a:pPr marL="0" lvl="0" indent="0" algn="l" rtl="0">
              <a:lnSpc>
                <a:spcPct val="100000"/>
              </a:lnSpc>
              <a:spcBef>
                <a:spcPts val="0"/>
              </a:spcBef>
              <a:spcAft>
                <a:spcPts val="0"/>
              </a:spcAft>
              <a:buSzPts val="1400"/>
              <a:buNone/>
            </a:pPr>
            <a:endParaRPr/>
          </a:p>
        </p:txBody>
      </p:sp>
      <p:sp>
        <p:nvSpPr>
          <p:cNvPr id="1588" name="Google Shape;1588;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as a handout in addition to the slide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Provider lability if the patient does not have the Care Management Benefit (for BCBSM this is several clients for Priority Health it is mainly Medigap members) KH</a:t>
            </a:r>
            <a:endParaRPr/>
          </a:p>
        </p:txBody>
      </p:sp>
      <p:sp>
        <p:nvSpPr>
          <p:cNvPr id="1598" name="Google Shape;1598;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BCBSM This code can be billed with modifier 2P if care team member discusses the PDCM program with patient but the patient declines engagement. This code can be billed once per condition per year.</a:t>
            </a:r>
            <a:endParaRPr/>
          </a:p>
          <a:p>
            <a:pPr marL="0" lvl="0" indent="0" algn="l" rtl="0">
              <a:lnSpc>
                <a:spcPct val="100000"/>
              </a:lnSpc>
              <a:spcBef>
                <a:spcPts val="0"/>
              </a:spcBef>
              <a:spcAft>
                <a:spcPts val="0"/>
              </a:spcAft>
              <a:buSzPts val="1400"/>
              <a:buNone/>
            </a:pPr>
            <a:endParaRPr/>
          </a:p>
        </p:txBody>
      </p:sp>
      <p:sp>
        <p:nvSpPr>
          <p:cNvPr id="1610" name="Google Shape;1610;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Distinction:  BCBSM allows CHWs and MAs to bill these two codes which is new for 2020.  For BCBSM this became effective Jan 1, 2020.</a:t>
            </a:r>
            <a:endParaRPr/>
          </a:p>
          <a:p>
            <a:pPr marL="0" lvl="0" indent="0" algn="l" rtl="0">
              <a:lnSpc>
                <a:spcPct val="100000"/>
              </a:lnSpc>
              <a:spcBef>
                <a:spcPts val="0"/>
              </a:spcBef>
              <a:spcAft>
                <a:spcPts val="0"/>
              </a:spcAft>
              <a:buSzPts val="1400"/>
              <a:buNone/>
            </a:pPr>
            <a:endParaRPr/>
          </a:p>
        </p:txBody>
      </p:sp>
      <p:sp>
        <p:nvSpPr>
          <p:cNvPr id="1622" name="Google Shape;1622;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2" name="Google Shape;1632;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If in person: Give as a handout in addition to the slide</a:t>
            </a:r>
            <a:endParaRPr/>
          </a:p>
          <a:p>
            <a:pPr marL="0" lvl="0" indent="0" algn="l" rtl="0">
              <a:lnSpc>
                <a:spcPct val="100000"/>
              </a:lnSpc>
              <a:spcBef>
                <a:spcPts val="0"/>
              </a:spcBef>
              <a:spcAft>
                <a:spcPts val="0"/>
              </a:spcAft>
              <a:buSzPts val="1400"/>
              <a:buNone/>
            </a:pPr>
            <a:endParaRPr/>
          </a:p>
        </p:txBody>
      </p:sp>
      <p:sp>
        <p:nvSpPr>
          <p:cNvPr id="1633" name="Google Shape;1633;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Billed under the provider but documentation can be done by CM team member - LN</a:t>
            </a:r>
            <a:endParaRPr/>
          </a:p>
          <a:p>
            <a:pPr marL="0" lvl="0" indent="0" algn="l" rtl="0">
              <a:lnSpc>
                <a:spcPct val="100000"/>
              </a:lnSpc>
              <a:spcBef>
                <a:spcPts val="0"/>
              </a:spcBef>
              <a:spcAft>
                <a:spcPts val="0"/>
              </a:spcAft>
              <a:buSzPts val="1400"/>
              <a:buNone/>
            </a:pPr>
            <a:endParaRPr/>
          </a:p>
        </p:txBody>
      </p:sp>
      <p:sp>
        <p:nvSpPr>
          <p:cNvPr id="1646" name="Google Shape;1646;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Billed under the provider but documentation can be done by CM team member – LN</a:t>
            </a:r>
            <a:endParaRPr/>
          </a:p>
          <a:p>
            <a:pPr marL="0" lvl="0" indent="0" algn="l" rtl="0">
              <a:lnSpc>
                <a:spcPct val="100000"/>
              </a:lnSpc>
              <a:spcBef>
                <a:spcPts val="0"/>
              </a:spcBef>
              <a:spcAft>
                <a:spcPts val="0"/>
              </a:spcAft>
              <a:buSzPts val="1400"/>
              <a:buNone/>
            </a:pPr>
            <a:r>
              <a:rPr lang="en-US"/>
              <a:t>LMR – Under the BCBSM third bullet, please specify that “</a:t>
            </a:r>
            <a:r>
              <a:rPr lang="en-US">
                <a:solidFill>
                  <a:srgbClr val="000000"/>
                </a:solidFill>
              </a:rPr>
              <a:t>Communication with paramedic, patient, other health care professionals not part of the care team when consulting about a patient who is engaged in care management”.</a:t>
            </a:r>
            <a:endParaRPr/>
          </a:p>
          <a:p>
            <a:pPr marL="0" lvl="0" indent="0" algn="l" rtl="0">
              <a:lnSpc>
                <a:spcPct val="100000"/>
              </a:lnSpc>
              <a:spcBef>
                <a:spcPts val="0"/>
              </a:spcBef>
              <a:spcAft>
                <a:spcPts val="0"/>
              </a:spcAft>
              <a:buSzPts val="1400"/>
              <a:buNone/>
            </a:pPr>
            <a:endParaRPr/>
          </a:p>
        </p:txBody>
      </p:sp>
      <p:sp>
        <p:nvSpPr>
          <p:cNvPr id="1656" name="Google Shape;165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4dc89e2c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74dc89e2c8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74dc89e2c8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6" name="Google Shape;1666;p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Does Priority Health have Q&amp;A opportunity? Not at this time - KH</a:t>
            </a:r>
            <a:endParaRPr/>
          </a:p>
          <a:p>
            <a:pPr marL="0" lvl="0" indent="0" algn="l" rtl="0">
              <a:lnSpc>
                <a:spcPct val="100000"/>
              </a:lnSpc>
              <a:spcBef>
                <a:spcPts val="0"/>
              </a:spcBef>
              <a:spcAft>
                <a:spcPts val="0"/>
              </a:spcAft>
              <a:buSzPts val="1400"/>
              <a:buNone/>
            </a:pPr>
            <a:endParaRPr/>
          </a:p>
        </p:txBody>
      </p:sp>
      <p:sp>
        <p:nvSpPr>
          <p:cNvPr id="1675" name="Google Shape;1675;p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Debrief: </a:t>
            </a:r>
            <a:endParaRPr/>
          </a:p>
          <a:p>
            <a:pPr marL="0" lvl="0" indent="0" algn="l" rtl="0">
              <a:lnSpc>
                <a:spcPct val="100000"/>
              </a:lnSpc>
              <a:spcBef>
                <a:spcPts val="0"/>
              </a:spcBef>
              <a:spcAft>
                <a:spcPts val="0"/>
              </a:spcAft>
              <a:buSzPts val="1400"/>
              <a:buNone/>
            </a:pPr>
            <a:r>
              <a:rPr lang="en-US"/>
              <a:t>Patient agree to care management</a:t>
            </a:r>
            <a:endParaRPr/>
          </a:p>
          <a:p>
            <a:pPr marL="179759" lvl="0" indent="-179759" algn="l" rtl="0">
              <a:lnSpc>
                <a:spcPct val="100000"/>
              </a:lnSpc>
              <a:spcBef>
                <a:spcPts val="0"/>
              </a:spcBef>
              <a:spcAft>
                <a:spcPts val="0"/>
              </a:spcAft>
              <a:buClr>
                <a:schemeClr val="dk1"/>
              </a:buClr>
              <a:buSzPts val="1200"/>
              <a:buFont typeface="Arial"/>
              <a:buChar char="•"/>
            </a:pPr>
            <a:r>
              <a:rPr lang="en-US"/>
              <a:t>G9001 Completed comprehensive assessment and plan of care</a:t>
            </a:r>
            <a:endParaRPr/>
          </a:p>
          <a:p>
            <a:pPr marL="179759" lvl="0" indent="-179759" algn="l" rtl="0">
              <a:lnSpc>
                <a:spcPct val="100000"/>
              </a:lnSpc>
              <a:spcBef>
                <a:spcPts val="0"/>
              </a:spcBef>
              <a:spcAft>
                <a:spcPts val="0"/>
              </a:spcAft>
              <a:buClr>
                <a:schemeClr val="dk1"/>
              </a:buClr>
              <a:buSzPts val="1200"/>
              <a:buFont typeface="Arial"/>
              <a:buChar char="•"/>
            </a:pPr>
            <a:r>
              <a:rPr lang="en-US"/>
              <a:t>G9007 Provider and care manager discuss and agree on care plan</a:t>
            </a:r>
            <a:endParaRPr/>
          </a:p>
          <a:p>
            <a:pPr marL="179759" lvl="0" indent="-103559" algn="l" rtl="0">
              <a:lnSpc>
                <a:spcPct val="100000"/>
              </a:lnSpc>
              <a:spcBef>
                <a:spcPts val="0"/>
              </a:spcBef>
              <a:spcAft>
                <a:spcPts val="0"/>
              </a:spcAft>
              <a:buClr>
                <a:schemeClr val="dk1"/>
              </a:buClr>
              <a:buSzPts val="1200"/>
              <a:buFont typeface="Arial"/>
              <a:buNone/>
            </a:pPr>
            <a:endParaRPr/>
          </a:p>
          <a:p>
            <a:pPr marL="179759" lvl="0" indent="-103559" algn="l" rtl="0">
              <a:lnSpc>
                <a:spcPct val="100000"/>
              </a:lnSpc>
              <a:spcBef>
                <a:spcPts val="0"/>
              </a:spcBef>
              <a:spcAft>
                <a:spcPts val="0"/>
              </a:spcAft>
              <a:buClr>
                <a:schemeClr val="dk1"/>
              </a:buClr>
              <a:buSzPts val="1200"/>
              <a:buFont typeface="Arial"/>
              <a:buNone/>
            </a:pPr>
            <a:endParaRPr/>
          </a:p>
          <a:p>
            <a:pPr marL="234841" lvl="0" indent="0" algn="l" rtl="0">
              <a:lnSpc>
                <a:spcPct val="100000"/>
              </a:lnSpc>
              <a:spcBef>
                <a:spcPts val="0"/>
              </a:spcBef>
              <a:spcAft>
                <a:spcPts val="0"/>
              </a:spcAft>
              <a:buSzPts val="1400"/>
              <a:buNone/>
            </a:pPr>
            <a:r>
              <a:rPr lang="en-US" sz="1600">
                <a:solidFill>
                  <a:srgbClr val="003865"/>
                </a:solidFill>
                <a:latin typeface="Calibri"/>
                <a:ea typeface="Calibri"/>
                <a:cs typeface="Calibri"/>
                <a:sym typeface="Calibri"/>
              </a:rPr>
              <a:t>Care Team Member works with the practice team to connect the patient with various resources to address identified barriers.</a:t>
            </a:r>
            <a:endParaRPr/>
          </a:p>
          <a:p>
            <a:pPr marL="821943" lvl="1" indent="-352261" algn="l" rtl="0">
              <a:lnSpc>
                <a:spcPct val="100000"/>
              </a:lnSpc>
              <a:spcBef>
                <a:spcPts val="0"/>
              </a:spcBef>
              <a:spcAft>
                <a:spcPts val="0"/>
              </a:spcAft>
              <a:buSzPts val="1400"/>
              <a:buNone/>
            </a:pPr>
            <a:r>
              <a:rPr lang="en-US" sz="1600">
                <a:solidFill>
                  <a:srgbClr val="003865"/>
                </a:solidFill>
                <a:latin typeface="Calibri"/>
                <a:ea typeface="Calibri"/>
                <a:cs typeface="Calibri"/>
                <a:sym typeface="Calibri"/>
              </a:rPr>
              <a:t>Medical assistant follows up with community organization to assist with transportation.</a:t>
            </a:r>
            <a:endParaRPr/>
          </a:p>
          <a:p>
            <a:pPr marL="821943" lvl="1" indent="-352261" algn="l" rtl="0">
              <a:lnSpc>
                <a:spcPct val="100000"/>
              </a:lnSpc>
              <a:spcBef>
                <a:spcPts val="0"/>
              </a:spcBef>
              <a:spcAft>
                <a:spcPts val="0"/>
              </a:spcAft>
              <a:buSzPts val="1400"/>
              <a:buNone/>
            </a:pPr>
            <a:r>
              <a:rPr lang="en-US" sz="1600">
                <a:solidFill>
                  <a:srgbClr val="003865"/>
                </a:solidFill>
                <a:latin typeface="Calibri"/>
                <a:ea typeface="Calibri"/>
                <a:cs typeface="Calibri"/>
                <a:sym typeface="Calibri"/>
              </a:rPr>
              <a:t>Patient agrees to phone meeting with pharmacist to address financial barriers to purchase medications </a:t>
            </a:r>
            <a:endParaRPr/>
          </a:p>
          <a:p>
            <a:pPr marL="821943" lvl="1" indent="-352261" algn="l" rtl="0">
              <a:lnSpc>
                <a:spcPct val="100000"/>
              </a:lnSpc>
              <a:spcBef>
                <a:spcPts val="0"/>
              </a:spcBef>
              <a:spcAft>
                <a:spcPts val="0"/>
              </a:spcAft>
              <a:buSzPts val="1400"/>
              <a:buNone/>
            </a:pPr>
            <a:r>
              <a:rPr lang="en-US" sz="1600">
                <a:solidFill>
                  <a:srgbClr val="003865"/>
                </a:solidFill>
                <a:latin typeface="Calibri"/>
                <a:ea typeface="Calibri"/>
                <a:cs typeface="Calibri"/>
                <a:sym typeface="Calibri"/>
              </a:rPr>
              <a:t>Care team member discusses with Patient:  symptom management “call me first”</a:t>
            </a:r>
            <a:endParaRPr/>
          </a:p>
          <a:p>
            <a:pPr marL="821943" lvl="1" indent="-352261" algn="l" rtl="0">
              <a:lnSpc>
                <a:spcPct val="100000"/>
              </a:lnSpc>
              <a:spcBef>
                <a:spcPts val="0"/>
              </a:spcBef>
              <a:spcAft>
                <a:spcPts val="0"/>
              </a:spcAft>
              <a:buSzPts val="1400"/>
              <a:buNone/>
            </a:pPr>
            <a:r>
              <a:rPr lang="en-US" sz="1600">
                <a:solidFill>
                  <a:srgbClr val="003865"/>
                </a:solidFill>
                <a:latin typeface="Calibri"/>
                <a:ea typeface="Calibri"/>
                <a:cs typeface="Calibri"/>
                <a:sym typeface="Calibri"/>
              </a:rPr>
              <a:t>Education about how to avoid going to the ED – ex. ED stop light tool</a:t>
            </a:r>
            <a:endParaRPr/>
          </a:p>
          <a:p>
            <a:pPr marL="179759" lvl="0" indent="-103559"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84" name="Google Shape;1684;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5" name="Google Shape;1695;p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physician </a:t>
            </a:r>
            <a:r>
              <a:rPr lang="en-US" dirty="0"/>
              <a:t>discussion of care management and action plan with patient (</a:t>
            </a:r>
            <a:r>
              <a:rPr lang="en-US" dirty="0" err="1"/>
              <a:t>Mbeisel</a:t>
            </a:r>
            <a:r>
              <a:rPr lang="en-US" dirty="0"/>
              <a:t> checked with Kim Harrison 3/30/30:  CM and patient refine the care plan. Provider and patient agree on the care </a:t>
            </a:r>
            <a:r>
              <a:rPr lang="en-US" dirty="0" smtClean="0"/>
              <a:t>plan – This is a G9008</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G9002- Face to Face visit with patient and care manager ( comprehensive assessment not completed, care plan not developed just </a:t>
            </a:r>
            <a:r>
              <a:rPr lang="en-US" b="1" i="1" strike="noStrike" dirty="0">
                <a:solidFill>
                  <a:srgbClr val="7030A0"/>
                </a:solidFill>
              </a:rPr>
              <a:t>COPD</a:t>
            </a:r>
            <a:r>
              <a:rPr lang="en-US" strike="noStrike" dirty="0">
                <a:solidFill>
                  <a:srgbClr val="7030A0"/>
                </a:solidFill>
              </a:rPr>
              <a:t> </a:t>
            </a:r>
            <a:r>
              <a:rPr lang="en-US" dirty="0"/>
              <a:t>action plan symptom management and when to call office)</a:t>
            </a:r>
            <a:endParaRPr dirty="0"/>
          </a:p>
          <a:p>
            <a:pPr marL="0" lvl="0" indent="0" algn="l" rtl="0">
              <a:lnSpc>
                <a:spcPct val="100000"/>
              </a:lnSpc>
              <a:spcBef>
                <a:spcPts val="0"/>
              </a:spcBef>
              <a:spcAft>
                <a:spcPts val="0"/>
              </a:spcAft>
              <a:buSzPts val="1400"/>
              <a:buNone/>
            </a:pPr>
            <a:r>
              <a:rPr lang="en-US" dirty="0"/>
              <a:t>G9008 BCBSM  </a:t>
            </a:r>
            <a:r>
              <a:rPr lang="en-US" b="1" dirty="0">
                <a:solidFill>
                  <a:srgbClr val="FF0000"/>
                </a:solidFill>
              </a:rPr>
              <a:t>– PCP and patient </a:t>
            </a:r>
            <a:r>
              <a:rPr lang="en-US" dirty="0"/>
              <a:t>agree on care management and action plan</a:t>
            </a:r>
            <a:endParaRPr dirty="0"/>
          </a:p>
          <a:p>
            <a:pPr marL="0" lvl="0" indent="0" algn="l" rtl="0">
              <a:lnSpc>
                <a:spcPct val="100000"/>
              </a:lnSpc>
              <a:spcBef>
                <a:spcPts val="0"/>
              </a:spcBef>
              <a:spcAft>
                <a:spcPts val="0"/>
              </a:spcAft>
              <a:buSzPts val="1400"/>
              <a:buNone/>
            </a:pPr>
            <a:r>
              <a:rPr lang="en-US" dirty="0">
                <a:solidFill>
                  <a:srgbClr val="FF0000"/>
                </a:solidFill>
              </a:rPr>
              <a:t>G9008 Priority - only if this was the one time enrollment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696" name="Google Shape;1696;p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8" name="Google Shape;1708;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9" name="Google Shape;1709;p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1" name="Google Shape;1721;p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Reminder- CM can be the licensed individual in the practice acting in this role, i.e. nurse, MSW, Pharmacists, dietician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G9001 – comprehensive assessment completed and care plan developed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G9007 – Team Conference conducted </a:t>
            </a:r>
            <a:endParaRPr/>
          </a:p>
          <a:p>
            <a:pPr marL="0" lvl="0" indent="0" algn="l" rtl="0">
              <a:lnSpc>
                <a:spcPct val="100000"/>
              </a:lnSpc>
              <a:spcBef>
                <a:spcPts val="0"/>
              </a:spcBef>
              <a:spcAft>
                <a:spcPts val="0"/>
              </a:spcAft>
              <a:buSzPts val="1400"/>
              <a:buNone/>
            </a:pPr>
            <a:endParaRPr/>
          </a:p>
        </p:txBody>
      </p:sp>
      <p:sp>
        <p:nvSpPr>
          <p:cNvPr id="1722" name="Google Shape;1722;p1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3" name="Google Shape;1733;p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Priority does reimburse S0257 End of Life Counseling but they also reimburse Advanced Directive code 99497 and 99498 F2F conversation concerning advanced directives.  Not part of the PH for Incentive program for Primary Care.  (no</a:t>
            </a:r>
            <a:endParaRPr/>
          </a:p>
          <a:p>
            <a:pPr marL="0" lvl="0" indent="0" algn="l" rtl="0">
              <a:lnSpc>
                <a:spcPct val="100000"/>
              </a:lnSpc>
              <a:spcBef>
                <a:spcPts val="0"/>
              </a:spcBef>
              <a:spcAft>
                <a:spcPts val="0"/>
              </a:spcAft>
              <a:buSzPts val="1400"/>
              <a:buNone/>
            </a:pPr>
            <a:r>
              <a:rPr lang="en-US"/>
              <a:t>BCBSM reimburses both End of Life Counseling and Advanced Directive conversation with the SO257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BCBSM SO257</a:t>
            </a:r>
            <a:endParaRPr/>
          </a:p>
          <a:p>
            <a:pPr marL="0" lvl="0" indent="0" algn="l" rtl="0">
              <a:lnSpc>
                <a:spcPct val="100000"/>
              </a:lnSpc>
              <a:spcBef>
                <a:spcPts val="0"/>
              </a:spcBef>
              <a:spcAft>
                <a:spcPts val="0"/>
              </a:spcAft>
              <a:buSzPts val="1400"/>
              <a:buNone/>
            </a:pPr>
            <a:r>
              <a:rPr lang="en-US"/>
              <a:t>Priority SO257 and  99497,99498</a:t>
            </a:r>
            <a:endParaRPr/>
          </a:p>
          <a:p>
            <a:pPr marL="0" lvl="0" indent="0" algn="l" rtl="0">
              <a:lnSpc>
                <a:spcPct val="100000"/>
              </a:lnSpc>
              <a:spcBef>
                <a:spcPts val="0"/>
              </a:spcBef>
              <a:spcAft>
                <a:spcPts val="0"/>
              </a:spcAft>
              <a:buSzPts val="1400"/>
              <a:buNone/>
            </a:pPr>
            <a:endParaRPr/>
          </a:p>
        </p:txBody>
      </p:sp>
      <p:sp>
        <p:nvSpPr>
          <p:cNvPr id="1734" name="Google Shape;1734;p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5" name="Google Shape;1745;p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98966 MA call with patient would apply to BCBSM. </a:t>
            </a:r>
            <a:endParaRPr/>
          </a:p>
          <a:p>
            <a:pPr marL="0" lvl="0" indent="0" algn="l" rtl="0">
              <a:lnSpc>
                <a:spcPct val="100000"/>
              </a:lnSpc>
              <a:spcBef>
                <a:spcPts val="0"/>
              </a:spcBef>
              <a:spcAft>
                <a:spcPts val="0"/>
              </a:spcAft>
              <a:buSzPts val="1400"/>
              <a:buNone/>
            </a:pPr>
            <a:r>
              <a:rPr lang="en-US"/>
              <a:t>MA not a QHP for Priority</a:t>
            </a:r>
            <a:endParaRPr/>
          </a:p>
          <a:p>
            <a:pPr marL="0" lvl="0" indent="0" algn="l" rtl="0">
              <a:lnSpc>
                <a:spcPct val="100000"/>
              </a:lnSpc>
              <a:spcBef>
                <a:spcPts val="0"/>
              </a:spcBef>
              <a:spcAft>
                <a:spcPts val="0"/>
              </a:spcAft>
              <a:buSzPts val="1400"/>
              <a:buNone/>
            </a:pPr>
            <a:endParaRPr/>
          </a:p>
        </p:txBody>
      </p:sp>
      <p:sp>
        <p:nvSpPr>
          <p:cNvPr id="1746" name="Google Shape;1746;p1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7" name="Google Shape;1757;p1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98967 CM call with patient 20 minutes</a:t>
            </a:r>
            <a:endParaRPr/>
          </a:p>
          <a:p>
            <a:pPr marL="0" lvl="0" indent="0" algn="l" rtl="0">
              <a:lnSpc>
                <a:spcPct val="100000"/>
              </a:lnSpc>
              <a:spcBef>
                <a:spcPts val="0"/>
              </a:spcBef>
              <a:spcAft>
                <a:spcPts val="0"/>
              </a:spcAft>
              <a:buSzPts val="1400"/>
              <a:buNone/>
            </a:pPr>
            <a:endParaRPr/>
          </a:p>
        </p:txBody>
      </p:sp>
      <p:sp>
        <p:nvSpPr>
          <p:cNvPr id="1758" name="Google Shape;1758;p1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p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9" name="Google Shape;1769;p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98961 education class with 2 to 4 patients for 30 minutes</a:t>
            </a:r>
            <a:endParaRPr/>
          </a:p>
          <a:p>
            <a:pPr marL="0" lvl="0" indent="0" algn="l" rtl="0">
              <a:lnSpc>
                <a:spcPct val="100000"/>
              </a:lnSpc>
              <a:spcBef>
                <a:spcPts val="0"/>
              </a:spcBef>
              <a:spcAft>
                <a:spcPts val="0"/>
              </a:spcAft>
              <a:buSzPts val="1400"/>
              <a:buNone/>
            </a:pPr>
            <a:r>
              <a:rPr lang="en-US"/>
              <a:t>98962 education class with 5 to 8 patients for 30 minutes</a:t>
            </a:r>
            <a:endParaRPr/>
          </a:p>
          <a:p>
            <a:pPr marL="0" lvl="0" indent="0" algn="l" rtl="0">
              <a:lnSpc>
                <a:spcPct val="100000"/>
              </a:lnSpc>
              <a:spcBef>
                <a:spcPts val="0"/>
              </a:spcBef>
              <a:spcAft>
                <a:spcPts val="0"/>
              </a:spcAft>
              <a:buSzPts val="1400"/>
              <a:buNone/>
            </a:pPr>
            <a:endParaRPr/>
          </a:p>
        </p:txBody>
      </p:sp>
      <p:sp>
        <p:nvSpPr>
          <p:cNvPr id="1770" name="Google Shape;1770;p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p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0" name="Google Shape;1780;p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G9008 – BCBSM coordinating care with healthcare professional not part of internal team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KH BCBSM distinction not necessary applies to Priority as well. Scott again we need to follow up on this.</a:t>
            </a:r>
            <a:endParaRPr/>
          </a:p>
          <a:p>
            <a:pPr marL="0" lvl="0" indent="0" algn="l" rtl="0">
              <a:lnSpc>
                <a:spcPct val="100000"/>
              </a:lnSpc>
              <a:spcBef>
                <a:spcPts val="0"/>
              </a:spcBef>
              <a:spcAft>
                <a:spcPts val="0"/>
              </a:spcAft>
              <a:buSzPts val="1400"/>
              <a:buNone/>
            </a:pPr>
            <a:endParaRPr/>
          </a:p>
        </p:txBody>
      </p:sp>
      <p:sp>
        <p:nvSpPr>
          <p:cNvPr id="1781" name="Google Shape;1781;p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74f3864137_5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2" name="Google Shape;1792;g74f3864137_5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69681" lvl="1" indent="0" algn="l" rtl="0">
              <a:lnSpc>
                <a:spcPct val="100000"/>
              </a:lnSpc>
              <a:spcBef>
                <a:spcPts val="0"/>
              </a:spcBef>
              <a:spcAft>
                <a:spcPts val="0"/>
              </a:spcAft>
              <a:buSzPts val="1400"/>
              <a:buNone/>
            </a:pPr>
            <a:endParaRPr>
              <a:solidFill>
                <a:srgbClr val="757070"/>
              </a:solidFill>
            </a:endParaRPr>
          </a:p>
          <a:p>
            <a:pPr marL="469681" lvl="1" indent="0" algn="l" rtl="0">
              <a:lnSpc>
                <a:spcPct val="100000"/>
              </a:lnSpc>
              <a:spcBef>
                <a:spcPts val="0"/>
              </a:spcBef>
              <a:spcAft>
                <a:spcPts val="0"/>
              </a:spcAft>
              <a:buSzPts val="1400"/>
              <a:buNone/>
            </a:pPr>
            <a:r>
              <a:rPr lang="en-US">
                <a:solidFill>
                  <a:srgbClr val="757070"/>
                </a:solidFill>
              </a:rPr>
              <a:t>Learning Notes</a:t>
            </a:r>
            <a:endParaRPr/>
          </a:p>
          <a:p>
            <a:pPr marL="457200" lvl="1" indent="0" algn="l" rtl="0">
              <a:lnSpc>
                <a:spcPct val="100000"/>
              </a:lnSpc>
              <a:spcBef>
                <a:spcPts val="0"/>
              </a:spcBef>
              <a:spcAft>
                <a:spcPts val="0"/>
              </a:spcAft>
              <a:buSzPts val="1400"/>
              <a:buNone/>
            </a:pPr>
            <a:r>
              <a:rPr lang="en-US">
                <a:solidFill>
                  <a:srgbClr val="757070"/>
                </a:solidFill>
              </a:rPr>
              <a:t>What codes can be used </a:t>
            </a:r>
            <a:endParaRPr/>
          </a:p>
          <a:p>
            <a:pPr marL="457200" lvl="1" indent="0" algn="l" rtl="0">
              <a:lnSpc>
                <a:spcPct val="100000"/>
              </a:lnSpc>
              <a:spcBef>
                <a:spcPts val="0"/>
              </a:spcBef>
              <a:spcAft>
                <a:spcPts val="0"/>
              </a:spcAft>
              <a:buSzPts val="1400"/>
              <a:buNone/>
            </a:pPr>
            <a:r>
              <a:rPr lang="en-US">
                <a:solidFill>
                  <a:srgbClr val="757070"/>
                </a:solidFill>
              </a:rPr>
              <a:t>What codes can be used by licensed and unlicensed care team members</a:t>
            </a:r>
            <a:endParaRPr/>
          </a:p>
          <a:p>
            <a:pPr marL="457200" lvl="1" indent="0" algn="l" rtl="0">
              <a:lnSpc>
                <a:spcPct val="100000"/>
              </a:lnSpc>
              <a:spcBef>
                <a:spcPts val="0"/>
              </a:spcBef>
              <a:spcAft>
                <a:spcPts val="0"/>
              </a:spcAft>
              <a:buSzPts val="1400"/>
              <a:buNone/>
            </a:pPr>
            <a:r>
              <a:rPr lang="en-US">
                <a:solidFill>
                  <a:srgbClr val="757070"/>
                </a:solidFill>
              </a:rPr>
              <a:t>Diagnosis codes and importance/impact on billing</a:t>
            </a:r>
            <a:endParaRPr/>
          </a:p>
          <a:p>
            <a:pPr marL="457200" lvl="1" indent="0" algn="l" rtl="0">
              <a:lnSpc>
                <a:spcPct val="100000"/>
              </a:lnSpc>
              <a:spcBef>
                <a:spcPts val="0"/>
              </a:spcBef>
              <a:spcAft>
                <a:spcPts val="0"/>
              </a:spcAft>
              <a:buSzPts val="1400"/>
              <a:buNone/>
            </a:pPr>
            <a:r>
              <a:rPr lang="en-US">
                <a:solidFill>
                  <a:srgbClr val="757070"/>
                </a:solidFill>
              </a:rPr>
              <a:t>Stress need for PO/practice follow up</a:t>
            </a:r>
            <a:endParaRPr/>
          </a:p>
          <a:p>
            <a:pPr marL="0" lvl="0" indent="0" algn="l" rtl="0">
              <a:lnSpc>
                <a:spcPct val="100000"/>
              </a:lnSpc>
              <a:spcBef>
                <a:spcPts val="0"/>
              </a:spcBef>
              <a:spcAft>
                <a:spcPts val="0"/>
              </a:spcAft>
              <a:buSzPts val="1400"/>
              <a:buNone/>
            </a:pPr>
            <a:endParaRPr/>
          </a:p>
        </p:txBody>
      </p:sp>
      <p:sp>
        <p:nvSpPr>
          <p:cNvPr id="1793" name="Google Shape;1793;g74f3864137_5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p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7" name="Google Shape;1807;p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08" name="Google Shape;1808;p1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extLst>
      <p:ext uri="{BB962C8B-B14F-4D97-AF65-F5344CB8AC3E}">
        <p14:creationId xmlns:p14="http://schemas.microsoft.com/office/powerpoint/2010/main" val="6967334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7" name="Google Shape;1817;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15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5" name="Google Shape;1825;p153: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Due to COVID 19,  US Telehealth Visits are surging.  March 2020 Medicare began temporarily paying clinicians to furnish beneficiary telehealth services residing across the entire country.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BCBSM and PH have expanded billing codes that now allow  telehealth.  You can check with your BCBSM and PH liaison for the details.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chemeClr val="dk1"/>
                </a:solidFill>
                <a:latin typeface="Calibri"/>
                <a:ea typeface="Calibri"/>
                <a:cs typeface="Calibri"/>
                <a:sym typeface="Calibri"/>
              </a:rPr>
              <a:t>Medicare telehealth was expanded to include a range of providers, such as doctors, nurse practitioners, clinical psychologists, and licensed clinical social workers, who can offer a specific set of telehealth services. </a:t>
            </a:r>
            <a:endParaRPr/>
          </a:p>
          <a:p>
            <a:pPr marL="0" lvl="0" indent="0" algn="l" rtl="0">
              <a:lnSpc>
                <a:spcPct val="100000"/>
              </a:lnSpc>
              <a:spcBef>
                <a:spcPts val="0"/>
              </a:spcBef>
              <a:spcAft>
                <a:spcPts val="0"/>
              </a:spcAft>
              <a:buSzPts val="1400"/>
              <a:buNone/>
            </a:pPr>
            <a:r>
              <a:rPr lang="en-US">
                <a:solidFill>
                  <a:schemeClr val="dk1"/>
                </a:solidFill>
                <a:latin typeface="Calibri"/>
                <a:ea typeface="Calibri"/>
                <a:cs typeface="Calibri"/>
                <a:sym typeface="Calibri"/>
              </a:rPr>
              <a:t>The specific set of services beneficiaries can get include evaluation and management visits (common office visits), mental health counseling, and preventive health screenings. </a:t>
            </a:r>
            <a:endParaRPr/>
          </a:p>
          <a:p>
            <a:pPr marL="0" lvl="0" indent="0" algn="l" rtl="0">
              <a:lnSpc>
                <a:spcPct val="100000"/>
              </a:lnSpc>
              <a:spcBef>
                <a:spcPts val="0"/>
              </a:spcBef>
              <a:spcAft>
                <a:spcPts val="0"/>
              </a:spcAft>
              <a:buSzPts val="1400"/>
              <a:buNone/>
            </a:pPr>
            <a:r>
              <a:rPr lang="en-US">
                <a:solidFill>
                  <a:schemeClr val="dk1"/>
                </a:solidFill>
                <a:latin typeface="Calibri"/>
                <a:ea typeface="Calibri"/>
                <a:cs typeface="Calibri"/>
                <a:sym typeface="Calibri"/>
              </a:rPr>
              <a:t>Beneficiaries can get telehealth services in any health care facility including a physician’s office, hospital, nursing home or rural health clinic, as well as from their homes. </a:t>
            </a:r>
            <a:endParaRPr/>
          </a:p>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solidFill>
                  <a:schemeClr val="dk1"/>
                </a:solidFill>
                <a:latin typeface="Calibri"/>
                <a:ea typeface="Calibri"/>
                <a:cs typeface="Calibri"/>
                <a:sym typeface="Calibri"/>
              </a:rPr>
              <a:t>This change broadens telehealth flexibility without regard to the beneficiary’s diagnosis, because at this critical point it is important to ensure beneficiaries follow CDC guidance including practicing social distancing to reduce the risk of COVID-19 transmission. This change will help prevent vulnerable beneficiaries from unnecessarily entering a health care facility when clinicians can meet their needs remotely. </a:t>
            </a:r>
            <a:endParaRPr/>
          </a:p>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26" name="Google Shape;1826;p153: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147</a:t>
            </a:fld>
            <a:endParaRPr>
              <a:solidFill>
                <a:srgbClr val="000000"/>
              </a:solidFill>
              <a:latin typeface="Calibri"/>
              <a:ea typeface="Calibri"/>
              <a:cs typeface="Calibri"/>
              <a:sym typeface="Calibri"/>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1" name="Google Shape;1801;p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4:notes"/>
          <p:cNvSpPr txBox="1">
            <a:spLocks noGrp="1"/>
          </p:cNvSpPr>
          <p:nvPr>
            <p:ph type="body" idx="1"/>
          </p:nvPr>
        </p:nvSpPr>
        <p:spPr>
          <a:xfrm>
            <a:off x="707708" y="4592864"/>
            <a:ext cx="5661660" cy="36867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Briefly describe the model and indicate we will go through each piece.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health system sits within the community and is not the outer circle as we sometimes like to believe.</a:t>
            </a:r>
            <a:endParaRPr/>
          </a:p>
          <a:p>
            <a:pPr marL="0" lvl="0" indent="0" algn="l" rtl="0">
              <a:lnSpc>
                <a:spcPct val="100000"/>
              </a:lnSpc>
              <a:spcBef>
                <a:spcPts val="0"/>
              </a:spcBef>
              <a:spcAft>
                <a:spcPts val="0"/>
              </a:spcAft>
              <a:buSzPts val="1400"/>
              <a:buNone/>
            </a:pPr>
            <a:endParaRPr/>
          </a:p>
        </p:txBody>
      </p:sp>
      <p:sp>
        <p:nvSpPr>
          <p:cNvPr id="241" name="Google Shape;24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4cb60a5c5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74cb60a5c5_5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Improved outcomes for patients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two major outcomes for a specialty team-based care program are ED and IP utilization.  While there are many other metrics, these are the two that will be measured to understand program success.  </a:t>
            </a:r>
            <a:endParaRPr/>
          </a:p>
          <a:p>
            <a:pPr marL="0" lvl="0" indent="0" algn="l" rtl="0">
              <a:lnSpc>
                <a:spcPct val="100000"/>
              </a:lnSpc>
              <a:spcBef>
                <a:spcPts val="0"/>
              </a:spcBef>
              <a:spcAft>
                <a:spcPts val="0"/>
              </a:spcAft>
              <a:buSzPts val="1400"/>
              <a:buNone/>
            </a:pPr>
            <a:r>
              <a:rPr lang="en-US"/>
              <a:t>The other types of improvements include:</a:t>
            </a:r>
            <a:endParaRPr/>
          </a:p>
          <a:p>
            <a:pPr marL="228600" lvl="0" indent="-177800" algn="l" rtl="0">
              <a:lnSpc>
                <a:spcPct val="90000"/>
              </a:lnSpc>
              <a:spcBef>
                <a:spcPts val="1400"/>
              </a:spcBef>
              <a:spcAft>
                <a:spcPts val="0"/>
              </a:spcAft>
              <a:buClr>
                <a:schemeClr val="dk1"/>
              </a:buClr>
              <a:buSzPts val="1200"/>
              <a:buFont typeface="Calibri"/>
              <a:buChar char="•"/>
            </a:pPr>
            <a:r>
              <a:rPr lang="en-US"/>
              <a:t>Improved/stabilized patient quality of life</a:t>
            </a:r>
            <a:endParaRPr/>
          </a:p>
          <a:p>
            <a:pPr marL="228600" lvl="0" indent="-177800" algn="l" rtl="0">
              <a:spcBef>
                <a:spcPts val="0"/>
              </a:spcBef>
              <a:spcAft>
                <a:spcPts val="0"/>
              </a:spcAft>
              <a:buClr>
                <a:schemeClr val="dk1"/>
              </a:buClr>
              <a:buSzPts val="1200"/>
              <a:buFont typeface="Calibri"/>
              <a:buChar char="•"/>
            </a:pPr>
            <a:r>
              <a:rPr lang="en-US"/>
              <a:t>Reduced cost of health care</a:t>
            </a:r>
            <a:endParaRPr/>
          </a:p>
          <a:p>
            <a:pPr marL="228600" lvl="0" indent="-177800" algn="l" rtl="0">
              <a:spcBef>
                <a:spcPts val="0"/>
              </a:spcBef>
              <a:spcAft>
                <a:spcPts val="0"/>
              </a:spcAft>
              <a:buClr>
                <a:schemeClr val="dk1"/>
              </a:buClr>
              <a:buSzPts val="1200"/>
              <a:buFont typeface="Calibri"/>
              <a:buChar char="•"/>
            </a:pPr>
            <a:r>
              <a:rPr lang="en-US"/>
              <a:t>Patient education: access to Specialty practice, after hours who to call, a tool for decision about ED utilization or not, action plan for chronic condition Medication adherence.</a:t>
            </a:r>
            <a:endParaRPr/>
          </a:p>
          <a:p>
            <a:pPr marL="228600" lvl="0" indent="-177800" algn="l" rtl="0">
              <a:spcBef>
                <a:spcPts val="0"/>
              </a:spcBef>
              <a:spcAft>
                <a:spcPts val="0"/>
              </a:spcAft>
              <a:buClr>
                <a:schemeClr val="dk1"/>
              </a:buClr>
              <a:buSzPts val="1200"/>
              <a:buFont typeface="Calibri"/>
              <a:buChar char="•"/>
            </a:pPr>
            <a:r>
              <a:rPr lang="en-US"/>
              <a:t>Regular testing and screening</a:t>
            </a:r>
            <a:endParaRPr/>
          </a:p>
          <a:p>
            <a:pPr marL="228600" lvl="0" indent="-177800" algn="l" rtl="0">
              <a:spcBef>
                <a:spcPts val="0"/>
              </a:spcBef>
              <a:spcAft>
                <a:spcPts val="0"/>
              </a:spcAft>
              <a:buClr>
                <a:schemeClr val="dk1"/>
              </a:buClr>
              <a:buSzPts val="1200"/>
              <a:buFont typeface="Calibri"/>
              <a:buChar char="•"/>
            </a:pPr>
            <a:r>
              <a:rPr lang="en-US"/>
              <a:t>Healthier lifestyle choices </a:t>
            </a:r>
            <a:endParaRPr/>
          </a:p>
        </p:txBody>
      </p:sp>
      <p:sp>
        <p:nvSpPr>
          <p:cNvPr id="263" name="Google Shape;263;g74cb60a5c5_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rgbClr val="FF0000"/>
                </a:solidFill>
              </a:rPr>
              <a:t>Post Test Question </a:t>
            </a:r>
            <a:r>
              <a:rPr lang="en-US"/>
              <a:t>The Prepared, Proactive Practice Team has everything they need to provide care at the time of the patient visit.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This may include lab test results, a list of gaps in care needing to be completed, equipment (such as monofilament for diabetic foot exam), and evidence-based guidelines to support.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morning huddle may help to prepare the team for the patient’s visit.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other examples might you have in your practice that prepares your team for the patient’s visit?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White board to indicate a team member’s schedule</a:t>
            </a:r>
            <a:endParaRPr/>
          </a:p>
          <a:p>
            <a:pPr marL="0" lvl="0" indent="0" algn="l" rtl="0">
              <a:lnSpc>
                <a:spcPct val="100000"/>
              </a:lnSpc>
              <a:spcBef>
                <a:spcPts val="0"/>
              </a:spcBef>
              <a:spcAft>
                <a:spcPts val="0"/>
              </a:spcAft>
              <a:buSzPts val="1400"/>
              <a:buNone/>
            </a:pPr>
            <a:r>
              <a:rPr lang="en-US"/>
              <a:t>Gathering the patients DME needs in advance and gathering information about how to proceed.</a:t>
            </a:r>
            <a:endParaRPr/>
          </a:p>
          <a:p>
            <a:pPr marL="0" lvl="0" indent="0" algn="l" rtl="0">
              <a:lnSpc>
                <a:spcPct val="100000"/>
              </a:lnSpc>
              <a:spcBef>
                <a:spcPts val="0"/>
              </a:spcBef>
              <a:spcAft>
                <a:spcPts val="0"/>
              </a:spcAft>
              <a:buSzPts val="1400"/>
              <a:buNone/>
            </a:pPr>
            <a:endParaRPr/>
          </a:p>
        </p:txBody>
      </p:sp>
      <p:sp>
        <p:nvSpPr>
          <p:cNvPr id="275" name="Google Shape;2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rgbClr val="FF0000"/>
                </a:solidFill>
              </a:rPr>
              <a:t>Post Test Question </a:t>
            </a:r>
            <a:r>
              <a:rPr lang="en-US"/>
              <a:t>As Mike Hindmarsh often said, “education is necessary, but not sufficient.”  </a:t>
            </a:r>
            <a:endParaRPr/>
          </a:p>
          <a:p>
            <a:pPr marL="0" lvl="0" indent="0" algn="l" rtl="0">
              <a:lnSpc>
                <a:spcPct val="100000"/>
              </a:lnSpc>
              <a:spcBef>
                <a:spcPts val="0"/>
              </a:spcBef>
              <a:spcAft>
                <a:spcPts val="0"/>
              </a:spcAft>
              <a:buSzPts val="1400"/>
              <a:buNone/>
            </a:pPr>
            <a:r>
              <a:rPr lang="en-US"/>
              <a:t>The patient must not only be informed regarding the disease process and recommendations, he/she must be activated.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patient and caregiver is involved in developing the care plan.  . . .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That means the patient must be an active participant in decision-making.  What is your experience as it relates to patient knowledge and activation?</a:t>
            </a:r>
            <a:endParaRPr/>
          </a:p>
        </p:txBody>
      </p:sp>
      <p:sp>
        <p:nvSpPr>
          <p:cNvPr id="286" name="Google Shape;28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Ultimately, the patient and care team must have a productive interaction if there is to be improved outcomes.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must communicate in such a way that each understands the 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techniques or ideas do you have around making sure an interaction is productive?  What barriers to a productive interaction have you experienced in your practice?</a:t>
            </a:r>
            <a:endParaRPr/>
          </a:p>
          <a:p>
            <a:pPr marL="0" lvl="0" indent="0" algn="l" rtl="0">
              <a:lnSpc>
                <a:spcPct val="100000"/>
              </a:lnSpc>
              <a:spcBef>
                <a:spcPts val="0"/>
              </a:spcBef>
              <a:spcAft>
                <a:spcPts val="0"/>
              </a:spcAft>
              <a:buSzPts val="1400"/>
              <a:buNone/>
            </a:pPr>
            <a:endParaRPr/>
          </a:p>
        </p:txBody>
      </p:sp>
      <p:sp>
        <p:nvSpPr>
          <p:cNvPr id="298" name="Google Shape;2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Point out again that education is necessary but not sufficient.  Self-management support is an important piece in patient activation.  It is a collaborative approach with patient direction.  It moves away from telling to guiding.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Raise your hand: if you are currently using self management support as you work with patients. What is their experience?</a:t>
            </a:r>
            <a:endParaRPr/>
          </a:p>
          <a:p>
            <a:pPr marL="0" lvl="0" indent="0" algn="l" rtl="0">
              <a:lnSpc>
                <a:spcPct val="100000"/>
              </a:lnSpc>
              <a:spcBef>
                <a:spcPts val="0"/>
              </a:spcBef>
              <a:spcAft>
                <a:spcPts val="0"/>
              </a:spcAft>
              <a:buSzPts val="1400"/>
              <a:buNone/>
            </a:pPr>
            <a:endParaRPr/>
          </a:p>
        </p:txBody>
      </p:sp>
      <p:sp>
        <p:nvSpPr>
          <p:cNvPr id="310" name="Google Shape;31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part of the model speaks a good deal to the prepared, proactive practice team.  What is the process flow from beginning interaction with the patient (even outside the office visit) through the visit itself?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How are team members used effectively?  This may be identified in your work flows.  For example a pharmacist who sees patients to review a complicated medication regimen or has financial barriers to afford their medications.  </a:t>
            </a:r>
            <a:endParaRPr/>
          </a:p>
          <a:p>
            <a:pPr marL="0" lvl="0" indent="0" algn="l" rtl="0">
              <a:lnSpc>
                <a:spcPct val="100000"/>
              </a:lnSpc>
              <a:spcBef>
                <a:spcPts val="0"/>
              </a:spcBef>
              <a:spcAft>
                <a:spcPts val="0"/>
              </a:spcAft>
              <a:buSzPts val="1400"/>
              <a:buNone/>
            </a:pPr>
            <a:endParaRPr/>
          </a:p>
        </p:txBody>
      </p:sp>
      <p:sp>
        <p:nvSpPr>
          <p:cNvPr id="322" name="Google Shape;3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Decision support focuses on the evidence-based care guidelines used to support the decisions made related to the care of the patient. </a:t>
            </a:r>
            <a:endParaRPr/>
          </a:p>
          <a:p>
            <a:pPr marL="0" lvl="0" indent="0" algn="l" rtl="0">
              <a:lnSpc>
                <a:spcPct val="100000"/>
              </a:lnSpc>
              <a:spcBef>
                <a:spcPts val="0"/>
              </a:spcBef>
              <a:spcAft>
                <a:spcPts val="0"/>
              </a:spcAft>
              <a:buSzPts val="1400"/>
              <a:buNone/>
            </a:pPr>
            <a:r>
              <a:rPr lang="en-US"/>
              <a:t> examples of evidence based guidelines :  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kinds of guidelines do you have in your practice?</a:t>
            </a:r>
            <a:endParaRPr/>
          </a:p>
          <a:p>
            <a:pPr marL="0" lvl="0" indent="0" algn="l" rtl="0">
              <a:lnSpc>
                <a:spcPct val="100000"/>
              </a:lnSpc>
              <a:spcBef>
                <a:spcPts val="0"/>
              </a:spcBef>
              <a:spcAft>
                <a:spcPts val="0"/>
              </a:spcAft>
              <a:buSzPts val="1400"/>
              <a:buNone/>
            </a:pPr>
            <a:endParaRPr/>
          </a:p>
        </p:txBody>
      </p:sp>
      <p:sp>
        <p:nvSpPr>
          <p:cNvPr id="334" name="Google Shape;3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Clinical information systems support population health work.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You may have a registry, an EHR with registry capability, or something else.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purpose is to assist you in identifying various populations and to conduct </a:t>
            </a:r>
            <a:r>
              <a:rPr lang="en-US" b="1"/>
              <a:t>proactive </a:t>
            </a:r>
            <a:r>
              <a:rPr lang="en-US"/>
              <a:t>outreach.  </a:t>
            </a:r>
            <a:endParaRPr/>
          </a:p>
          <a:p>
            <a:pPr marL="0" lvl="0" indent="0" algn="l" rtl="0">
              <a:lnSpc>
                <a:spcPct val="100000"/>
              </a:lnSpc>
              <a:spcBef>
                <a:spcPts val="0"/>
              </a:spcBef>
              <a:spcAft>
                <a:spcPts val="0"/>
              </a:spcAft>
              <a:buSzPts val="1400"/>
              <a:buNone/>
            </a:pPr>
            <a:r>
              <a:rPr lang="en-US"/>
              <a:t>It’s not good enough to wait until someone comes to the office to provide the care they need.  Outreach is critical to improved outcomes.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What’s the process for outreach in your practice?  Who is the primary responsibility for the outreach?</a:t>
            </a:r>
            <a:endParaRPr/>
          </a:p>
          <a:p>
            <a:pPr marL="0" lvl="0" indent="0" algn="l" rtl="0">
              <a:lnSpc>
                <a:spcPct val="100000"/>
              </a:lnSpc>
              <a:spcBef>
                <a:spcPts val="0"/>
              </a:spcBef>
              <a:spcAft>
                <a:spcPts val="0"/>
              </a:spcAft>
              <a:buSzPts val="1400"/>
              <a:buNone/>
            </a:pPr>
            <a:endParaRPr/>
          </a:p>
        </p:txBody>
      </p:sp>
      <p:sp>
        <p:nvSpPr>
          <p:cNvPr id="347" name="Google Shape;3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Support of senior leaders for this improvement work is critical.  If senior leaders don’t place a priority on it, you will easily be pulled in other directions.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The health system includes all pieces – primary care, specialty care, hospitals, ambulatory centers, etc.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Communication across all settings is key to improved patient outcomes.  Where have you seen that type of communication work well?  What is an example of how it has not worked well?</a:t>
            </a:r>
            <a:endParaRPr/>
          </a:p>
          <a:p>
            <a:pPr marL="0" lvl="0" indent="0" algn="l" rtl="0">
              <a:lnSpc>
                <a:spcPct val="100000"/>
              </a:lnSpc>
              <a:spcBef>
                <a:spcPts val="0"/>
              </a:spcBef>
              <a:spcAft>
                <a:spcPts val="0"/>
              </a:spcAft>
              <a:buSzPts val="1400"/>
              <a:buNone/>
            </a:pPr>
            <a:endParaRPr/>
          </a:p>
        </p:txBody>
      </p:sp>
      <p:sp>
        <p:nvSpPr>
          <p:cNvPr id="358" name="Google Shape;3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Community includes all our community resources, such as non-profit organizations that support health care outcomes.  Some examples in our community are Area Agency on Aging.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Policy change is also needed to improve health outcomes.  Things such as changes to smoking laws support improved health outcomes.  Be aware of what is happening at the local, state, and national levels and support policy change that will help in improving outcomes.</a:t>
            </a:r>
            <a:endParaRPr/>
          </a:p>
          <a:p>
            <a:pPr marL="0" lvl="0" indent="0" algn="l" rtl="0">
              <a:lnSpc>
                <a:spcPct val="100000"/>
              </a:lnSpc>
              <a:spcBef>
                <a:spcPts val="0"/>
              </a:spcBef>
              <a:spcAft>
                <a:spcPts val="0"/>
              </a:spcAft>
              <a:buSzPts val="1400"/>
              <a:buNone/>
            </a:pPr>
            <a:endParaRPr/>
          </a:p>
        </p:txBody>
      </p:sp>
      <p:sp>
        <p:nvSpPr>
          <p:cNvPr id="370" name="Google Shape;37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center bubble should be a chronic condition, such as diabetes, CHF, COPD, hypertension, etc.  In the circles around the large bubble, put the role of various care team members.  Remember to not just look at internal care team members, but also at others with which you interact in the care of your patients, such as pharmacists.  Next to each, indicate which element of the Chronic Care Model this person has responsibility to address, or if you don’t know in your practice, what you think is a role for that person.</a:t>
            </a:r>
            <a:endParaRPr dirty="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Note:  Trainer asks learners to identify a chronic condition.  Then share the role of the care team member and the element of the Chronic Care Model the individual addresses.</a:t>
            </a:r>
            <a:endParaRPr dirty="0"/>
          </a:p>
        </p:txBody>
      </p:sp>
      <p:sp>
        <p:nvSpPr>
          <p:cNvPr id="382" name="Google Shape;38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4f3864137_5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74f3864137_5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90000"/>
              </a:lnSpc>
              <a:spcBef>
                <a:spcPts val="1000"/>
              </a:spcBef>
              <a:spcAft>
                <a:spcPts val="0"/>
              </a:spcAft>
              <a:buClr>
                <a:schemeClr val="dk1"/>
              </a:buClr>
              <a:buSzPts val="1200"/>
              <a:buAutoNum type="arabicPeriod"/>
            </a:pPr>
            <a:r>
              <a:rPr lang="en-US"/>
              <a:t>The prepared, proactive team engages patients to realize the improved outcomes.  In the of team-based care, inpatient and emergency department utilization are the outcomes that gauge success of the program.</a:t>
            </a:r>
            <a:endParaRPr/>
          </a:p>
          <a:p>
            <a:pPr marL="457200" lvl="0" indent="0" algn="l" rtl="0">
              <a:lnSpc>
                <a:spcPct val="90000"/>
              </a:lnSpc>
              <a:spcBef>
                <a:spcPts val="1000"/>
              </a:spcBef>
              <a:spcAft>
                <a:spcPts val="0"/>
              </a:spcAft>
              <a:buClr>
                <a:schemeClr val="dk1"/>
              </a:buClr>
              <a:buSzPts val="1100"/>
              <a:buFont typeface="Arial"/>
              <a:buNone/>
            </a:pPr>
            <a:endParaRPr/>
          </a:p>
          <a:p>
            <a:pPr marL="457200" lvl="0" indent="-304800" algn="l" rtl="0">
              <a:lnSpc>
                <a:spcPct val="90000"/>
              </a:lnSpc>
              <a:spcBef>
                <a:spcPts val="1000"/>
              </a:spcBef>
              <a:spcAft>
                <a:spcPts val="0"/>
              </a:spcAft>
              <a:buClr>
                <a:schemeClr val="dk1"/>
              </a:buClr>
              <a:buSzPts val="1200"/>
              <a:buAutoNum type="arabicPeriod"/>
            </a:pPr>
            <a:r>
              <a:rPr lang="en-US"/>
              <a:t>The chronic care model shows the various elements beyond the practice that also impact the care team’s success with engaging patients and helping them self-manage to avoid unnecessary utilization.</a:t>
            </a:r>
            <a:endParaRPr/>
          </a:p>
        </p:txBody>
      </p:sp>
      <p:sp>
        <p:nvSpPr>
          <p:cNvPr id="403" name="Google Shape;403;g74f3864137_5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74dc89e2c8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74dc89e2c8_2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74dc89e2c8_2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IMPORTANT information for all MICMT Approved Statewide Trainers:  </a:t>
            </a:r>
          </a:p>
          <a:p>
            <a:r>
              <a:rPr lang="en-US" b="1" dirty="0" smtClean="0"/>
              <a:t>1.  The disclosure slide is specific to the MICMT CE application for Nursing and SW.</a:t>
            </a:r>
          </a:p>
          <a:p>
            <a:r>
              <a:rPr lang="en-US" b="1" dirty="0" smtClean="0"/>
              <a:t>2.  This disclosure slide will only be used by MICMT Approved Trainers who:</a:t>
            </a:r>
          </a:p>
          <a:p>
            <a:pPr marL="685800" lvl="1" indent="-228600">
              <a:buAutoNum type="alphaLcPeriod"/>
            </a:pPr>
            <a:r>
              <a:rPr lang="en-US" dirty="0" smtClean="0"/>
              <a:t>indicated they want to be under MICMT CE for Nursing and SW on the Qualtrics form,</a:t>
            </a:r>
          </a:p>
          <a:p>
            <a:pPr marL="685800" lvl="1" indent="-228600">
              <a:buAutoNum type="alphaLcPeriod"/>
            </a:pPr>
            <a:r>
              <a:rPr lang="en-US" dirty="0" smtClean="0"/>
              <a:t> have completed the Statewide Trainer Orientation live or recorded webinar, and</a:t>
            </a:r>
          </a:p>
          <a:p>
            <a:pPr marL="685800" lvl="1" indent="-228600">
              <a:buAutoNum type="alphaLcPeriod"/>
            </a:pPr>
            <a:r>
              <a:rPr lang="en-US" dirty="0" smtClean="0"/>
              <a:t> met with a MICMT team member regarding the CE requirements and Statewide Trainer areas of responsibility. This meeting is to ensure all areas of responsibility are understood and an opportunity to ask questions.  This is a one time meeting (i.e. one meeting which covers CE and is not specific to each course). </a:t>
            </a:r>
          </a:p>
          <a:p>
            <a:pPr marL="0" indent="0">
              <a:buFontTx/>
              <a:buNone/>
            </a:pPr>
            <a:r>
              <a:rPr lang="en-US" b="1" dirty="0" smtClean="0"/>
              <a:t>3. Content of this disclosure slide must be used without modification for trainers who meet all criteria in item 2 above.</a:t>
            </a:r>
          </a:p>
          <a:p>
            <a:pPr marL="0" indent="0">
              <a:buFontTx/>
              <a:buNone/>
            </a:pPr>
            <a:r>
              <a:rPr lang="en-US" b="1" dirty="0" smtClean="0"/>
              <a:t>4.  If you have questions – please submit to micmt-requests@med.umich.edu</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DC6C0C-742E-47FC-9E9D-20A3FB08BF3C}" type="slidenum">
              <a:rPr lang="en-US" smtClean="0"/>
              <a:t>3</a:t>
            </a:fld>
            <a:endParaRPr lang="en-US"/>
          </a:p>
        </p:txBody>
      </p:sp>
    </p:spTree>
    <p:extLst>
      <p:ext uri="{BB962C8B-B14F-4D97-AF65-F5344CB8AC3E}">
        <p14:creationId xmlns:p14="http://schemas.microsoft.com/office/powerpoint/2010/main" val="86280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30</a:t>
            </a:fld>
            <a:endParaRPr>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Institute of Medicine (IOM) defines team-based care as “the provision of health services to individuals, families, and/or communities by at least two healthcare providers who </a:t>
            </a:r>
            <a:r>
              <a:rPr lang="en-US" b="1"/>
              <a:t>work collaboratively with patients and their caregivers—</a:t>
            </a:r>
            <a:endParaRPr/>
          </a:p>
          <a:p>
            <a:pPr marL="0" lvl="0" indent="0" algn="l" rtl="0">
              <a:lnSpc>
                <a:spcPct val="100000"/>
              </a:lnSpc>
              <a:spcBef>
                <a:spcPts val="0"/>
              </a:spcBef>
              <a:spcAft>
                <a:spcPts val="0"/>
              </a:spcAft>
              <a:buSzPts val="1400"/>
              <a:buNone/>
            </a:pPr>
            <a:endParaRPr/>
          </a:p>
          <a:p>
            <a:pPr marL="176131" lvl="0" indent="-176131" algn="l" rtl="0">
              <a:lnSpc>
                <a:spcPct val="100000"/>
              </a:lnSpc>
              <a:spcBef>
                <a:spcPts val="0"/>
              </a:spcBef>
              <a:spcAft>
                <a:spcPts val="0"/>
              </a:spcAft>
              <a:buClr>
                <a:srgbClr val="000000"/>
              </a:buClr>
              <a:buSzPts val="1400"/>
              <a:buFont typeface="Arial"/>
              <a:buChar char="•"/>
            </a:pPr>
            <a:r>
              <a:rPr lang="en-US"/>
              <a:t>to the </a:t>
            </a:r>
            <a:r>
              <a:rPr lang="en-US" b="1"/>
              <a:t>extent preferred by each patient—to accomplish shared goals </a:t>
            </a:r>
            <a:r>
              <a:rPr lang="en-US"/>
              <a:t>within and across settings to achieve coordinated high-quality care.” (Mitchell et al., 2012) </a:t>
            </a:r>
            <a:endParaRPr/>
          </a:p>
          <a:p>
            <a:pPr marL="0" lvl="0" indent="0" algn="l" rtl="0">
              <a:lnSpc>
                <a:spcPct val="100000"/>
              </a:lnSpc>
              <a:spcBef>
                <a:spcPts val="0"/>
              </a:spcBef>
              <a:spcAft>
                <a:spcPts val="0"/>
              </a:spcAft>
              <a:buSzPts val="1400"/>
              <a:buNone/>
            </a:pPr>
            <a:endParaRPr/>
          </a:p>
        </p:txBody>
      </p:sp>
      <p:sp>
        <p:nvSpPr>
          <p:cNvPr id="436" name="Google Shape;43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31</a:t>
            </a:fld>
            <a:endParaRPr>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69681" lvl="0" indent="-234840" algn="l" rtl="0">
              <a:lnSpc>
                <a:spcPct val="100000"/>
              </a:lnSpc>
              <a:spcBef>
                <a:spcPts val="0"/>
              </a:spcBef>
              <a:spcAft>
                <a:spcPts val="0"/>
              </a:spcAft>
              <a:buSzPts val="1400"/>
              <a:buNone/>
            </a:pPr>
            <a:r>
              <a:rPr lang="en-US">
                <a:solidFill>
                  <a:srgbClr val="FF0000"/>
                </a:solidFill>
              </a:rPr>
              <a:t>Note:  This model was not developed by MacColl</a:t>
            </a:r>
            <a:endParaRPr>
              <a:solidFill>
                <a:srgbClr val="FF0000"/>
              </a:solidFill>
            </a:endParaRPr>
          </a:p>
          <a:p>
            <a:pPr marL="469681" lvl="0" indent="-234840" algn="l" rtl="0">
              <a:lnSpc>
                <a:spcPct val="100000"/>
              </a:lnSpc>
              <a:spcBef>
                <a:spcPts val="0"/>
              </a:spcBef>
              <a:spcAft>
                <a:spcPts val="0"/>
              </a:spcAft>
              <a:buSzPts val="1400"/>
              <a:buNone/>
            </a:pPr>
            <a:r>
              <a:rPr lang="en-US">
                <a:solidFill>
                  <a:srgbClr val="FF0000"/>
                </a:solidFill>
              </a:rPr>
              <a:t>Removed the MacColl reference - Marie (will add reference in comment to slide.  Was not able to past ref into slide while in google docs.</a:t>
            </a:r>
            <a:endParaRPr>
              <a:solidFill>
                <a:srgbClr val="FF0000"/>
              </a:solidFill>
            </a:endParaRPr>
          </a:p>
          <a:p>
            <a:pPr marL="469681" lvl="0" indent="-234840" algn="l" rtl="0">
              <a:lnSpc>
                <a:spcPct val="100000"/>
              </a:lnSpc>
              <a:spcBef>
                <a:spcPts val="0"/>
              </a:spcBef>
              <a:spcAft>
                <a:spcPts val="0"/>
              </a:spcAft>
              <a:buSzPts val="1400"/>
              <a:buNone/>
            </a:pPr>
            <a:endParaRPr/>
          </a:p>
          <a:p>
            <a:pPr marL="469682" lvl="0" indent="-234841" algn="l" rtl="0">
              <a:lnSpc>
                <a:spcPct val="100000"/>
              </a:lnSpc>
              <a:spcBef>
                <a:spcPts val="0"/>
              </a:spcBef>
              <a:spcAft>
                <a:spcPts val="0"/>
              </a:spcAft>
              <a:buSzPts val="1400"/>
              <a:buNone/>
            </a:pPr>
            <a:r>
              <a:rPr lang="en-US"/>
              <a:t>For specialty care team members, there are two focuses:  Internal focus and external focus: </a:t>
            </a:r>
            <a:endParaRPr/>
          </a:p>
          <a:p>
            <a:pPr marL="469682" lvl="0" indent="-234841" algn="l" rtl="0">
              <a:lnSpc>
                <a:spcPct val="100000"/>
              </a:lnSpc>
              <a:spcBef>
                <a:spcPts val="0"/>
              </a:spcBef>
              <a:spcAft>
                <a:spcPts val="0"/>
              </a:spcAft>
              <a:buSzPts val="1400"/>
              <a:buNone/>
            </a:pPr>
            <a:endParaRPr/>
          </a:p>
          <a:p>
            <a:pPr marL="469682" lvl="0" indent="-326167" algn="l" rtl="0">
              <a:lnSpc>
                <a:spcPct val="100000"/>
              </a:lnSpc>
              <a:spcBef>
                <a:spcPts val="0"/>
              </a:spcBef>
              <a:spcAft>
                <a:spcPts val="0"/>
              </a:spcAft>
              <a:buClr>
                <a:schemeClr val="dk1"/>
              </a:buClr>
              <a:buSzPts val="1400"/>
              <a:buFont typeface="Calibri"/>
              <a:buAutoNum type="arabicPeriod"/>
            </a:pPr>
            <a:r>
              <a:rPr lang="en-US" b="1"/>
              <a:t>external focus</a:t>
            </a:r>
            <a:r>
              <a:rPr lang="en-US"/>
              <a:t> --&gt;it’s critical to understand how you relate to other essential clinical care teams, such as primary care, other specialists, community resources, etc.  A good way to think about this is “who do I work with outside of my practice. (The team is larger than your practice).  </a:t>
            </a:r>
            <a:r>
              <a:rPr lang="en-US" b="1"/>
              <a:t>The team includes all clinical and community entities who are working with the patient and care giver</a:t>
            </a:r>
            <a:endParaRPr/>
          </a:p>
          <a:p>
            <a:pPr marL="469682" lvl="0" indent="-237266" algn="l" rtl="0">
              <a:lnSpc>
                <a:spcPct val="100000"/>
              </a:lnSpc>
              <a:spcBef>
                <a:spcPts val="0"/>
              </a:spcBef>
              <a:spcAft>
                <a:spcPts val="0"/>
              </a:spcAft>
              <a:buClr>
                <a:schemeClr val="dk1"/>
              </a:buClr>
              <a:buSzPts val="1400"/>
              <a:buFont typeface="Calibri"/>
              <a:buNone/>
            </a:pPr>
            <a:endParaRPr/>
          </a:p>
          <a:p>
            <a:pPr marL="469682" lvl="0" indent="-326167" algn="l" rtl="0">
              <a:lnSpc>
                <a:spcPct val="100000"/>
              </a:lnSpc>
              <a:spcBef>
                <a:spcPts val="0"/>
              </a:spcBef>
              <a:spcAft>
                <a:spcPts val="0"/>
              </a:spcAft>
              <a:buClr>
                <a:schemeClr val="dk1"/>
              </a:buClr>
              <a:buSzPts val="1400"/>
              <a:buFont typeface="Calibri"/>
              <a:buAutoNum type="arabicPeriod"/>
            </a:pPr>
            <a:r>
              <a:rPr lang="en-US" b="1"/>
              <a:t>Internal focus </a:t>
            </a:r>
            <a:r>
              <a:rPr lang="en-US"/>
              <a:t>→ is  effective communication within your practice team</a:t>
            </a:r>
            <a:endParaRPr/>
          </a:p>
          <a:p>
            <a:pPr marL="0" lvl="0" indent="0" algn="l" rtl="0">
              <a:lnSpc>
                <a:spcPct val="100000"/>
              </a:lnSpc>
              <a:spcBef>
                <a:spcPts val="0"/>
              </a:spcBef>
              <a:spcAft>
                <a:spcPts val="0"/>
              </a:spcAft>
              <a:buSzPts val="1400"/>
              <a:buNone/>
            </a:pPr>
            <a:endParaRPr/>
          </a:p>
        </p:txBody>
      </p:sp>
      <p:sp>
        <p:nvSpPr>
          <p:cNvPr id="447" name="Google Shape;44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32</a:t>
            </a:fld>
            <a:endParaRPr>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a:t>Post test question</a:t>
            </a:r>
            <a:endParaRPr/>
          </a:p>
          <a:p>
            <a:pPr marL="0" lvl="0" indent="0" algn="l" rtl="0">
              <a:lnSpc>
                <a:spcPct val="100000"/>
              </a:lnSpc>
              <a:spcBef>
                <a:spcPts val="0"/>
              </a:spcBef>
              <a:spcAft>
                <a:spcPts val="0"/>
              </a:spcAft>
              <a:buSzPts val="1400"/>
              <a:buNone/>
            </a:pPr>
            <a:r>
              <a:rPr lang="en-US"/>
              <a:t>When we think of the Quadruple aim:</a:t>
            </a:r>
            <a:endParaRPr/>
          </a:p>
          <a:p>
            <a:pPr marL="0" lvl="0" indent="0" algn="l" rtl="0">
              <a:lnSpc>
                <a:spcPct val="100000"/>
              </a:lnSpc>
              <a:spcBef>
                <a:spcPts val="0"/>
              </a:spcBef>
              <a:spcAft>
                <a:spcPts val="0"/>
              </a:spcAft>
              <a:buSzPts val="1400"/>
              <a:buNone/>
            </a:pPr>
            <a:r>
              <a:rPr lang="en-US"/>
              <a:t>There is the patient experience, improving health, improving work life experience of the healthcare team and decreasing cost of care.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Care Coordination supports the quadruple aim.     </a:t>
            </a:r>
            <a:endParaRPr/>
          </a:p>
          <a:p>
            <a:pPr marL="0" lvl="0" indent="0" algn="l" rtl="0">
              <a:lnSpc>
                <a:spcPct val="100000"/>
              </a:lnSpc>
              <a:spcBef>
                <a:spcPts val="0"/>
              </a:spcBef>
              <a:spcAft>
                <a:spcPts val="0"/>
              </a:spcAft>
              <a:buSzPts val="1400"/>
              <a:buNone/>
            </a:pPr>
            <a:endParaRPr/>
          </a:p>
        </p:txBody>
      </p:sp>
      <p:sp>
        <p:nvSpPr>
          <p:cNvPr id="462" name="Google Shape;46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33</a:t>
            </a:fld>
            <a:endParaRPr>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Select one or two attendees to share “good coordination”</a:t>
            </a:r>
            <a:endParaRPr/>
          </a:p>
          <a:p>
            <a:pPr marL="0" lvl="0" indent="0" algn="l" rtl="0">
              <a:lnSpc>
                <a:spcPct val="100000"/>
              </a:lnSpc>
              <a:spcBef>
                <a:spcPts val="0"/>
              </a:spcBef>
              <a:spcAft>
                <a:spcPts val="0"/>
              </a:spcAft>
              <a:buSzPts val="1400"/>
              <a:buNone/>
            </a:pPr>
            <a:r>
              <a:rPr lang="en-US"/>
              <a:t>Add Poll for what made it good.</a:t>
            </a:r>
            <a:endParaRPr/>
          </a:p>
        </p:txBody>
      </p:sp>
      <p:sp>
        <p:nvSpPr>
          <p:cNvPr id="472" name="Google Shape;47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34</a:t>
            </a:fld>
            <a:endParaRPr>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3: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469682" lvl="0" indent="-234841" algn="l" rtl="0">
              <a:lnSpc>
                <a:spcPct val="100000"/>
              </a:lnSpc>
              <a:spcBef>
                <a:spcPts val="0"/>
              </a:spcBef>
              <a:spcAft>
                <a:spcPts val="0"/>
              </a:spcAft>
              <a:buSzPts val="1400"/>
              <a:buNone/>
            </a:pPr>
            <a:r>
              <a:rPr lang="en-US"/>
              <a:t>fade in each concept:</a:t>
            </a:r>
            <a:endParaRPr/>
          </a:p>
          <a:p>
            <a:pPr marL="469682" lvl="0" indent="-234841" algn="l" rtl="0">
              <a:lnSpc>
                <a:spcPct val="100000"/>
              </a:lnSpc>
              <a:spcBef>
                <a:spcPts val="0"/>
              </a:spcBef>
              <a:spcAft>
                <a:spcPts val="0"/>
              </a:spcAft>
              <a:buSzPts val="1400"/>
              <a:buNone/>
            </a:pPr>
            <a:r>
              <a:rPr lang="en-US" b="1"/>
              <a:t>Effective Communication:  </a:t>
            </a:r>
            <a:endParaRPr b="1"/>
          </a:p>
          <a:p>
            <a:pPr marL="469682" lvl="0" indent="-234841" algn="l" rtl="0">
              <a:lnSpc>
                <a:spcPct val="100000"/>
              </a:lnSpc>
              <a:spcBef>
                <a:spcPts val="0"/>
              </a:spcBef>
              <a:spcAft>
                <a:spcPts val="0"/>
              </a:spcAft>
              <a:buClr>
                <a:schemeClr val="dk1"/>
              </a:buClr>
              <a:buSzPts val="1400"/>
              <a:buFont typeface="Arial"/>
              <a:buChar char="•"/>
            </a:pPr>
            <a:r>
              <a:rPr lang="en-US" b="1"/>
              <a:t>Ex. </a:t>
            </a:r>
            <a:r>
              <a:rPr lang="en-US"/>
              <a:t>Patient understands and uses written instructions about when, what and who to call.  </a:t>
            </a:r>
            <a:endParaRPr/>
          </a:p>
          <a:p>
            <a:pPr marL="469682" lvl="0" indent="-234841" algn="l" rtl="0">
              <a:lnSpc>
                <a:spcPct val="100000"/>
              </a:lnSpc>
              <a:spcBef>
                <a:spcPts val="0"/>
              </a:spcBef>
              <a:spcAft>
                <a:spcPts val="0"/>
              </a:spcAft>
              <a:buClr>
                <a:schemeClr val="dk1"/>
              </a:buClr>
              <a:buSzPts val="1400"/>
              <a:buFont typeface="Arial"/>
              <a:buChar char="•"/>
            </a:pPr>
            <a:r>
              <a:rPr lang="en-US" b="1"/>
              <a:t>CCM Element </a:t>
            </a:r>
            <a:r>
              <a:rPr lang="en-US"/>
              <a:t>:   Informed activated patient</a:t>
            </a:r>
            <a:endParaRPr/>
          </a:p>
          <a:p>
            <a:pPr marL="469682" lvl="0" indent="-145941" algn="l" rtl="0">
              <a:lnSpc>
                <a:spcPct val="100000"/>
              </a:lnSpc>
              <a:spcBef>
                <a:spcPts val="0"/>
              </a:spcBef>
              <a:spcAft>
                <a:spcPts val="0"/>
              </a:spcAft>
              <a:buClr>
                <a:schemeClr val="dk1"/>
              </a:buClr>
              <a:buSzPts val="1400"/>
              <a:buFont typeface="Arial"/>
              <a:buNone/>
            </a:pPr>
            <a:endParaRPr/>
          </a:p>
          <a:p>
            <a:pPr marL="469682" lvl="0" indent="-234841" algn="l" rtl="0">
              <a:lnSpc>
                <a:spcPct val="100000"/>
              </a:lnSpc>
              <a:spcBef>
                <a:spcPts val="0"/>
              </a:spcBef>
              <a:spcAft>
                <a:spcPts val="0"/>
              </a:spcAft>
              <a:buSzPts val="1400"/>
              <a:buNone/>
            </a:pPr>
            <a:r>
              <a:rPr lang="en-US" b="1">
                <a:solidFill>
                  <a:srgbClr val="000000"/>
                </a:solidFill>
              </a:rPr>
              <a:t>Safe Care Transitions</a:t>
            </a:r>
            <a:r>
              <a:rPr lang="en-US">
                <a:solidFill>
                  <a:srgbClr val="000000"/>
                </a:solidFill>
              </a:rPr>
              <a:t>:  </a:t>
            </a:r>
            <a:endParaRPr/>
          </a:p>
          <a:p>
            <a:pPr marL="469682" lvl="0" indent="-234841" algn="l" rtl="0">
              <a:lnSpc>
                <a:spcPct val="100000"/>
              </a:lnSpc>
              <a:spcBef>
                <a:spcPts val="0"/>
              </a:spcBef>
              <a:spcAft>
                <a:spcPts val="0"/>
              </a:spcAft>
              <a:buClr>
                <a:srgbClr val="000000"/>
              </a:buClr>
              <a:buSzPts val="1400"/>
              <a:buFont typeface="Arial"/>
              <a:buChar char="•"/>
            </a:pPr>
            <a:r>
              <a:rPr lang="en-US">
                <a:solidFill>
                  <a:srgbClr val="000000"/>
                </a:solidFill>
              </a:rPr>
              <a:t>Ex: </a:t>
            </a:r>
            <a:r>
              <a:rPr lang="en-US"/>
              <a:t>Care team member has Electronic Admissions, Transfers  &amp; Discharge patient list</a:t>
            </a:r>
            <a:endParaRPr/>
          </a:p>
          <a:p>
            <a:pPr marL="469682" lvl="0" indent="-234841" algn="l" rtl="0">
              <a:lnSpc>
                <a:spcPct val="100000"/>
              </a:lnSpc>
              <a:spcBef>
                <a:spcPts val="0"/>
              </a:spcBef>
              <a:spcAft>
                <a:spcPts val="0"/>
              </a:spcAft>
              <a:buClr>
                <a:schemeClr val="dk1"/>
              </a:buClr>
              <a:buSzPts val="1400"/>
              <a:buFont typeface="Arial"/>
              <a:buChar char="•"/>
            </a:pPr>
            <a:r>
              <a:rPr lang="en-US" b="1"/>
              <a:t>CCM Element:  </a:t>
            </a:r>
            <a:r>
              <a:rPr lang="en-US"/>
              <a:t>Clinical Information Systems</a:t>
            </a:r>
            <a:endParaRPr/>
          </a:p>
          <a:p>
            <a:pPr marL="469682" lvl="0" indent="-234841" algn="l" rtl="0">
              <a:lnSpc>
                <a:spcPct val="100000"/>
              </a:lnSpc>
              <a:spcBef>
                <a:spcPts val="0"/>
              </a:spcBef>
              <a:spcAft>
                <a:spcPts val="0"/>
              </a:spcAft>
              <a:buSzPts val="1400"/>
              <a:buNone/>
            </a:pPr>
            <a:endParaRPr>
              <a:solidFill>
                <a:srgbClr val="000000"/>
              </a:solidFill>
            </a:endParaRPr>
          </a:p>
          <a:p>
            <a:pPr marL="469682" lvl="0" indent="-234841" algn="l" rtl="0">
              <a:lnSpc>
                <a:spcPct val="100000"/>
              </a:lnSpc>
              <a:spcBef>
                <a:spcPts val="0"/>
              </a:spcBef>
              <a:spcAft>
                <a:spcPts val="0"/>
              </a:spcAft>
              <a:buSzPts val="1400"/>
              <a:buNone/>
            </a:pPr>
            <a:r>
              <a:rPr lang="en-US" b="1">
                <a:solidFill>
                  <a:srgbClr val="000000"/>
                </a:solidFill>
              </a:rPr>
              <a:t>Longitudinal view of care:</a:t>
            </a:r>
            <a:endParaRPr/>
          </a:p>
          <a:p>
            <a:pPr marL="469682" lvl="0" indent="-234841" algn="l" rtl="0">
              <a:lnSpc>
                <a:spcPct val="100000"/>
              </a:lnSpc>
              <a:spcBef>
                <a:spcPts val="0"/>
              </a:spcBef>
              <a:spcAft>
                <a:spcPts val="0"/>
              </a:spcAft>
              <a:buClr>
                <a:schemeClr val="dk1"/>
              </a:buClr>
              <a:buSzPts val="1400"/>
              <a:buFont typeface="Arial"/>
              <a:buChar char="•"/>
            </a:pPr>
            <a:r>
              <a:rPr lang="en-US" b="1"/>
              <a:t>Ex</a:t>
            </a:r>
            <a:r>
              <a:rPr lang="en-US"/>
              <a:t>. Patient lives alone. Treatment regimen causes increased weakness.  Ask patient about care giver support, community resources used in the past. </a:t>
            </a:r>
            <a:endParaRPr/>
          </a:p>
          <a:p>
            <a:pPr marL="469682" lvl="0" indent="-234841" algn="l" rtl="0">
              <a:lnSpc>
                <a:spcPct val="100000"/>
              </a:lnSpc>
              <a:spcBef>
                <a:spcPts val="0"/>
              </a:spcBef>
              <a:spcAft>
                <a:spcPts val="0"/>
              </a:spcAft>
              <a:buClr>
                <a:schemeClr val="dk1"/>
              </a:buClr>
              <a:buSzPts val="1400"/>
              <a:buFont typeface="Arial"/>
              <a:buChar char="•"/>
            </a:pPr>
            <a:r>
              <a:rPr lang="en-US" b="1"/>
              <a:t>CCM element:  </a:t>
            </a:r>
            <a:r>
              <a:rPr lang="en-US"/>
              <a:t>Prepared, proactive team:  Decision support </a:t>
            </a:r>
            <a:endParaRPr/>
          </a:p>
          <a:p>
            <a:pPr marL="469682" lvl="0" indent="-234841" algn="l" rtl="0">
              <a:lnSpc>
                <a:spcPct val="100000"/>
              </a:lnSpc>
              <a:spcBef>
                <a:spcPts val="0"/>
              </a:spcBef>
              <a:spcAft>
                <a:spcPts val="0"/>
              </a:spcAft>
              <a:buSzPts val="1400"/>
              <a:buNone/>
            </a:pPr>
            <a:endParaRPr>
              <a:solidFill>
                <a:srgbClr val="000000"/>
              </a:solidFill>
            </a:endParaRPr>
          </a:p>
          <a:p>
            <a:pPr marL="469682" lvl="0" indent="-234841" algn="l" rtl="0">
              <a:lnSpc>
                <a:spcPct val="100000"/>
              </a:lnSpc>
              <a:spcBef>
                <a:spcPts val="0"/>
              </a:spcBef>
              <a:spcAft>
                <a:spcPts val="0"/>
              </a:spcAft>
              <a:buSzPts val="1400"/>
              <a:buNone/>
            </a:pPr>
            <a:endParaRPr>
              <a:solidFill>
                <a:srgbClr val="000000"/>
              </a:solidFill>
            </a:endParaRPr>
          </a:p>
          <a:p>
            <a:pPr marL="469682" lvl="0" indent="-234841" algn="l" rtl="0">
              <a:lnSpc>
                <a:spcPct val="100000"/>
              </a:lnSpc>
              <a:spcBef>
                <a:spcPts val="0"/>
              </a:spcBef>
              <a:spcAft>
                <a:spcPts val="0"/>
              </a:spcAft>
              <a:buSzPts val="1400"/>
              <a:buNone/>
            </a:pPr>
            <a:r>
              <a:rPr lang="en-US" b="1">
                <a:solidFill>
                  <a:srgbClr val="000000"/>
                </a:solidFill>
              </a:rPr>
              <a:t>The Facilitation of linkages between Communities and the health care system to address medical, social, educational and other support needs that align with the patient goals</a:t>
            </a:r>
            <a:endParaRPr/>
          </a:p>
          <a:p>
            <a:pPr marL="469682" lvl="0" indent="-234841" algn="l" rtl="0">
              <a:lnSpc>
                <a:spcPct val="100000"/>
              </a:lnSpc>
              <a:spcBef>
                <a:spcPts val="0"/>
              </a:spcBef>
              <a:spcAft>
                <a:spcPts val="0"/>
              </a:spcAft>
              <a:buClr>
                <a:srgbClr val="000000"/>
              </a:buClr>
              <a:buSzPts val="1400"/>
              <a:buFont typeface="Arial"/>
              <a:buChar char="•"/>
            </a:pPr>
            <a:r>
              <a:rPr lang="en-US" b="1">
                <a:solidFill>
                  <a:srgbClr val="000000"/>
                </a:solidFill>
              </a:rPr>
              <a:t>Ex. </a:t>
            </a:r>
            <a:r>
              <a:rPr lang="en-US">
                <a:solidFill>
                  <a:srgbClr val="000000"/>
                </a:solidFill>
              </a:rPr>
              <a:t> Due to recent loss of employment, patient is experiencing food insecurity and is worried about how to feed his children.  Identify resources in the patient’s community and school system.</a:t>
            </a:r>
            <a:endParaRPr/>
          </a:p>
          <a:p>
            <a:pPr marL="469682" lvl="0" indent="-234841" algn="l" rtl="0">
              <a:lnSpc>
                <a:spcPct val="100000"/>
              </a:lnSpc>
              <a:spcBef>
                <a:spcPts val="0"/>
              </a:spcBef>
              <a:spcAft>
                <a:spcPts val="0"/>
              </a:spcAft>
              <a:buClr>
                <a:srgbClr val="000000"/>
              </a:buClr>
              <a:buSzPts val="1400"/>
              <a:buFont typeface="Arial"/>
              <a:buChar char="•"/>
            </a:pPr>
            <a:r>
              <a:rPr lang="en-US" b="1">
                <a:solidFill>
                  <a:srgbClr val="000000"/>
                </a:solidFill>
              </a:rPr>
              <a:t>CCM element:  Community resources  </a:t>
            </a:r>
            <a:endParaRPr b="1"/>
          </a:p>
        </p:txBody>
      </p:sp>
      <p:sp>
        <p:nvSpPr>
          <p:cNvPr id="482" name="Google Shape;482;p33: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35</a:t>
            </a:fld>
            <a:endParaRPr>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4: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In a busy day we may not think about WHO is on a patient’s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From the patient’s and caregiver’s experience WHO is on the team guides their understanding of how to self care and manage their chronic condition(s).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patient centered approach is to increase our awareness about the entire team. . .  including everyone – the various community organizations and health care members who communicate and support the patient and caregiver.      </a:t>
            </a:r>
            <a:endParaRPr/>
          </a:p>
        </p:txBody>
      </p:sp>
      <p:sp>
        <p:nvSpPr>
          <p:cNvPr id="511" name="Google Shape;511;p3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5: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469682" lvl="0" indent="-234841" algn="l" rtl="0">
              <a:lnSpc>
                <a:spcPct val="100000"/>
              </a:lnSpc>
              <a:spcBef>
                <a:spcPts val="0"/>
              </a:spcBef>
              <a:spcAft>
                <a:spcPts val="0"/>
              </a:spcAft>
              <a:buSzPts val="1400"/>
              <a:buNone/>
            </a:pPr>
            <a:r>
              <a:rPr lang="en-US"/>
              <a:t>Ask people to talk about which types of organizations / clinics they coordinate with.</a:t>
            </a:r>
            <a:endParaRPr/>
          </a:p>
          <a:p>
            <a:pPr marL="469682" lvl="0" indent="-234841" algn="l" rtl="0">
              <a:lnSpc>
                <a:spcPct val="100000"/>
              </a:lnSpc>
              <a:spcBef>
                <a:spcPts val="0"/>
              </a:spcBef>
              <a:spcAft>
                <a:spcPts val="0"/>
              </a:spcAft>
              <a:buSzPts val="1400"/>
              <a:buNone/>
            </a:pPr>
            <a:r>
              <a:rPr lang="en-US"/>
              <a:t>If it’s silent - prompt with some examples like:  cab companies, primary care, other specialists for consults - who do they work with?</a:t>
            </a:r>
            <a:endParaRPr/>
          </a:p>
        </p:txBody>
      </p:sp>
      <p:sp>
        <p:nvSpPr>
          <p:cNvPr id="530" name="Google Shape;530;p35: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37</a:t>
            </a:fld>
            <a:endParaRPr>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36: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469682" lvl="0" indent="-234841" algn="l" rtl="0">
              <a:lnSpc>
                <a:spcPct val="100000"/>
              </a:lnSpc>
              <a:spcBef>
                <a:spcPts val="0"/>
              </a:spcBef>
              <a:spcAft>
                <a:spcPts val="0"/>
              </a:spcAft>
              <a:buSzPts val="1400"/>
              <a:buNone/>
            </a:pPr>
            <a:r>
              <a:rPr lang="en-US"/>
              <a:t>Brainstorm:  </a:t>
            </a:r>
            <a:endParaRPr/>
          </a:p>
        </p:txBody>
      </p:sp>
      <p:sp>
        <p:nvSpPr>
          <p:cNvPr id="541" name="Google Shape;541;p36: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7: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7: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469682" lvl="0" indent="-234841" algn="l" rtl="0">
              <a:lnSpc>
                <a:spcPct val="100000"/>
              </a:lnSpc>
              <a:spcBef>
                <a:spcPts val="0"/>
              </a:spcBef>
              <a:spcAft>
                <a:spcPts val="0"/>
              </a:spcAft>
              <a:buSzPts val="1400"/>
              <a:buNone/>
            </a:pPr>
            <a:r>
              <a:rPr lang="en-US"/>
              <a:t>specific examples of each </a:t>
            </a:r>
            <a:endParaRPr/>
          </a:p>
          <a:p>
            <a:pPr marL="469682" lvl="0" indent="-234841" algn="l" rtl="0">
              <a:lnSpc>
                <a:spcPct val="100000"/>
              </a:lnSpc>
              <a:spcBef>
                <a:spcPts val="0"/>
              </a:spcBef>
              <a:spcAft>
                <a:spcPts val="0"/>
              </a:spcAft>
              <a:buSzPts val="1400"/>
              <a:buNone/>
            </a:pPr>
            <a:r>
              <a:rPr lang="en-US" b="1">
                <a:solidFill>
                  <a:srgbClr val="FF0000"/>
                </a:solidFill>
              </a:rPr>
              <a:t>Share the care</a:t>
            </a:r>
            <a:endParaRPr/>
          </a:p>
          <a:p>
            <a:pPr marL="469682" lvl="0" indent="-234841" algn="l" rtl="0">
              <a:lnSpc>
                <a:spcPct val="100000"/>
              </a:lnSpc>
              <a:spcBef>
                <a:spcPts val="0"/>
              </a:spcBef>
              <a:spcAft>
                <a:spcPts val="0"/>
              </a:spcAft>
              <a:buSzPts val="1400"/>
              <a:buNone/>
            </a:pPr>
            <a:endParaRPr>
              <a:solidFill>
                <a:srgbClr val="FF0000"/>
              </a:solidFill>
            </a:endParaRPr>
          </a:p>
          <a:p>
            <a:pPr marL="469682" lvl="0" indent="-234841" algn="l" rtl="0">
              <a:lnSpc>
                <a:spcPct val="100000"/>
              </a:lnSpc>
              <a:spcBef>
                <a:spcPts val="0"/>
              </a:spcBef>
              <a:spcAft>
                <a:spcPts val="0"/>
              </a:spcAft>
              <a:buSzPts val="1400"/>
              <a:buNone/>
            </a:pPr>
            <a:r>
              <a:rPr lang="en-US" b="1">
                <a:solidFill>
                  <a:srgbClr val="FF0000"/>
                </a:solidFill>
              </a:rPr>
              <a:t>Consult</a:t>
            </a:r>
            <a:endParaRPr/>
          </a:p>
          <a:p>
            <a:pPr marL="469682" lvl="0" indent="-234841" algn="l" rtl="0">
              <a:lnSpc>
                <a:spcPct val="100000"/>
              </a:lnSpc>
              <a:spcBef>
                <a:spcPts val="0"/>
              </a:spcBef>
              <a:spcAft>
                <a:spcPts val="0"/>
              </a:spcAft>
              <a:buSzPts val="1400"/>
              <a:buNone/>
            </a:pPr>
            <a:endParaRPr>
              <a:solidFill>
                <a:srgbClr val="FF0000"/>
              </a:solidFill>
            </a:endParaRPr>
          </a:p>
          <a:p>
            <a:pPr marL="469682" lvl="0" indent="-234841" algn="l" rtl="0">
              <a:lnSpc>
                <a:spcPct val="100000"/>
              </a:lnSpc>
              <a:spcBef>
                <a:spcPts val="0"/>
              </a:spcBef>
              <a:spcAft>
                <a:spcPts val="0"/>
              </a:spcAft>
              <a:buSzPts val="1400"/>
              <a:buNone/>
            </a:pPr>
            <a:r>
              <a:rPr lang="en-US" b="1">
                <a:solidFill>
                  <a:srgbClr val="FF0000"/>
                </a:solidFill>
              </a:rPr>
              <a:t>Handoff</a:t>
            </a:r>
            <a:endParaRPr b="1">
              <a:solidFill>
                <a:srgbClr val="FF0000"/>
              </a:solidFill>
            </a:endParaRPr>
          </a:p>
          <a:p>
            <a:pPr marL="469682" lvl="0" indent="-234841" algn="l" rtl="0">
              <a:lnSpc>
                <a:spcPct val="100000"/>
              </a:lnSpc>
              <a:spcBef>
                <a:spcPts val="0"/>
              </a:spcBef>
              <a:spcAft>
                <a:spcPts val="0"/>
              </a:spcAft>
              <a:buSzPts val="1400"/>
              <a:buNone/>
            </a:pPr>
            <a:r>
              <a:rPr lang="en-US"/>
              <a:t>It isn’t necessary to define the rules of engagement with every visit.  Care Team Members should find out what agreements already exist and what the expected process is for communication.  If there isn’t one, then this could be an opportunity for developing an agreement.</a:t>
            </a:r>
            <a:endParaRPr/>
          </a:p>
          <a:p>
            <a:pPr marL="469682" lvl="0" indent="-234841" algn="l" rtl="0">
              <a:lnSpc>
                <a:spcPct val="100000"/>
              </a:lnSpc>
              <a:spcBef>
                <a:spcPts val="0"/>
              </a:spcBef>
              <a:spcAft>
                <a:spcPts val="0"/>
              </a:spcAft>
              <a:buSzPts val="1400"/>
              <a:buNone/>
            </a:pPr>
            <a:endParaRPr/>
          </a:p>
          <a:p>
            <a:pPr marL="234841" lvl="0" indent="-234841" algn="l" rtl="0">
              <a:lnSpc>
                <a:spcPct val="90000"/>
              </a:lnSpc>
              <a:spcBef>
                <a:spcPts val="0"/>
              </a:spcBef>
              <a:spcAft>
                <a:spcPts val="0"/>
              </a:spcAft>
              <a:buClr>
                <a:schemeClr val="dk1"/>
              </a:buClr>
              <a:buSzPts val="2800"/>
              <a:buFont typeface="Calibri"/>
              <a:buChar char="-"/>
            </a:pPr>
            <a:r>
              <a:rPr lang="en-US" sz="1000">
                <a:solidFill>
                  <a:srgbClr val="003865"/>
                </a:solidFill>
              </a:rPr>
              <a:t>Leverage technology – ongoing identification patient with high utilization/complexity</a:t>
            </a:r>
            <a:endParaRPr sz="1000"/>
          </a:p>
          <a:p>
            <a:pPr marL="704522" lvl="1" indent="-469682" algn="l" rtl="0">
              <a:lnSpc>
                <a:spcPct val="90000"/>
              </a:lnSpc>
              <a:spcBef>
                <a:spcPts val="0"/>
              </a:spcBef>
              <a:spcAft>
                <a:spcPts val="0"/>
              </a:spcAft>
              <a:buClr>
                <a:srgbClr val="003865"/>
              </a:buClr>
              <a:buSzPts val="2800"/>
              <a:buFont typeface="Calibri"/>
              <a:buChar char="-"/>
            </a:pPr>
            <a:r>
              <a:rPr lang="en-US" sz="1000">
                <a:solidFill>
                  <a:srgbClr val="003865"/>
                </a:solidFill>
              </a:rPr>
              <a:t>ADT</a:t>
            </a:r>
            <a:endParaRPr sz="1000"/>
          </a:p>
          <a:p>
            <a:pPr marL="704522" lvl="1" indent="-469682" algn="l" rtl="0">
              <a:lnSpc>
                <a:spcPct val="90000"/>
              </a:lnSpc>
              <a:spcBef>
                <a:spcPts val="0"/>
              </a:spcBef>
              <a:spcAft>
                <a:spcPts val="0"/>
              </a:spcAft>
              <a:buClr>
                <a:srgbClr val="003865"/>
              </a:buClr>
              <a:buSzPts val="2800"/>
              <a:buFont typeface="Calibri"/>
              <a:buChar char="-"/>
            </a:pPr>
            <a:r>
              <a:rPr lang="en-US" sz="1000">
                <a:solidFill>
                  <a:srgbClr val="003865"/>
                </a:solidFill>
              </a:rPr>
              <a:t>Health Information exchange -  </a:t>
            </a:r>
            <a:endParaRPr sz="1000"/>
          </a:p>
          <a:p>
            <a:pPr marL="704522" lvl="1" indent="-469682" algn="l" rtl="0">
              <a:lnSpc>
                <a:spcPct val="90000"/>
              </a:lnSpc>
              <a:spcBef>
                <a:spcPts val="0"/>
              </a:spcBef>
              <a:spcAft>
                <a:spcPts val="0"/>
              </a:spcAft>
              <a:buClr>
                <a:srgbClr val="003865"/>
              </a:buClr>
              <a:buSzPts val="2800"/>
              <a:buFont typeface="Calibri"/>
              <a:buChar char="-"/>
            </a:pPr>
            <a:r>
              <a:rPr lang="en-US" sz="1000">
                <a:solidFill>
                  <a:srgbClr val="003865"/>
                </a:solidFill>
              </a:rPr>
              <a:t>Patient lists – complex patients, high utilizers </a:t>
            </a:r>
            <a:endParaRPr sz="1000">
              <a:solidFill>
                <a:srgbClr val="003865"/>
              </a:solidFill>
            </a:endParaRPr>
          </a:p>
          <a:p>
            <a:pPr marL="1174204" lvl="2" indent="-469682" algn="l" rtl="0">
              <a:lnSpc>
                <a:spcPct val="90000"/>
              </a:lnSpc>
              <a:spcBef>
                <a:spcPts val="0"/>
              </a:spcBef>
              <a:spcAft>
                <a:spcPts val="0"/>
              </a:spcAft>
              <a:buClr>
                <a:srgbClr val="003865"/>
              </a:buClr>
              <a:buSzPts val="2800"/>
              <a:buFont typeface="Calibri"/>
              <a:buChar char="-"/>
            </a:pPr>
            <a:r>
              <a:rPr lang="en-US" sz="1000">
                <a:solidFill>
                  <a:srgbClr val="003865"/>
                </a:solidFill>
              </a:rPr>
              <a:t>generated by BCBSM STBC Pilot, health plan(s), your practice/Physician organization</a:t>
            </a:r>
            <a:endParaRPr sz="1000"/>
          </a:p>
          <a:p>
            <a:pPr marL="469682" lvl="0" indent="-234841" algn="l" rtl="0">
              <a:lnSpc>
                <a:spcPct val="100000"/>
              </a:lnSpc>
              <a:spcBef>
                <a:spcPts val="0"/>
              </a:spcBef>
              <a:spcAft>
                <a:spcPts val="0"/>
              </a:spcAft>
              <a:buSzPts val="1400"/>
              <a:buNone/>
            </a:pPr>
            <a:endParaRPr/>
          </a:p>
        </p:txBody>
      </p:sp>
      <p:sp>
        <p:nvSpPr>
          <p:cNvPr id="560" name="Google Shape;560;p37: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39</a:t>
            </a:fld>
            <a:endParaRPr>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Before we get started we will cover a bit of housekeeping: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Zoom webinar – Host identifies that we will use raise hand and the Questions and Answers</a:t>
            </a:r>
            <a:endParaRPr/>
          </a:p>
          <a:p>
            <a:pPr marL="171450" lvl="0" indent="-171450" algn="l" rtl="0">
              <a:lnSpc>
                <a:spcPct val="100000"/>
              </a:lnSpc>
              <a:spcBef>
                <a:spcPts val="0"/>
              </a:spcBef>
              <a:spcAft>
                <a:spcPts val="0"/>
              </a:spcAft>
              <a:buClr>
                <a:schemeClr val="dk1"/>
              </a:buClr>
              <a:buSzPts val="1200"/>
              <a:buFont typeface="Arial"/>
              <a:buChar char="•"/>
            </a:pPr>
            <a:r>
              <a:rPr lang="en-US"/>
              <a:t> Host shows ZOOM raise hand, Questions for attendees </a:t>
            </a:r>
            <a:endParaRPr/>
          </a:p>
          <a:p>
            <a:pPr marL="171450" lvl="0" indent="-171450" algn="l" rtl="0">
              <a:lnSpc>
                <a:spcPct val="100000"/>
              </a:lnSpc>
              <a:spcBef>
                <a:spcPts val="0"/>
              </a:spcBef>
              <a:spcAft>
                <a:spcPts val="0"/>
              </a:spcAft>
              <a:buClr>
                <a:schemeClr val="dk1"/>
              </a:buClr>
              <a:buSzPts val="1200"/>
              <a:buFont typeface="Arial"/>
              <a:buChar char="•"/>
            </a:pPr>
            <a:r>
              <a:rPr lang="en-US"/>
              <a:t>Ask attendees to raise hand if they can hear.</a:t>
            </a:r>
            <a:endParaRPr/>
          </a:p>
          <a:p>
            <a:pPr marL="171450" lvl="0" indent="-171450" algn="l" rtl="0">
              <a:lnSpc>
                <a:spcPct val="100000"/>
              </a:lnSpc>
              <a:spcBef>
                <a:spcPts val="0"/>
              </a:spcBef>
              <a:spcAft>
                <a:spcPts val="0"/>
              </a:spcAft>
              <a:buClr>
                <a:schemeClr val="dk1"/>
              </a:buClr>
              <a:buSzPts val="1200"/>
              <a:buFont typeface="Arial"/>
              <a:buChar char="•"/>
            </a:pPr>
            <a:r>
              <a:rPr lang="en-US"/>
              <a:t>Ask attendees to raise hand if they can see slides</a:t>
            </a: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a:t>Can you raise your hand if you hear me?   </a:t>
            </a:r>
            <a:endParaRPr/>
          </a:p>
          <a:p>
            <a:pPr marL="0" lvl="0" indent="0" algn="l" rtl="0">
              <a:lnSpc>
                <a:spcPct val="100000"/>
              </a:lnSpc>
              <a:spcBef>
                <a:spcPts val="0"/>
              </a:spcBef>
              <a:spcAft>
                <a:spcPts val="0"/>
              </a:spcAft>
              <a:buSzPts val="1400"/>
              <a:buNone/>
            </a:pPr>
            <a:r>
              <a:rPr lang="en-US"/>
              <a:t>Please enter in Questions if  you can see the screen with my slides?</a:t>
            </a:r>
            <a:endParaRPr/>
          </a:p>
          <a:p>
            <a:pPr marL="0" lvl="0" indent="0" algn="l" rtl="0">
              <a:lnSpc>
                <a:spcPct val="100000"/>
              </a:lnSpc>
              <a:spcBef>
                <a:spcPts val="0"/>
              </a:spcBef>
              <a:spcAft>
                <a:spcPts val="0"/>
              </a:spcAft>
              <a:buSzPts val="1400"/>
              <a:buNone/>
            </a:pPr>
            <a:r>
              <a:rPr lang="en-US"/>
              <a:t>Full disclosure, this is our first time using Zoom meeting.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Please enter your question using the Question feature in ZOOM. We will review questions at the end of each section.</a:t>
            </a:r>
            <a:endParaRPr/>
          </a:p>
          <a:p>
            <a:pPr marL="0" lvl="0" indent="0" algn="l" rtl="0">
              <a:lnSpc>
                <a:spcPct val="100000"/>
              </a:lnSpc>
              <a:spcBef>
                <a:spcPts val="0"/>
              </a:spcBef>
              <a:spcAft>
                <a:spcPts val="0"/>
              </a:spcAft>
              <a:buSzPts val="1400"/>
              <a:buNone/>
            </a:pPr>
            <a:r>
              <a:rPr lang="en-US" b="1"/>
              <a:t>Video and Audio:</a:t>
            </a:r>
            <a:endParaRPr/>
          </a:p>
          <a:p>
            <a:pPr marL="285750" lvl="0" indent="-285750" algn="l" rtl="0">
              <a:lnSpc>
                <a:spcPct val="100000"/>
              </a:lnSpc>
              <a:spcBef>
                <a:spcPts val="0"/>
              </a:spcBef>
              <a:spcAft>
                <a:spcPts val="0"/>
              </a:spcAft>
              <a:buClr>
                <a:schemeClr val="dk1"/>
              </a:buClr>
              <a:buSzPts val="1200"/>
              <a:buFont typeface="Arial"/>
              <a:buChar char="•"/>
            </a:pPr>
            <a:r>
              <a:rPr lang="en-US"/>
              <a:t>Unless distracting, please turn video ON. This is crucial for building trust and engagement.</a:t>
            </a:r>
            <a:endParaRPr/>
          </a:p>
          <a:p>
            <a:pPr marL="285750" lvl="0" indent="-285750" algn="l" rtl="0">
              <a:lnSpc>
                <a:spcPct val="100000"/>
              </a:lnSpc>
              <a:spcBef>
                <a:spcPts val="0"/>
              </a:spcBef>
              <a:spcAft>
                <a:spcPts val="0"/>
              </a:spcAft>
              <a:buClr>
                <a:schemeClr val="dk1"/>
              </a:buClr>
              <a:buSzPts val="1200"/>
              <a:buFont typeface="Arial"/>
              <a:buChar char="•"/>
            </a:pPr>
            <a:r>
              <a:rPr lang="en-US"/>
              <a:t>Try to look at the camera when talking (to mimic the feeling of in-person eye contact).</a:t>
            </a:r>
            <a:endParaRPr/>
          </a:p>
          <a:p>
            <a:pPr marL="285750" lvl="0" indent="-285750" algn="l" rtl="0">
              <a:lnSpc>
                <a:spcPct val="100000"/>
              </a:lnSpc>
              <a:spcBef>
                <a:spcPts val="0"/>
              </a:spcBef>
              <a:spcAft>
                <a:spcPts val="0"/>
              </a:spcAft>
              <a:buClr>
                <a:schemeClr val="dk1"/>
              </a:buClr>
              <a:buSzPts val="1200"/>
              <a:buFont typeface="Arial"/>
              <a:buChar char="•"/>
            </a:pPr>
            <a:r>
              <a:rPr lang="en-US"/>
              <a:t>Adjust your camera if it is too high or low.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Environment:</a:t>
            </a:r>
            <a:endParaRPr/>
          </a:p>
          <a:p>
            <a:pPr marL="285750" lvl="0" indent="-285750" algn="l" rtl="0">
              <a:lnSpc>
                <a:spcPct val="100000"/>
              </a:lnSpc>
              <a:spcBef>
                <a:spcPts val="0"/>
              </a:spcBef>
              <a:spcAft>
                <a:spcPts val="0"/>
              </a:spcAft>
              <a:buClr>
                <a:schemeClr val="dk1"/>
              </a:buClr>
              <a:buSzPts val="1200"/>
              <a:buFont typeface="Arial"/>
              <a:buChar char="•"/>
            </a:pPr>
            <a:r>
              <a:rPr lang="en-US"/>
              <a:t>Be aware of your backgrounds to not be distracting.</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If in-person, direct attendees to the notecards on their tables. These should be used throughout the day for attendees to write questions. Place them at designated spot in the room and try to answer them during the training. If unable to answer during the training day, follow up with emails to all with the questions and answers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8: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38: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469682" lvl="0" indent="-234841" algn="l" rtl="0">
              <a:lnSpc>
                <a:spcPct val="100000"/>
              </a:lnSpc>
              <a:spcBef>
                <a:spcPts val="0"/>
              </a:spcBef>
              <a:spcAft>
                <a:spcPts val="0"/>
              </a:spcAft>
              <a:buSzPts val="1400"/>
              <a:buNone/>
            </a:pPr>
            <a:r>
              <a:rPr lang="en-US" b="1">
                <a:solidFill>
                  <a:srgbClr val="FF0000"/>
                </a:solidFill>
              </a:rPr>
              <a:t>Post Test Question</a:t>
            </a:r>
            <a:endParaRPr/>
          </a:p>
          <a:p>
            <a:pPr marL="469682" lvl="0" indent="-234841" algn="l" rtl="0">
              <a:lnSpc>
                <a:spcPct val="100000"/>
              </a:lnSpc>
              <a:spcBef>
                <a:spcPts val="0"/>
              </a:spcBef>
              <a:spcAft>
                <a:spcPts val="0"/>
              </a:spcAft>
              <a:buSzPts val="1400"/>
              <a:buNone/>
            </a:pPr>
            <a:r>
              <a:rPr lang="en-US"/>
              <a:t>Specific example from Ann Arbor IMPACT →  when the Cardiology and Primary Care groups discussed, it was determined that the Cardiologists could determine whether or not they should see the patient within 7 days or the PCP.  </a:t>
            </a:r>
            <a:endParaRPr/>
          </a:p>
          <a:p>
            <a:pPr marL="469682" lvl="0" indent="-234841" algn="l" rtl="0">
              <a:lnSpc>
                <a:spcPct val="100000"/>
              </a:lnSpc>
              <a:spcBef>
                <a:spcPts val="0"/>
              </a:spcBef>
              <a:spcAft>
                <a:spcPts val="0"/>
              </a:spcAft>
              <a:buSzPts val="1400"/>
              <a:buNone/>
            </a:pPr>
            <a:r>
              <a:rPr lang="en-US"/>
              <a:t>This is a critical decision point that can be supported by specialist care team members so that patients have the best care possible.</a:t>
            </a:r>
            <a:endParaRPr/>
          </a:p>
        </p:txBody>
      </p:sp>
      <p:sp>
        <p:nvSpPr>
          <p:cNvPr id="574" name="Google Shape;574;p38: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40</a:t>
            </a:fld>
            <a:endParaRPr>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9: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Being able to communicate effectively with others facilitates collaborative working relationships and partnerships.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solidFill>
                  <a:srgbClr val="FF0000"/>
                </a:solidFill>
              </a:rPr>
              <a:t>Find ex. Health care –</a:t>
            </a:r>
            <a:r>
              <a:rPr lang="en-US">
                <a:solidFill>
                  <a:srgbClr val="FF0000"/>
                </a:solidFill>
              </a:rPr>
              <a:t> statistics about communication and errors</a:t>
            </a:r>
            <a:endParaRPr/>
          </a:p>
          <a:p>
            <a:pPr marL="0" lvl="0" indent="0" algn="l" rtl="0">
              <a:lnSpc>
                <a:spcPct val="100000"/>
              </a:lnSpc>
              <a:spcBef>
                <a:spcPts val="0"/>
              </a:spcBef>
              <a:spcAft>
                <a:spcPts val="0"/>
              </a:spcAft>
              <a:buSzPts val="1400"/>
              <a:buNone/>
            </a:pPr>
            <a:r>
              <a:rPr lang="en-US"/>
              <a:t>Effective communication is essential in the workplace. The average worker spends 50 percent of the day communicating, and one-fourth of all workplace mistakes are the result of poor communication.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84" name="Google Shape;584;p39: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41</a:t>
            </a:fld>
            <a:endParaRPr>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0: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40: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sz="1000"/>
              <a:t>Barriers to effective listening can be external or internal. </a:t>
            </a: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External roadblocks can include distracters such as: </a:t>
            </a:r>
            <a:endParaRPr/>
          </a:p>
          <a:p>
            <a:pPr marL="176131" lvl="0" indent="-176131" algn="l" rtl="0">
              <a:lnSpc>
                <a:spcPct val="100000"/>
              </a:lnSpc>
              <a:spcBef>
                <a:spcPts val="0"/>
              </a:spcBef>
              <a:spcAft>
                <a:spcPts val="0"/>
              </a:spcAft>
              <a:buClr>
                <a:schemeClr val="dk1"/>
              </a:buClr>
              <a:buSzPts val="1000"/>
              <a:buFont typeface="Arial"/>
              <a:buChar char="•"/>
            </a:pPr>
            <a:r>
              <a:rPr lang="en-US" sz="1000"/>
              <a:t>noise, an uncomfortable temperature or seating, or an inappropriate</a:t>
            </a:r>
            <a:endParaRPr sz="1000"/>
          </a:p>
          <a:p>
            <a:pPr marL="0" lvl="0" indent="0" algn="l" rtl="0">
              <a:lnSpc>
                <a:spcPct val="100000"/>
              </a:lnSpc>
              <a:spcBef>
                <a:spcPts val="0"/>
              </a:spcBef>
              <a:spcAft>
                <a:spcPts val="0"/>
              </a:spcAft>
              <a:buSzPts val="1400"/>
              <a:buNone/>
            </a:pPr>
            <a:r>
              <a:rPr lang="en-US" sz="1000"/>
              <a:t>location. </a:t>
            </a:r>
            <a:endParaRPr sz="1000"/>
          </a:p>
          <a:p>
            <a:pPr marL="176131" lvl="0" indent="-176131" algn="l" rtl="0">
              <a:lnSpc>
                <a:spcPct val="100000"/>
              </a:lnSpc>
              <a:spcBef>
                <a:spcPts val="0"/>
              </a:spcBef>
              <a:spcAft>
                <a:spcPts val="0"/>
              </a:spcAft>
              <a:buClr>
                <a:schemeClr val="dk1"/>
              </a:buClr>
              <a:buSzPts val="1000"/>
              <a:buFont typeface="Arial"/>
              <a:buChar char="•"/>
            </a:pPr>
            <a:r>
              <a:rPr lang="en-US" sz="1000"/>
              <a:t>Try to be aware of external roadblocks and offset them if possible.</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Internal roadblocks include conditions or reactions within the speaker or audience, such as:</a:t>
            </a:r>
            <a:endParaRPr sz="1000"/>
          </a:p>
          <a:p>
            <a:pPr marL="0" lvl="0" indent="0" algn="l" rtl="0">
              <a:lnSpc>
                <a:spcPct val="100000"/>
              </a:lnSpc>
              <a:spcBef>
                <a:spcPts val="0"/>
              </a:spcBef>
              <a:spcAft>
                <a:spcPts val="0"/>
              </a:spcAft>
              <a:buSzPts val="1400"/>
              <a:buNone/>
            </a:pPr>
            <a:r>
              <a:rPr lang="en-US" sz="1000"/>
              <a:t>• Emotional interference or defensiveness.</a:t>
            </a:r>
            <a:endParaRPr sz="1000"/>
          </a:p>
          <a:p>
            <a:pPr marL="0" lvl="0" indent="0" algn="l" rtl="0">
              <a:lnSpc>
                <a:spcPct val="100000"/>
              </a:lnSpc>
              <a:spcBef>
                <a:spcPts val="0"/>
              </a:spcBef>
              <a:spcAft>
                <a:spcPts val="0"/>
              </a:spcAft>
              <a:buSzPts val="1400"/>
              <a:buNone/>
            </a:pPr>
            <a:r>
              <a:rPr lang="en-US" sz="1000"/>
              <a:t>• Hearing only facts and not feelings.</a:t>
            </a:r>
            <a:endParaRPr sz="1000"/>
          </a:p>
          <a:p>
            <a:pPr marL="0" lvl="0" indent="0" algn="l" rtl="0">
              <a:lnSpc>
                <a:spcPct val="100000"/>
              </a:lnSpc>
              <a:spcBef>
                <a:spcPts val="0"/>
              </a:spcBef>
              <a:spcAft>
                <a:spcPts val="0"/>
              </a:spcAft>
              <a:buSzPts val="1400"/>
              <a:buNone/>
            </a:pPr>
            <a:r>
              <a:rPr lang="en-US" sz="1000"/>
              <a:t>• Hearing what is expected instead of what is said.</a:t>
            </a:r>
            <a:endParaRPr sz="1000"/>
          </a:p>
          <a:p>
            <a:pPr marL="0" lvl="0" indent="0" algn="l" rtl="0">
              <a:lnSpc>
                <a:spcPct val="100000"/>
              </a:lnSpc>
              <a:spcBef>
                <a:spcPts val="0"/>
              </a:spcBef>
              <a:spcAft>
                <a:spcPts val="0"/>
              </a:spcAft>
              <a:buSzPts val="1400"/>
              <a:buNone/>
            </a:pPr>
            <a:r>
              <a:rPr lang="en-US" sz="1000"/>
              <a:t>• Not seeking clarification.</a:t>
            </a:r>
            <a:endParaRPr sz="1000"/>
          </a:p>
          <a:p>
            <a:pPr marL="0" lvl="0" indent="0" algn="l" rtl="0">
              <a:lnSpc>
                <a:spcPct val="100000"/>
              </a:lnSpc>
              <a:spcBef>
                <a:spcPts val="0"/>
              </a:spcBef>
              <a:spcAft>
                <a:spcPts val="0"/>
              </a:spcAft>
              <a:buSzPts val="1400"/>
              <a:buNone/>
            </a:pPr>
            <a:r>
              <a:rPr lang="en-US" sz="1000"/>
              <a:t>• Stereotyping.</a:t>
            </a:r>
            <a:endParaRPr sz="1000"/>
          </a:p>
          <a:p>
            <a:pPr marL="0" lvl="0" indent="0" algn="l" rtl="0">
              <a:lnSpc>
                <a:spcPct val="100000"/>
              </a:lnSpc>
              <a:spcBef>
                <a:spcPts val="0"/>
              </a:spcBef>
              <a:spcAft>
                <a:spcPts val="0"/>
              </a:spcAft>
              <a:buSzPts val="1400"/>
              <a:buNone/>
            </a:pPr>
            <a:r>
              <a:rPr lang="en-US" sz="1000"/>
              <a:t>• The halo effect (letting a loosely associated factor influence one’s perception).</a:t>
            </a:r>
            <a:endParaRPr sz="1000"/>
          </a:p>
          <a:p>
            <a:pPr marL="0" lvl="0" indent="0" algn="l" rtl="0">
              <a:lnSpc>
                <a:spcPct val="100000"/>
              </a:lnSpc>
              <a:spcBef>
                <a:spcPts val="0"/>
              </a:spcBef>
              <a:spcAft>
                <a:spcPts val="0"/>
              </a:spcAft>
              <a:buSzPts val="1400"/>
              <a:buNone/>
            </a:pPr>
            <a:r>
              <a:rPr lang="en-US" sz="1000"/>
              <a:t>• Resistance to change or automatic dismissal (e.g., “We’ve never done it that way before.”).</a:t>
            </a:r>
            <a:endParaRPr sz="1000"/>
          </a:p>
          <a:p>
            <a:pPr marL="0" lvl="0" indent="0" algn="l" rtl="0">
              <a:lnSpc>
                <a:spcPct val="100000"/>
              </a:lnSpc>
              <a:spcBef>
                <a:spcPts val="0"/>
              </a:spcBef>
              <a:spcAft>
                <a:spcPts val="0"/>
              </a:spcAft>
              <a:buSzPts val="1400"/>
              <a:buNone/>
            </a:pPr>
            <a:r>
              <a:rPr lang="en-US" sz="1000"/>
              <a:t>When listening it helps to :</a:t>
            </a:r>
            <a:endParaRPr sz="1000"/>
          </a:p>
          <a:p>
            <a:pPr marL="0" lvl="0" indent="0" algn="l" rtl="0">
              <a:lnSpc>
                <a:spcPct val="100000"/>
              </a:lnSpc>
              <a:spcBef>
                <a:spcPts val="0"/>
              </a:spcBef>
              <a:spcAft>
                <a:spcPts val="0"/>
              </a:spcAft>
              <a:buSzPts val="1400"/>
              <a:buNone/>
            </a:pPr>
            <a:r>
              <a:rPr lang="en-US" sz="1000"/>
              <a:t>• Keep an open mind.</a:t>
            </a:r>
            <a:endParaRPr sz="1000"/>
          </a:p>
          <a:p>
            <a:pPr marL="0" lvl="0" indent="0" algn="l" rtl="0">
              <a:lnSpc>
                <a:spcPct val="100000"/>
              </a:lnSpc>
              <a:spcBef>
                <a:spcPts val="0"/>
              </a:spcBef>
              <a:spcAft>
                <a:spcPts val="0"/>
              </a:spcAft>
              <a:buSzPts val="1400"/>
              <a:buNone/>
            </a:pPr>
            <a:r>
              <a:rPr lang="en-US" sz="1000"/>
              <a:t>• Maintain eye contact and show interest.</a:t>
            </a:r>
            <a:endParaRPr sz="1000"/>
          </a:p>
          <a:p>
            <a:pPr marL="0" lvl="0" indent="0" algn="l" rtl="0">
              <a:lnSpc>
                <a:spcPct val="100000"/>
              </a:lnSpc>
              <a:spcBef>
                <a:spcPts val="0"/>
              </a:spcBef>
              <a:spcAft>
                <a:spcPts val="0"/>
              </a:spcAft>
              <a:buSzPts val="1400"/>
              <a:buNone/>
            </a:pPr>
            <a:r>
              <a:rPr lang="en-US" sz="1000"/>
              <a:t>• Listen for the central themes.</a:t>
            </a:r>
            <a:endParaRPr sz="1000"/>
          </a:p>
          <a:p>
            <a:pPr marL="0" lvl="0" indent="0" algn="l" rtl="0">
              <a:lnSpc>
                <a:spcPct val="100000"/>
              </a:lnSpc>
              <a:spcBef>
                <a:spcPts val="0"/>
              </a:spcBef>
              <a:spcAft>
                <a:spcPts val="0"/>
              </a:spcAft>
              <a:buSzPts val="1400"/>
              <a:buNone/>
            </a:pPr>
            <a:r>
              <a:rPr lang="en-US" sz="1000"/>
              <a:t>• Consider the speaker’s nonverbal behaviors and tone of voice.</a:t>
            </a:r>
            <a:endParaRPr sz="1000"/>
          </a:p>
          <a:p>
            <a:pPr marL="0" lvl="0" indent="0" algn="l" rtl="0">
              <a:lnSpc>
                <a:spcPct val="100000"/>
              </a:lnSpc>
              <a:spcBef>
                <a:spcPts val="0"/>
              </a:spcBef>
              <a:spcAft>
                <a:spcPts val="0"/>
              </a:spcAft>
              <a:buSzPts val="1400"/>
              <a:buNone/>
            </a:pPr>
            <a:r>
              <a:rPr lang="en-US" sz="1000"/>
              <a:t>While listening, things to avoid include:</a:t>
            </a:r>
            <a:endParaRPr sz="1000"/>
          </a:p>
          <a:p>
            <a:pPr marL="0" lvl="0" indent="0" algn="l" rtl="0">
              <a:lnSpc>
                <a:spcPct val="100000"/>
              </a:lnSpc>
              <a:spcBef>
                <a:spcPts val="0"/>
              </a:spcBef>
              <a:spcAft>
                <a:spcPts val="0"/>
              </a:spcAft>
              <a:buSzPts val="1400"/>
              <a:buNone/>
            </a:pPr>
            <a:r>
              <a:rPr lang="en-US" sz="1000"/>
              <a:t>• Being judgmental.</a:t>
            </a:r>
            <a:endParaRPr sz="1000"/>
          </a:p>
          <a:p>
            <a:pPr marL="0" lvl="0" indent="0" algn="l" rtl="0">
              <a:lnSpc>
                <a:spcPct val="100000"/>
              </a:lnSpc>
              <a:spcBef>
                <a:spcPts val="0"/>
              </a:spcBef>
              <a:spcAft>
                <a:spcPts val="0"/>
              </a:spcAft>
              <a:buSzPts val="1400"/>
              <a:buNone/>
            </a:pPr>
            <a:r>
              <a:rPr lang="en-US" sz="1000"/>
              <a:t>• Interrupting the speaker.</a:t>
            </a:r>
            <a:endParaRPr sz="1000"/>
          </a:p>
          <a:p>
            <a:pPr marL="0" lvl="0" indent="0" algn="l" rtl="0">
              <a:lnSpc>
                <a:spcPct val="100000"/>
              </a:lnSpc>
              <a:spcBef>
                <a:spcPts val="0"/>
              </a:spcBef>
              <a:spcAft>
                <a:spcPts val="0"/>
              </a:spcAft>
              <a:buSzPts val="1400"/>
              <a:buNone/>
            </a:pPr>
            <a:r>
              <a:rPr lang="en-US" sz="1000"/>
              <a:t>• Formulating a rebuttal.</a:t>
            </a:r>
            <a:endParaRPr sz="1000"/>
          </a:p>
          <a:p>
            <a:pPr marL="0" lvl="0" indent="0" algn="l" rtl="0">
              <a:lnSpc>
                <a:spcPct val="100000"/>
              </a:lnSpc>
              <a:spcBef>
                <a:spcPts val="0"/>
              </a:spcBef>
              <a:spcAft>
                <a:spcPts val="0"/>
              </a:spcAft>
              <a:buSzPts val="1400"/>
              <a:buNone/>
            </a:pPr>
            <a:r>
              <a:rPr lang="en-US" sz="1000"/>
              <a:t>• Distorting the message based on your own beliefs.</a:t>
            </a:r>
            <a:endParaRPr sz="1000"/>
          </a:p>
        </p:txBody>
      </p:sp>
      <p:sp>
        <p:nvSpPr>
          <p:cNvPr id="594" name="Google Shape;594;p40: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42</a:t>
            </a:fld>
            <a:endParaRPr>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1: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Active listening involves listening with empathy and paraphrasing. When you listen empathically, you don’t just hear words. You attend to thoughts, beliefs, and feelings.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Empathic listening is highly active and takes practice. When you paraphrase, you ensure clear understanding by restating main points in your own words. Paraphrasing also provides important feedback that helps speakers gauge how well they are getting their message across as intended. </a:t>
            </a:r>
            <a:endParaRPr/>
          </a:p>
        </p:txBody>
      </p:sp>
      <p:sp>
        <p:nvSpPr>
          <p:cNvPr id="604" name="Google Shape;604;p41: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43</a:t>
            </a:fld>
            <a:endParaRPr>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61913" y="339725"/>
            <a:ext cx="4033837" cy="2270125"/>
          </a:xfrm>
          <a:prstGeom prst="rect">
            <a:avLst/>
          </a:prstGeom>
          <a:ln/>
        </p:spPr>
      </p:sp>
      <p:sp>
        <p:nvSpPr>
          <p:cNvPr id="151557" name="Slide Number Placeholder 5"/>
          <p:cNvSpPr>
            <a:spLocks noGrp="1"/>
          </p:cNvSpPr>
          <p:nvPr>
            <p:ph type="sldNum" sz="quarter" idx="5"/>
          </p:nvPr>
        </p:nvSpPr>
        <p:spPr>
          <a:xfrm>
            <a:off x="3761348" y="8996650"/>
            <a:ext cx="3043205" cy="5354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359">
              <a:spcBef>
                <a:spcPts val="318"/>
              </a:spcBef>
              <a:spcAft>
                <a:spcPts val="318"/>
              </a:spcAft>
              <a:defRPr sz="1000">
                <a:solidFill>
                  <a:schemeClr val="tx1"/>
                </a:solidFill>
                <a:latin typeface="Arial" pitchFamily="34" charset="0"/>
              </a:defRPr>
            </a:lvl1pPr>
            <a:lvl2pPr marL="755387" indent="-290535" defTabSz="981359">
              <a:spcBef>
                <a:spcPts val="318"/>
              </a:spcBef>
              <a:spcAft>
                <a:spcPts val="318"/>
              </a:spcAft>
              <a:defRPr sz="1000">
                <a:solidFill>
                  <a:schemeClr val="tx1"/>
                </a:solidFill>
                <a:latin typeface="Arial" pitchFamily="34" charset="0"/>
              </a:defRPr>
            </a:lvl2pPr>
            <a:lvl3pPr marL="1162135" indent="-232427" defTabSz="981359">
              <a:spcBef>
                <a:spcPts val="318"/>
              </a:spcBef>
              <a:spcAft>
                <a:spcPts val="318"/>
              </a:spcAft>
              <a:defRPr sz="1000">
                <a:solidFill>
                  <a:schemeClr val="tx1"/>
                </a:solidFill>
                <a:latin typeface="Arial" pitchFamily="34" charset="0"/>
              </a:defRPr>
            </a:lvl3pPr>
            <a:lvl4pPr marL="1626987" indent="-232427" defTabSz="981359">
              <a:spcBef>
                <a:spcPts val="318"/>
              </a:spcBef>
              <a:spcAft>
                <a:spcPts val="318"/>
              </a:spcAft>
              <a:defRPr sz="1000">
                <a:solidFill>
                  <a:schemeClr val="tx1"/>
                </a:solidFill>
                <a:latin typeface="Arial" pitchFamily="34" charset="0"/>
              </a:defRPr>
            </a:lvl4pPr>
            <a:lvl5pPr marL="2091843" indent="-232427" defTabSz="981359">
              <a:spcBef>
                <a:spcPts val="318"/>
              </a:spcBef>
              <a:spcAft>
                <a:spcPts val="318"/>
              </a:spcAft>
              <a:defRPr sz="1000">
                <a:solidFill>
                  <a:schemeClr val="tx1"/>
                </a:solidFill>
                <a:latin typeface="Arial" pitchFamily="34" charset="0"/>
              </a:defRPr>
            </a:lvl5pPr>
            <a:lvl6pPr marL="2556697" indent="-232427" defTabSz="981359" eaLnBrk="0" fontAlgn="base" hangingPunct="0">
              <a:spcBef>
                <a:spcPts val="318"/>
              </a:spcBef>
              <a:spcAft>
                <a:spcPts val="318"/>
              </a:spcAft>
              <a:defRPr sz="1000">
                <a:solidFill>
                  <a:schemeClr val="tx1"/>
                </a:solidFill>
                <a:latin typeface="Arial" pitchFamily="34" charset="0"/>
              </a:defRPr>
            </a:lvl6pPr>
            <a:lvl7pPr marL="3021549" indent="-232427" defTabSz="981359" eaLnBrk="0" fontAlgn="base" hangingPunct="0">
              <a:spcBef>
                <a:spcPts val="318"/>
              </a:spcBef>
              <a:spcAft>
                <a:spcPts val="318"/>
              </a:spcAft>
              <a:defRPr sz="1000">
                <a:solidFill>
                  <a:schemeClr val="tx1"/>
                </a:solidFill>
                <a:latin typeface="Arial" pitchFamily="34" charset="0"/>
              </a:defRPr>
            </a:lvl7pPr>
            <a:lvl8pPr marL="3486403" indent="-232427" defTabSz="981359" eaLnBrk="0" fontAlgn="base" hangingPunct="0">
              <a:spcBef>
                <a:spcPts val="318"/>
              </a:spcBef>
              <a:spcAft>
                <a:spcPts val="318"/>
              </a:spcAft>
              <a:defRPr sz="1000">
                <a:solidFill>
                  <a:schemeClr val="tx1"/>
                </a:solidFill>
                <a:latin typeface="Arial" pitchFamily="34" charset="0"/>
              </a:defRPr>
            </a:lvl8pPr>
            <a:lvl9pPr marL="3951258" indent="-232427" defTabSz="981359" eaLnBrk="0" fontAlgn="base" hangingPunct="0">
              <a:spcBef>
                <a:spcPts val="318"/>
              </a:spcBef>
              <a:spcAft>
                <a:spcPts val="318"/>
              </a:spcAft>
              <a:defRPr sz="1000">
                <a:solidFill>
                  <a:schemeClr val="tx1"/>
                </a:solidFill>
                <a:latin typeface="Arial" pitchFamily="34" charset="0"/>
              </a:defRPr>
            </a:lvl9pPr>
          </a:lstStyle>
          <a:p>
            <a:pPr marL="0" marR="0" lvl="0" indent="0" algn="r" defTabSz="981359" rtl="0" eaLnBrk="1" fontAlgn="auto" latinLnBrk="0" hangingPunct="1">
              <a:lnSpc>
                <a:spcPct val="100000"/>
              </a:lnSpc>
              <a:spcBef>
                <a:spcPct val="0"/>
              </a:spcBef>
              <a:spcAft>
                <a:spcPct val="0"/>
              </a:spcAft>
              <a:buClrTx/>
              <a:buSzTx/>
              <a:buFontTx/>
              <a:buNone/>
              <a:tabLst/>
              <a:defRPr/>
            </a:pPr>
            <a:fld id="{806B5713-CC4C-4624-9E49-F43841DA4AAD}"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81359" rtl="0" eaLnBrk="1" fontAlgn="auto"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Notes Placeholder 2"/>
          <p:cNvSpPr>
            <a:spLocks noGrp="1"/>
          </p:cNvSpPr>
          <p:nvPr>
            <p:ph type="body" idx="3"/>
          </p:nvPr>
        </p:nvSpPr>
        <p:spPr>
          <a:xfrm>
            <a:off x="705115" y="3116733"/>
            <a:ext cx="6099436" cy="49548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9682" indent="-234841" defTabSz="906861">
              <a:buClr>
                <a:srgbClr val="000000"/>
              </a:buClr>
              <a:buSzPts val="1400"/>
              <a:defRPr/>
            </a:pPr>
            <a:r>
              <a:rPr lang="en-US" dirty="0">
                <a:solidFill>
                  <a:schemeClr val="dk1"/>
                </a:solidFill>
                <a:latin typeface="Calibri"/>
                <a:cs typeface="Calibri"/>
                <a:sym typeface="Calibri"/>
              </a:rPr>
              <a:t>We understand the importance of effective communication in health care. </a:t>
            </a:r>
            <a:endParaRPr lang="en-US" b="1" i="0" baseline="0" dirty="0" smtClean="0"/>
          </a:p>
          <a:p>
            <a:pPr defTabSz="906861">
              <a:defRPr/>
            </a:pPr>
            <a:r>
              <a:rPr lang="en-US" b="1" i="0" baseline="0" dirty="0" smtClean="0"/>
              <a:t>Key Point(s):</a:t>
            </a:r>
          </a:p>
          <a:p>
            <a:pPr lvl="0"/>
            <a:endParaRPr lang="en-US" altLang="en-US" dirty="0" smtClean="0">
              <a:solidFill>
                <a:prstClr val="black"/>
              </a:solidFill>
            </a:endParaRPr>
          </a:p>
          <a:p>
            <a:pPr marL="170037" indent="-170037">
              <a:buBlip>
                <a:blip r:embed="rId3"/>
              </a:buBlip>
            </a:pPr>
            <a:r>
              <a:rPr lang="en-US" dirty="0">
                <a:solidFill>
                  <a:schemeClr val="dk1"/>
                </a:solidFill>
                <a:latin typeface="Calibri"/>
                <a:cs typeface="Calibri"/>
                <a:sym typeface="Calibri"/>
              </a:rPr>
              <a:t>Take a moment to think about the communication process - a  receiver of the message and a sender of the message.  </a:t>
            </a:r>
            <a:r>
              <a:rPr lang="en-US" altLang="en-US" dirty="0" smtClean="0"/>
              <a:t>How many of you  - don’t name any names – know someone who’s a long winded story teller?</a:t>
            </a:r>
          </a:p>
          <a:p>
            <a:pPr marL="170037" indent="-170037">
              <a:buBlip>
                <a:blip r:embed="rId3"/>
              </a:buBlip>
            </a:pPr>
            <a:endParaRPr lang="en-US" altLang="en-US" dirty="0" smtClean="0">
              <a:cs typeface="Arial" pitchFamily="34" charset="0"/>
            </a:endParaRPr>
          </a:p>
          <a:p>
            <a:pPr defTabSz="906861">
              <a:spcBef>
                <a:spcPts val="345"/>
              </a:spcBef>
              <a:spcAft>
                <a:spcPts val="345"/>
              </a:spcAft>
              <a:defRPr/>
            </a:pPr>
            <a:r>
              <a:rPr lang="en-US" b="1" dirty="0">
                <a:solidFill>
                  <a:prstClr val="black"/>
                </a:solidFill>
                <a:cs typeface="Arial" panose="020B0604020202020204" pitchFamily="34" charset="0"/>
              </a:rPr>
              <a:t>Ask: </a:t>
            </a:r>
            <a:r>
              <a:rPr lang="en-US" dirty="0">
                <a:solidFill>
                  <a:prstClr val="black"/>
                </a:solidFill>
                <a:cs typeface="Arial" panose="020B0604020202020204" pitchFamily="34" charset="0"/>
              </a:rPr>
              <a:t>What happens to your attention when you are listening?  </a:t>
            </a:r>
            <a:r>
              <a:rPr lang="en-US" i="1" dirty="0">
                <a:solidFill>
                  <a:prstClr val="black"/>
                </a:solidFill>
                <a:cs typeface="Arial" panose="020B0604020202020204" pitchFamily="34" charset="0"/>
              </a:rPr>
              <a:t>Possible response</a:t>
            </a:r>
            <a:r>
              <a:rPr lang="en-US" dirty="0">
                <a:solidFill>
                  <a:prstClr val="black"/>
                </a:solidFill>
                <a:cs typeface="Arial" panose="020B0604020202020204" pitchFamily="34" charset="0"/>
              </a:rPr>
              <a:t>: </a:t>
            </a:r>
            <a:r>
              <a:rPr lang="en-US" i="1" dirty="0">
                <a:solidFill>
                  <a:prstClr val="black"/>
                </a:solidFill>
                <a:cs typeface="Arial" panose="020B0604020202020204" pitchFamily="34" charset="0"/>
              </a:rPr>
              <a:t>It’s really easy to lose track of the whole story! </a:t>
            </a:r>
            <a:r>
              <a:rPr lang="en-US" dirty="0">
                <a:solidFill>
                  <a:prstClr val="black"/>
                </a:solidFill>
                <a:cs typeface="Arial" panose="020B0604020202020204" pitchFamily="34" charset="0"/>
              </a:rPr>
              <a:t>And, as the story teller you may forget to share key points and forget what you even started discussing! </a:t>
            </a:r>
          </a:p>
          <a:p>
            <a:pPr defTabSz="906861">
              <a:spcBef>
                <a:spcPts val="345"/>
              </a:spcBef>
              <a:spcAft>
                <a:spcPts val="345"/>
              </a:spcAft>
              <a:defRPr/>
            </a:pPr>
            <a:endParaRPr lang="en-US" dirty="0">
              <a:solidFill>
                <a:prstClr val="black"/>
              </a:solidFill>
              <a:cs typeface="Arial" panose="020B0604020202020204" pitchFamily="34" charset="0"/>
            </a:endParaRPr>
          </a:p>
          <a:p>
            <a:pPr defTabSz="906861">
              <a:spcBef>
                <a:spcPts val="345"/>
              </a:spcBef>
              <a:spcAft>
                <a:spcPts val="345"/>
              </a:spcAft>
              <a:defRPr/>
            </a:pPr>
            <a:r>
              <a:rPr lang="en-US" dirty="0">
                <a:solidFill>
                  <a:prstClr val="black"/>
                </a:solidFill>
                <a:cs typeface="Arial" panose="020B0604020202020204" pitchFamily="34" charset="0"/>
              </a:rPr>
              <a:t>I’m going to show you a video of a conversation between a pharmacist and a provider. </a:t>
            </a:r>
          </a:p>
          <a:p>
            <a:pPr defTabSz="906861">
              <a:spcBef>
                <a:spcPts val="345"/>
              </a:spcBef>
              <a:spcAft>
                <a:spcPts val="345"/>
              </a:spcAft>
              <a:defRPr/>
            </a:pPr>
            <a:endParaRPr lang="en-US" dirty="0">
              <a:solidFill>
                <a:prstClr val="black"/>
              </a:solidFill>
              <a:cs typeface="Arial" panose="020B0604020202020204" pitchFamily="34" charset="0"/>
            </a:endParaRPr>
          </a:p>
          <a:p>
            <a:pPr defTabSz="906861">
              <a:spcBef>
                <a:spcPts val="345"/>
              </a:spcBef>
              <a:spcAft>
                <a:spcPts val="345"/>
              </a:spcAft>
              <a:defRPr/>
            </a:pPr>
            <a:r>
              <a:rPr lang="en-US" dirty="0">
                <a:solidFill>
                  <a:prstClr val="black"/>
                </a:solidFill>
                <a:cs typeface="Arial" panose="020B0604020202020204" pitchFamily="34" charset="0"/>
              </a:rPr>
              <a:t>This is before the days of electronic records too - </a:t>
            </a:r>
          </a:p>
          <a:p>
            <a:pPr defTabSz="906861">
              <a:spcBef>
                <a:spcPts val="345"/>
              </a:spcBef>
              <a:spcAft>
                <a:spcPts val="345"/>
              </a:spcAft>
              <a:defRPr/>
            </a:pPr>
            <a:endParaRPr lang="en-US" dirty="0">
              <a:solidFill>
                <a:prstClr val="black"/>
              </a:solidFill>
              <a:cs typeface="Arial" panose="020B0604020202020204" pitchFamily="34" charset="0"/>
            </a:endParaRPr>
          </a:p>
          <a:p>
            <a:pPr defTabSz="906861">
              <a:spcBef>
                <a:spcPts val="345"/>
              </a:spcBef>
              <a:spcAft>
                <a:spcPts val="345"/>
              </a:spcAft>
              <a:defRPr/>
            </a:pPr>
            <a:r>
              <a:rPr lang="en-US" dirty="0">
                <a:solidFill>
                  <a:prstClr val="black"/>
                </a:solidFill>
                <a:cs typeface="Arial" panose="020B0604020202020204" pitchFamily="34" charset="0"/>
              </a:rPr>
              <a:t>Let’s see how this goes</a:t>
            </a:r>
          </a:p>
          <a:p>
            <a:pPr defTabSz="906861">
              <a:spcBef>
                <a:spcPts val="345"/>
              </a:spcBef>
              <a:spcAft>
                <a:spcPts val="345"/>
              </a:spcAft>
              <a:defRPr/>
            </a:pPr>
            <a:endParaRPr lang="en-US" altLang="en-US" dirty="0">
              <a:solidFill>
                <a:prstClr val="black"/>
              </a:solidFill>
              <a:cs typeface="Arial" panose="020B0604020202020204" pitchFamily="34" charset="0"/>
            </a:endParaRPr>
          </a:p>
          <a:p>
            <a:pPr defTabSz="906861">
              <a:spcBef>
                <a:spcPts val="345"/>
              </a:spcBef>
              <a:spcAft>
                <a:spcPts val="345"/>
              </a:spcAft>
              <a:defRPr/>
            </a:pPr>
            <a:r>
              <a:rPr lang="en-US" altLang="en-US" b="1" dirty="0">
                <a:solidFill>
                  <a:prstClr val="black"/>
                </a:solidFill>
                <a:cs typeface="Arial" panose="020B0604020202020204" pitchFamily="34" charset="0"/>
              </a:rPr>
              <a:t>VIDEO WILL AUTOMATI</a:t>
            </a:r>
            <a:r>
              <a:rPr lang="en-US" altLang="en-US" b="1" dirty="0" smtClean="0">
                <a:solidFill>
                  <a:prstClr val="black"/>
                </a:solidFill>
              </a:rPr>
              <a:t>CALLY START WHEN YOU ADVANCE TO NEXT SLIDE</a:t>
            </a:r>
          </a:p>
          <a:p>
            <a:endParaRPr lang="en-US" altLang="en-US" b="0" dirty="0">
              <a:cs typeface="Arial" pitchFamily="34" charset="0"/>
            </a:endParaRPr>
          </a:p>
        </p:txBody>
      </p:sp>
      <p:grpSp>
        <p:nvGrpSpPr>
          <p:cNvPr id="5" name="Group 4"/>
          <p:cNvGrpSpPr/>
          <p:nvPr/>
        </p:nvGrpSpPr>
        <p:grpSpPr>
          <a:xfrm>
            <a:off x="5395497" y="7262112"/>
            <a:ext cx="895397" cy="532635"/>
            <a:chOff x="7529504" y="6121131"/>
            <a:chExt cx="903767" cy="536495"/>
          </a:xfrm>
        </p:grpSpPr>
        <p:pic>
          <p:nvPicPr>
            <p:cNvPr id="6" name="Picture 5">
              <a:extLst>
                <a:ext uri="{FF2B5EF4-FFF2-40B4-BE49-F238E27FC236}">
                  <a16:creationId xmlns:a16="http://schemas.microsoft.com/office/drawing/2014/main" id="{98A319A0-AA99-4ED2-BEF2-FAF1ED013EF0}"/>
                </a:ext>
              </a:extLst>
            </p:cNvPr>
            <p:cNvPicPr>
              <a:picLocks noChangeAspect="1"/>
            </p:cNvPicPr>
            <p:nvPr/>
          </p:nvPicPr>
          <p:blipFill>
            <a:blip r:embed="rId4"/>
            <a:stretch>
              <a:fillRect/>
            </a:stretch>
          </p:blipFill>
          <p:spPr>
            <a:xfrm>
              <a:off x="7563047" y="6121131"/>
              <a:ext cx="666553" cy="536495"/>
            </a:xfrm>
            <a:prstGeom prst="rect">
              <a:avLst/>
            </a:prstGeom>
          </p:spPr>
        </p:pic>
        <p:sp>
          <p:nvSpPr>
            <p:cNvPr id="8" name="TextBox 7"/>
            <p:cNvSpPr txBox="1"/>
            <p:nvPr/>
          </p:nvSpPr>
          <p:spPr>
            <a:xfrm>
              <a:off x="7529504" y="6267142"/>
              <a:ext cx="903767" cy="279006"/>
            </a:xfrm>
            <a:prstGeom prst="rect">
              <a:avLst/>
            </a:prstGeom>
            <a:noFill/>
          </p:spPr>
          <p:txBody>
            <a:bodyPr wrap="square" rtlCol="0">
              <a:spAutoFit/>
            </a:bodyPr>
            <a:lstStyle/>
            <a:p>
              <a:pPr marL="0" marR="0" lvl="0" indent="0" algn="l" defTabSz="90686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NEXT</a:t>
              </a:r>
            </a:p>
          </p:txBody>
        </p:sp>
      </p:grpSp>
    </p:spTree>
    <p:extLst>
      <p:ext uri="{BB962C8B-B14F-4D97-AF65-F5344CB8AC3E}">
        <p14:creationId xmlns:p14="http://schemas.microsoft.com/office/powerpoint/2010/main" val="3761403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909638" y="461963"/>
            <a:ext cx="4029075" cy="2266950"/>
          </a:xfrm>
          <a:prstGeom prst="rect">
            <a:avLst/>
          </a:prstGeom>
          <a:ln/>
        </p:spPr>
      </p:sp>
      <p:sp>
        <p:nvSpPr>
          <p:cNvPr id="96260" name="Slide Number Placeholder 5"/>
          <p:cNvSpPr>
            <a:spLocks noGrp="1"/>
          </p:cNvSpPr>
          <p:nvPr>
            <p:ph type="sldNum" sz="quarter" idx="5"/>
          </p:nvPr>
        </p:nvSpPr>
        <p:spPr>
          <a:xfrm>
            <a:off x="3769369" y="8996650"/>
            <a:ext cx="3015050" cy="5354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032">
              <a:spcBef>
                <a:spcPts val="316"/>
              </a:spcBef>
              <a:spcAft>
                <a:spcPts val="316"/>
              </a:spcAft>
              <a:defRPr sz="1000">
                <a:solidFill>
                  <a:schemeClr val="tx1"/>
                </a:solidFill>
                <a:latin typeface="Arial" pitchFamily="34" charset="0"/>
              </a:defRPr>
            </a:lvl1pPr>
            <a:lvl2pPr marL="750519" indent="-288661" defTabSz="975032">
              <a:spcBef>
                <a:spcPts val="316"/>
              </a:spcBef>
              <a:spcAft>
                <a:spcPts val="316"/>
              </a:spcAft>
              <a:defRPr sz="1000">
                <a:solidFill>
                  <a:schemeClr val="tx1"/>
                </a:solidFill>
                <a:latin typeface="Arial" pitchFamily="34" charset="0"/>
              </a:defRPr>
            </a:lvl2pPr>
            <a:lvl3pPr marL="1154644" indent="-230927" defTabSz="975032">
              <a:spcBef>
                <a:spcPts val="316"/>
              </a:spcBef>
              <a:spcAft>
                <a:spcPts val="316"/>
              </a:spcAft>
              <a:defRPr sz="1000">
                <a:solidFill>
                  <a:schemeClr val="tx1"/>
                </a:solidFill>
                <a:latin typeface="Arial" pitchFamily="34" charset="0"/>
              </a:defRPr>
            </a:lvl3pPr>
            <a:lvl4pPr marL="1616501" indent="-230927" defTabSz="975032">
              <a:spcBef>
                <a:spcPts val="316"/>
              </a:spcBef>
              <a:spcAft>
                <a:spcPts val="316"/>
              </a:spcAft>
              <a:defRPr sz="1000">
                <a:solidFill>
                  <a:schemeClr val="tx1"/>
                </a:solidFill>
                <a:latin typeface="Arial" pitchFamily="34" charset="0"/>
              </a:defRPr>
            </a:lvl4pPr>
            <a:lvl5pPr marL="2078358" indent="-230927" defTabSz="975032">
              <a:spcBef>
                <a:spcPts val="316"/>
              </a:spcBef>
              <a:spcAft>
                <a:spcPts val="316"/>
              </a:spcAft>
              <a:defRPr sz="1000">
                <a:solidFill>
                  <a:schemeClr val="tx1"/>
                </a:solidFill>
                <a:latin typeface="Arial" pitchFamily="34" charset="0"/>
              </a:defRPr>
            </a:lvl5pPr>
            <a:lvl6pPr marL="2540218" indent="-230927" defTabSz="975032" eaLnBrk="0" fontAlgn="base" hangingPunct="0">
              <a:spcBef>
                <a:spcPts val="316"/>
              </a:spcBef>
              <a:spcAft>
                <a:spcPts val="316"/>
              </a:spcAft>
              <a:defRPr sz="1000">
                <a:solidFill>
                  <a:schemeClr val="tx1"/>
                </a:solidFill>
                <a:latin typeface="Arial" pitchFamily="34" charset="0"/>
              </a:defRPr>
            </a:lvl6pPr>
            <a:lvl7pPr marL="3002076" indent="-230927" defTabSz="975032" eaLnBrk="0" fontAlgn="base" hangingPunct="0">
              <a:spcBef>
                <a:spcPts val="316"/>
              </a:spcBef>
              <a:spcAft>
                <a:spcPts val="316"/>
              </a:spcAft>
              <a:defRPr sz="1000">
                <a:solidFill>
                  <a:schemeClr val="tx1"/>
                </a:solidFill>
                <a:latin typeface="Arial" pitchFamily="34" charset="0"/>
              </a:defRPr>
            </a:lvl7pPr>
            <a:lvl8pPr marL="3463932" indent="-230927" defTabSz="975032" eaLnBrk="0" fontAlgn="base" hangingPunct="0">
              <a:spcBef>
                <a:spcPts val="316"/>
              </a:spcBef>
              <a:spcAft>
                <a:spcPts val="316"/>
              </a:spcAft>
              <a:defRPr sz="1000">
                <a:solidFill>
                  <a:schemeClr val="tx1"/>
                </a:solidFill>
                <a:latin typeface="Arial" pitchFamily="34" charset="0"/>
              </a:defRPr>
            </a:lvl8pPr>
            <a:lvl9pPr marL="3925791" indent="-230927" defTabSz="975032" eaLnBrk="0" fontAlgn="base" hangingPunct="0">
              <a:spcBef>
                <a:spcPts val="316"/>
              </a:spcBef>
              <a:spcAft>
                <a:spcPts val="316"/>
              </a:spcAft>
              <a:defRPr sz="1000">
                <a:solidFill>
                  <a:schemeClr val="tx1"/>
                </a:solidFill>
                <a:latin typeface="Arial" pitchFamily="34" charset="0"/>
              </a:defRPr>
            </a:lvl9pPr>
          </a:lstStyle>
          <a:p>
            <a:pPr marL="0" marR="0" lvl="0" indent="0" algn="r" defTabSz="975032" rtl="0" eaLnBrk="1" fontAlgn="auto" latinLnBrk="0" hangingPunct="1">
              <a:lnSpc>
                <a:spcPct val="100000"/>
              </a:lnSpc>
              <a:spcBef>
                <a:spcPct val="0"/>
              </a:spcBef>
              <a:spcAft>
                <a:spcPct val="0"/>
              </a:spcAft>
              <a:buClrTx/>
              <a:buSzTx/>
              <a:buFontTx/>
              <a:buNone/>
              <a:tabLst/>
              <a:defRPr/>
            </a:pPr>
            <a:fld id="{81C5A92D-6BBC-462F-BF47-2D73575B0C3D}"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5032" rtl="0" eaLnBrk="1" fontAlgn="auto"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Notes Placeholder 1"/>
          <p:cNvSpPr>
            <a:spLocks noGrp="1"/>
          </p:cNvSpPr>
          <p:nvPr>
            <p:ph type="body" idx="1"/>
          </p:nvPr>
        </p:nvSpPr>
        <p:spPr>
          <a:xfrm>
            <a:off x="1272593" y="2914054"/>
            <a:ext cx="3302909" cy="3753277"/>
          </a:xfrm>
          <a:prstGeom prst="rect">
            <a:avLst/>
          </a:prstGeom>
        </p:spPr>
        <p:txBody>
          <a:bodyPr/>
          <a:lstStyle/>
          <a:p>
            <a:pPr defTabSz="906861">
              <a:defRPr/>
            </a:pPr>
            <a:r>
              <a:rPr lang="en-US" b="1" i="0" baseline="0" dirty="0" smtClean="0"/>
              <a:t>VIDEO WILL AUTOMATICALLY BEGIN</a:t>
            </a:r>
          </a:p>
          <a:p>
            <a:endParaRPr lang="en-US" dirty="0"/>
          </a:p>
        </p:txBody>
      </p:sp>
    </p:spTree>
    <p:extLst>
      <p:ext uri="{BB962C8B-B14F-4D97-AF65-F5344CB8AC3E}">
        <p14:creationId xmlns:p14="http://schemas.microsoft.com/office/powerpoint/2010/main" val="3603790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222250" y="461963"/>
            <a:ext cx="4030663" cy="2268537"/>
          </a:xfrm>
          <a:prstGeom prst="rect">
            <a:avLst/>
          </a:prstGeom>
          <a:ln/>
        </p:spPr>
      </p:sp>
      <p:sp>
        <p:nvSpPr>
          <p:cNvPr id="151557" name="Slide Number Placeholder 5"/>
          <p:cNvSpPr>
            <a:spLocks noGrp="1"/>
          </p:cNvSpPr>
          <p:nvPr>
            <p:ph type="sldNum" sz="quarter" idx="5"/>
          </p:nvPr>
        </p:nvSpPr>
        <p:spPr>
          <a:xfrm>
            <a:off x="3761348" y="8996650"/>
            <a:ext cx="3043205" cy="5354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359">
              <a:spcBef>
                <a:spcPts val="318"/>
              </a:spcBef>
              <a:spcAft>
                <a:spcPts val="318"/>
              </a:spcAft>
              <a:defRPr sz="1000">
                <a:solidFill>
                  <a:schemeClr val="tx1"/>
                </a:solidFill>
                <a:latin typeface="Arial" pitchFamily="34" charset="0"/>
              </a:defRPr>
            </a:lvl1pPr>
            <a:lvl2pPr marL="755387" indent="-290535" defTabSz="981359">
              <a:spcBef>
                <a:spcPts val="318"/>
              </a:spcBef>
              <a:spcAft>
                <a:spcPts val="318"/>
              </a:spcAft>
              <a:defRPr sz="1000">
                <a:solidFill>
                  <a:schemeClr val="tx1"/>
                </a:solidFill>
                <a:latin typeface="Arial" pitchFamily="34" charset="0"/>
              </a:defRPr>
            </a:lvl2pPr>
            <a:lvl3pPr marL="1162135" indent="-232427" defTabSz="981359">
              <a:spcBef>
                <a:spcPts val="318"/>
              </a:spcBef>
              <a:spcAft>
                <a:spcPts val="318"/>
              </a:spcAft>
              <a:defRPr sz="1000">
                <a:solidFill>
                  <a:schemeClr val="tx1"/>
                </a:solidFill>
                <a:latin typeface="Arial" pitchFamily="34" charset="0"/>
              </a:defRPr>
            </a:lvl3pPr>
            <a:lvl4pPr marL="1626987" indent="-232427" defTabSz="981359">
              <a:spcBef>
                <a:spcPts val="318"/>
              </a:spcBef>
              <a:spcAft>
                <a:spcPts val="318"/>
              </a:spcAft>
              <a:defRPr sz="1000">
                <a:solidFill>
                  <a:schemeClr val="tx1"/>
                </a:solidFill>
                <a:latin typeface="Arial" pitchFamily="34" charset="0"/>
              </a:defRPr>
            </a:lvl4pPr>
            <a:lvl5pPr marL="2091843" indent="-232427" defTabSz="981359">
              <a:spcBef>
                <a:spcPts val="318"/>
              </a:spcBef>
              <a:spcAft>
                <a:spcPts val="318"/>
              </a:spcAft>
              <a:defRPr sz="1000">
                <a:solidFill>
                  <a:schemeClr val="tx1"/>
                </a:solidFill>
                <a:latin typeface="Arial" pitchFamily="34" charset="0"/>
              </a:defRPr>
            </a:lvl5pPr>
            <a:lvl6pPr marL="2556697" indent="-232427" defTabSz="981359" eaLnBrk="0" fontAlgn="base" hangingPunct="0">
              <a:spcBef>
                <a:spcPts val="318"/>
              </a:spcBef>
              <a:spcAft>
                <a:spcPts val="318"/>
              </a:spcAft>
              <a:defRPr sz="1000">
                <a:solidFill>
                  <a:schemeClr val="tx1"/>
                </a:solidFill>
                <a:latin typeface="Arial" pitchFamily="34" charset="0"/>
              </a:defRPr>
            </a:lvl6pPr>
            <a:lvl7pPr marL="3021549" indent="-232427" defTabSz="981359" eaLnBrk="0" fontAlgn="base" hangingPunct="0">
              <a:spcBef>
                <a:spcPts val="318"/>
              </a:spcBef>
              <a:spcAft>
                <a:spcPts val="318"/>
              </a:spcAft>
              <a:defRPr sz="1000">
                <a:solidFill>
                  <a:schemeClr val="tx1"/>
                </a:solidFill>
                <a:latin typeface="Arial" pitchFamily="34" charset="0"/>
              </a:defRPr>
            </a:lvl7pPr>
            <a:lvl8pPr marL="3486403" indent="-232427" defTabSz="981359" eaLnBrk="0" fontAlgn="base" hangingPunct="0">
              <a:spcBef>
                <a:spcPts val="318"/>
              </a:spcBef>
              <a:spcAft>
                <a:spcPts val="318"/>
              </a:spcAft>
              <a:defRPr sz="1000">
                <a:solidFill>
                  <a:schemeClr val="tx1"/>
                </a:solidFill>
                <a:latin typeface="Arial" pitchFamily="34" charset="0"/>
              </a:defRPr>
            </a:lvl8pPr>
            <a:lvl9pPr marL="3951258" indent="-232427" defTabSz="981359" eaLnBrk="0" fontAlgn="base" hangingPunct="0">
              <a:spcBef>
                <a:spcPts val="318"/>
              </a:spcBef>
              <a:spcAft>
                <a:spcPts val="318"/>
              </a:spcAft>
              <a:defRPr sz="1000">
                <a:solidFill>
                  <a:schemeClr val="tx1"/>
                </a:solidFill>
                <a:latin typeface="Arial" pitchFamily="34" charset="0"/>
              </a:defRPr>
            </a:lvl9pPr>
          </a:lstStyle>
          <a:p>
            <a:pPr marL="0" marR="0" lvl="0" indent="0" algn="r" defTabSz="981359" rtl="0" eaLnBrk="1" fontAlgn="auto" latinLnBrk="0" hangingPunct="1">
              <a:lnSpc>
                <a:spcPct val="100000"/>
              </a:lnSpc>
              <a:spcBef>
                <a:spcPct val="0"/>
              </a:spcBef>
              <a:spcAft>
                <a:spcPct val="0"/>
              </a:spcAft>
              <a:buClrTx/>
              <a:buSzTx/>
              <a:buFontTx/>
              <a:buNone/>
              <a:tabLst/>
              <a:defRPr/>
            </a:pPr>
            <a:fld id="{806B5713-CC4C-4624-9E49-F43841DA4AAD}"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81359" rtl="0" eaLnBrk="1" fontAlgn="auto"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Notes Placeholder 2"/>
          <p:cNvSpPr>
            <a:spLocks noGrp="1"/>
          </p:cNvSpPr>
          <p:nvPr>
            <p:ph type="body" idx="3"/>
          </p:nvPr>
        </p:nvSpPr>
        <p:spPr>
          <a:xfrm>
            <a:off x="1016195" y="3116733"/>
            <a:ext cx="5788356" cy="49548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861">
              <a:spcBef>
                <a:spcPts val="345"/>
              </a:spcBef>
              <a:spcAft>
                <a:spcPts val="345"/>
              </a:spcAft>
              <a:defRPr/>
            </a:pPr>
            <a:r>
              <a:rPr lang="en-US" b="1" dirty="0">
                <a:solidFill>
                  <a:prstClr val="black"/>
                </a:solidFill>
                <a:latin typeface="Calibri" panose="020F0502020204030204" pitchFamily="34" charset="0"/>
                <a:cs typeface="Calibri" panose="020F0502020204030204" pitchFamily="34" charset="0"/>
              </a:rPr>
              <a:t>Facilitate Discussion: </a:t>
            </a:r>
          </a:p>
          <a:p>
            <a:pPr defTabSz="906861">
              <a:spcBef>
                <a:spcPts val="345"/>
              </a:spcBef>
              <a:spcAft>
                <a:spcPts val="345"/>
              </a:spcAft>
              <a:defRPr/>
            </a:pPr>
            <a:endParaRPr lang="en-US" dirty="0">
              <a:solidFill>
                <a:prstClr val="black"/>
              </a:solidFill>
              <a:latin typeface="Calibri" panose="020F0502020204030204" pitchFamily="34" charset="0"/>
              <a:cs typeface="Calibri" panose="020F0502020204030204" pitchFamily="34" charset="0"/>
            </a:endParaRPr>
          </a:p>
          <a:p>
            <a:pPr defTabSz="906861">
              <a:spcBef>
                <a:spcPts val="345"/>
              </a:spcBef>
              <a:spcAft>
                <a:spcPts val="345"/>
              </a:spcAft>
              <a:defRPr/>
            </a:pPr>
            <a:r>
              <a:rPr lang="en-US" b="1" dirty="0">
                <a:solidFill>
                  <a:prstClr val="black"/>
                </a:solidFill>
                <a:latin typeface="Calibri" panose="020F0502020204030204" pitchFamily="34" charset="0"/>
                <a:cs typeface="Calibri" panose="020F0502020204030204" pitchFamily="34" charset="0"/>
              </a:rPr>
              <a:t>Ask:</a:t>
            </a:r>
          </a:p>
          <a:p>
            <a:pPr marL="170037" indent="-170037" defTabSz="906861">
              <a:spcBef>
                <a:spcPts val="345"/>
              </a:spcBef>
              <a:spcAft>
                <a:spcPts val="345"/>
              </a:spcAft>
              <a:buBlip>
                <a:blip r:embed="rId3"/>
              </a:buBlip>
              <a:defRPr/>
            </a:pPr>
            <a:r>
              <a:rPr lang="en-US" dirty="0">
                <a:solidFill>
                  <a:prstClr val="black"/>
                </a:solidFill>
                <a:latin typeface="Calibri" panose="020F0502020204030204" pitchFamily="34" charset="0"/>
                <a:cs typeface="Calibri" panose="020F0502020204030204" pitchFamily="34" charset="0"/>
              </a:rPr>
              <a:t>What were your thoughts about that conversation? </a:t>
            </a:r>
          </a:p>
          <a:p>
            <a:pPr marL="170037" indent="-170037" defTabSz="906861">
              <a:spcBef>
                <a:spcPts val="345"/>
              </a:spcBef>
              <a:spcAft>
                <a:spcPts val="345"/>
              </a:spcAft>
              <a:buBlip>
                <a:blip r:embed="rId3"/>
              </a:buBlip>
              <a:defRPr/>
            </a:pPr>
            <a:r>
              <a:rPr lang="en-US" dirty="0">
                <a:solidFill>
                  <a:prstClr val="black"/>
                </a:solidFill>
                <a:latin typeface="Calibri" panose="020F0502020204030204" pitchFamily="34" charset="0"/>
                <a:cs typeface="Calibri" panose="020F0502020204030204" pitchFamily="34" charset="0"/>
              </a:rPr>
              <a:t>What did you notice about the providers body language?</a:t>
            </a:r>
          </a:p>
          <a:p>
            <a:pPr marL="170037" indent="-170037" defTabSz="906861">
              <a:spcBef>
                <a:spcPts val="345"/>
              </a:spcBef>
              <a:spcAft>
                <a:spcPts val="345"/>
              </a:spcAft>
              <a:buBlip>
                <a:blip r:embed="rId3"/>
              </a:buBlip>
              <a:defRPr/>
            </a:pPr>
            <a:r>
              <a:rPr lang="en-US" dirty="0">
                <a:solidFill>
                  <a:prstClr val="black"/>
                </a:solidFill>
                <a:latin typeface="Calibri" panose="020F0502020204030204" pitchFamily="34" charset="0"/>
                <a:cs typeface="Calibri" panose="020F0502020204030204" pitchFamily="34" charset="0"/>
              </a:rPr>
              <a:t>What was the outcome of the conversation? </a:t>
            </a:r>
          </a:p>
          <a:p>
            <a:pPr marL="170037" indent="-170037" defTabSz="906861">
              <a:spcBef>
                <a:spcPts val="345"/>
              </a:spcBef>
              <a:spcAft>
                <a:spcPts val="345"/>
              </a:spcAft>
              <a:buBlip>
                <a:blip r:embed="rId3"/>
              </a:buBlip>
              <a:defRPr/>
            </a:pPr>
            <a:r>
              <a:rPr lang="en-US" dirty="0">
                <a:solidFill>
                  <a:prstClr val="black"/>
                </a:solidFill>
                <a:latin typeface="Calibri" panose="020F0502020204030204" pitchFamily="34" charset="0"/>
                <a:cs typeface="Calibri" panose="020F0502020204030204" pitchFamily="34" charset="0"/>
              </a:rPr>
              <a:t>What do you think will happen in the handoff with the next pharmacist? </a:t>
            </a:r>
          </a:p>
          <a:p>
            <a:pPr defTabSz="906861">
              <a:spcBef>
                <a:spcPts val="345"/>
              </a:spcBef>
              <a:spcAft>
                <a:spcPts val="345"/>
              </a:spcAft>
              <a:defRPr/>
            </a:pPr>
            <a:endParaRPr lang="en-US" dirty="0">
              <a:solidFill>
                <a:prstClr val="black"/>
              </a:solidFill>
              <a:latin typeface="Calibri" panose="020F0502020204030204" pitchFamily="34" charset="0"/>
              <a:cs typeface="Calibri" panose="020F0502020204030204" pitchFamily="34" charset="0"/>
            </a:endParaRPr>
          </a:p>
          <a:p>
            <a:pPr defTabSz="906861">
              <a:spcBef>
                <a:spcPts val="345"/>
              </a:spcBef>
              <a:spcAft>
                <a:spcPts val="345"/>
              </a:spcAft>
              <a:defRPr/>
            </a:pPr>
            <a:r>
              <a:rPr lang="en-US" i="1" dirty="0">
                <a:solidFill>
                  <a:prstClr val="black"/>
                </a:solidFill>
                <a:latin typeface="Calibri" panose="020F0502020204030204" pitchFamily="34" charset="0"/>
                <a:cs typeface="Calibri" panose="020F0502020204030204" pitchFamily="34" charset="0"/>
              </a:rPr>
              <a:t>Possible responses</a:t>
            </a:r>
            <a:r>
              <a:rPr lang="en-US" dirty="0">
                <a:solidFill>
                  <a:prstClr val="black"/>
                </a:solidFill>
                <a:latin typeface="Calibri" panose="020F0502020204030204" pitchFamily="34" charset="0"/>
                <a:cs typeface="Calibri" panose="020F0502020204030204" pitchFamily="34" charset="0"/>
              </a:rPr>
              <a:t>: </a:t>
            </a:r>
          </a:p>
          <a:p>
            <a:pPr marL="170037" indent="-170037" defTabSz="906861">
              <a:spcBef>
                <a:spcPts val="345"/>
              </a:spcBef>
              <a:spcAft>
                <a:spcPts val="345"/>
              </a:spcAft>
              <a:buFontTx/>
              <a:buChar char="-"/>
              <a:defRPr/>
            </a:pPr>
            <a:r>
              <a:rPr lang="en-US" dirty="0">
                <a:solidFill>
                  <a:prstClr val="black"/>
                </a:solidFill>
                <a:latin typeface="Calibri" panose="020F0502020204030204" pitchFamily="34" charset="0"/>
                <a:cs typeface="Calibri" panose="020F0502020204030204" pitchFamily="34" charset="0"/>
              </a:rPr>
              <a:t>Provider not engaged , Nothing happens, Patient misses event</a:t>
            </a:r>
          </a:p>
          <a:p>
            <a:pPr defTabSz="906861">
              <a:spcBef>
                <a:spcPts val="345"/>
              </a:spcBef>
              <a:spcAft>
                <a:spcPts val="345"/>
              </a:spcAft>
              <a:defRPr/>
            </a:pPr>
            <a:endParaRPr lang="en-US" i="1" dirty="0">
              <a:solidFill>
                <a:prstClr val="black"/>
              </a:solidFill>
              <a:latin typeface="Calibri" panose="020F0502020204030204" pitchFamily="34" charset="0"/>
              <a:cs typeface="Calibri" panose="020F0502020204030204" pitchFamily="34" charset="0"/>
            </a:endParaRPr>
          </a:p>
          <a:p>
            <a:pPr defTabSz="906861">
              <a:spcBef>
                <a:spcPts val="345"/>
              </a:spcBef>
              <a:spcAft>
                <a:spcPts val="345"/>
              </a:spcAft>
              <a:defRPr/>
            </a:pPr>
            <a:r>
              <a:rPr lang="en-US" b="1" dirty="0">
                <a:solidFill>
                  <a:prstClr val="black"/>
                </a:solidFill>
                <a:latin typeface="Calibri" panose="020F0502020204030204" pitchFamily="34" charset="0"/>
                <a:cs typeface="Calibri" panose="020F0502020204030204" pitchFamily="34" charset="0"/>
              </a:rPr>
              <a:t>Transition out of Slide: </a:t>
            </a:r>
          </a:p>
          <a:p>
            <a:pPr defTabSz="906861">
              <a:spcBef>
                <a:spcPts val="345"/>
              </a:spcBef>
              <a:spcAft>
                <a:spcPts val="345"/>
              </a:spcAft>
              <a:defRPr/>
            </a:pPr>
            <a:r>
              <a:rPr lang="en-US" dirty="0">
                <a:solidFill>
                  <a:prstClr val="black"/>
                </a:solidFill>
                <a:latin typeface="Calibri" panose="020F0502020204030204" pitchFamily="34" charset="0"/>
                <a:cs typeface="Calibri" panose="020F0502020204030204" pitchFamily="34" charset="0"/>
              </a:rPr>
              <a:t>Fortunately, we have a</a:t>
            </a:r>
            <a:r>
              <a:rPr lang="en-US" b="1"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rPr>
              <a:t>structure we can use to ensure our conversations are effective.  Our 4</a:t>
            </a:r>
            <a:r>
              <a:rPr lang="en-US" baseline="30000" dirty="0">
                <a:solidFill>
                  <a:prstClr val="black"/>
                </a:solidFill>
                <a:latin typeface="Calibri" panose="020F0502020204030204" pitchFamily="34" charset="0"/>
                <a:cs typeface="Calibri" panose="020F0502020204030204" pitchFamily="34" charset="0"/>
              </a:rPr>
              <a:t>th</a:t>
            </a:r>
            <a:r>
              <a:rPr lang="en-US" dirty="0">
                <a:solidFill>
                  <a:prstClr val="black"/>
                </a:solidFill>
                <a:latin typeface="Calibri" panose="020F0502020204030204" pitchFamily="34" charset="0"/>
                <a:cs typeface="Calibri" panose="020F0502020204030204" pitchFamily="34" charset="0"/>
              </a:rPr>
              <a:t> tool supporting communication is called SBAR. </a:t>
            </a:r>
          </a:p>
          <a:p>
            <a:endParaRPr lang="en-US" altLang="en-US" b="0" dirty="0">
              <a:cs typeface="Arial" pitchFamily="34" charset="0"/>
            </a:endParaRPr>
          </a:p>
        </p:txBody>
      </p:sp>
    </p:spTree>
    <p:extLst>
      <p:ext uri="{BB962C8B-B14F-4D97-AF65-F5344CB8AC3E}">
        <p14:creationId xmlns:p14="http://schemas.microsoft.com/office/powerpoint/2010/main" val="396528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8:notes"/>
          <p:cNvSpPr>
            <a:spLocks noGrp="1" noRot="1" noChangeAspect="1"/>
          </p:cNvSpPr>
          <p:nvPr>
            <p:ph type="sldImg" idx="2"/>
          </p:nvPr>
        </p:nvSpPr>
        <p:spPr>
          <a:xfrm>
            <a:off x="-249238" y="541338"/>
            <a:ext cx="4027488" cy="226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48:notes"/>
          <p:cNvSpPr txBox="1">
            <a:spLocks noGrp="1"/>
          </p:cNvSpPr>
          <p:nvPr>
            <p:ph type="sldNum" idx="12"/>
          </p:nvPr>
        </p:nvSpPr>
        <p:spPr>
          <a:xfrm>
            <a:off x="3886427" y="8996650"/>
            <a:ext cx="2911415" cy="53548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47</a:t>
            </a:fld>
            <a:endParaRPr sz="1200">
              <a:solidFill>
                <a:srgbClr val="000000"/>
              </a:solidFill>
              <a:latin typeface="Calibri"/>
              <a:ea typeface="Calibri"/>
              <a:cs typeface="Calibri"/>
              <a:sym typeface="Calibri"/>
            </a:endParaRPr>
          </a:p>
        </p:txBody>
      </p:sp>
      <p:sp>
        <p:nvSpPr>
          <p:cNvPr id="674" name="Google Shape;674;p48:notes"/>
          <p:cNvSpPr txBox="1">
            <a:spLocks noGrp="1"/>
          </p:cNvSpPr>
          <p:nvPr>
            <p:ph type="body" idx="1"/>
          </p:nvPr>
        </p:nvSpPr>
        <p:spPr>
          <a:xfrm>
            <a:off x="348953" y="3195431"/>
            <a:ext cx="6562968" cy="60689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a:solidFill>
                  <a:srgbClr val="000000"/>
                </a:solidFill>
              </a:rPr>
              <a:t>Post Test Question</a:t>
            </a:r>
            <a:endParaRPr b="1" i="1">
              <a:solidFill>
                <a:srgbClr val="000000"/>
              </a:solidFill>
            </a:endParaRPr>
          </a:p>
          <a:p>
            <a:pPr marL="170037" lvl="0" indent="-170037" algn="l" rtl="0">
              <a:lnSpc>
                <a:spcPct val="100000"/>
              </a:lnSpc>
              <a:spcBef>
                <a:spcPts val="690"/>
              </a:spcBef>
              <a:spcAft>
                <a:spcPts val="0"/>
              </a:spcAft>
              <a:buClr>
                <a:srgbClr val="000000"/>
              </a:buClr>
              <a:buSzPts val="1200"/>
              <a:buFont typeface="Calibri"/>
              <a:buChar char="•"/>
            </a:pPr>
            <a:r>
              <a:rPr lang="en-US">
                <a:solidFill>
                  <a:srgbClr val="000000"/>
                </a:solidFill>
              </a:rPr>
              <a:t>SBAR is an outline for planning and communicating information – really about anything</a:t>
            </a:r>
            <a:endParaRPr/>
          </a:p>
          <a:p>
            <a:pPr marL="170037" lvl="0" indent="-93837" algn="l" rtl="0">
              <a:lnSpc>
                <a:spcPct val="100000"/>
              </a:lnSpc>
              <a:spcBef>
                <a:spcPts val="690"/>
              </a:spcBef>
              <a:spcAft>
                <a:spcPts val="0"/>
              </a:spcAft>
              <a:buClr>
                <a:schemeClr val="dk1"/>
              </a:buClr>
              <a:buSzPts val="1200"/>
              <a:buFont typeface="Calibri"/>
              <a:buNone/>
            </a:pPr>
            <a:endParaRPr>
              <a:solidFill>
                <a:srgbClr val="000000"/>
              </a:solidFill>
            </a:endParaRPr>
          </a:p>
          <a:p>
            <a:pPr marL="170037" lvl="0" indent="-170037" algn="l" rtl="0">
              <a:lnSpc>
                <a:spcPct val="100000"/>
              </a:lnSpc>
              <a:spcBef>
                <a:spcPts val="690"/>
              </a:spcBef>
              <a:spcAft>
                <a:spcPts val="0"/>
              </a:spcAft>
              <a:buClr>
                <a:srgbClr val="000000"/>
              </a:buClr>
              <a:buSzPts val="1200"/>
              <a:buFont typeface="Calibri"/>
              <a:buChar char="•"/>
            </a:pPr>
            <a:r>
              <a:rPr lang="en-US">
                <a:solidFill>
                  <a:srgbClr val="000000"/>
                </a:solidFill>
              </a:rPr>
              <a:t>Present the information on the slide</a:t>
            </a:r>
            <a:endParaRPr/>
          </a:p>
          <a:p>
            <a:pPr marL="170037" lvl="0" indent="-93837" algn="l" rtl="0">
              <a:lnSpc>
                <a:spcPct val="100000"/>
              </a:lnSpc>
              <a:spcBef>
                <a:spcPts val="690"/>
              </a:spcBef>
              <a:spcAft>
                <a:spcPts val="0"/>
              </a:spcAft>
              <a:buClr>
                <a:schemeClr val="dk1"/>
              </a:buClr>
              <a:buSzPts val="1200"/>
              <a:buFont typeface="Calibri"/>
              <a:buNone/>
            </a:pPr>
            <a:endParaRPr>
              <a:solidFill>
                <a:srgbClr val="000000"/>
              </a:solidFill>
            </a:endParaRPr>
          </a:p>
          <a:p>
            <a:pPr marL="170037" lvl="0" indent="-170037" algn="l" rtl="0">
              <a:lnSpc>
                <a:spcPct val="100000"/>
              </a:lnSpc>
              <a:spcBef>
                <a:spcPts val="690"/>
              </a:spcBef>
              <a:spcAft>
                <a:spcPts val="0"/>
              </a:spcAft>
              <a:buClr>
                <a:srgbClr val="000000"/>
              </a:buClr>
              <a:buSzPts val="1200"/>
              <a:buFont typeface="Calibri"/>
              <a:buChar char="•"/>
            </a:pPr>
            <a:r>
              <a:rPr lang="en-US">
                <a:solidFill>
                  <a:srgbClr val="000000"/>
                </a:solidFill>
              </a:rPr>
              <a:t>SBAR is not just information packaging but also assists us in improving our Critical Thinking.</a:t>
            </a:r>
            <a:endParaRPr/>
          </a:p>
          <a:p>
            <a:pPr marL="0" lvl="1" indent="0" algn="l" rtl="0">
              <a:lnSpc>
                <a:spcPct val="100000"/>
              </a:lnSpc>
              <a:spcBef>
                <a:spcPts val="345"/>
              </a:spcBef>
              <a:spcAft>
                <a:spcPts val="0"/>
              </a:spcAft>
              <a:buSzPts val="1400"/>
              <a:buNone/>
            </a:pPr>
            <a:endParaRPr b="1">
              <a:solidFill>
                <a:srgbClr val="000000"/>
              </a:solidFill>
            </a:endParaRPr>
          </a:p>
          <a:p>
            <a:pPr marL="0" lvl="0" indent="0" algn="l" rtl="0">
              <a:lnSpc>
                <a:spcPct val="100000"/>
              </a:lnSpc>
              <a:spcBef>
                <a:spcPts val="345"/>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71450" y="515938"/>
            <a:ext cx="4032250" cy="2268537"/>
          </a:xfrm>
          <a:prstGeom prst="rect">
            <a:avLst/>
          </a:prstGeom>
          <a:ln/>
        </p:spPr>
      </p:sp>
      <p:sp>
        <p:nvSpPr>
          <p:cNvPr id="151557" name="Slide Number Placeholder 5"/>
          <p:cNvSpPr>
            <a:spLocks noGrp="1"/>
          </p:cNvSpPr>
          <p:nvPr>
            <p:ph type="sldNum" sz="quarter" idx="5"/>
          </p:nvPr>
        </p:nvSpPr>
        <p:spPr>
          <a:xfrm>
            <a:off x="3761348" y="8996650"/>
            <a:ext cx="3043205" cy="5354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359">
              <a:spcBef>
                <a:spcPts val="318"/>
              </a:spcBef>
              <a:spcAft>
                <a:spcPts val="318"/>
              </a:spcAft>
              <a:defRPr sz="1000">
                <a:solidFill>
                  <a:schemeClr val="tx1"/>
                </a:solidFill>
                <a:latin typeface="Arial" pitchFamily="34" charset="0"/>
              </a:defRPr>
            </a:lvl1pPr>
            <a:lvl2pPr marL="755387" indent="-290535" defTabSz="981359">
              <a:spcBef>
                <a:spcPts val="318"/>
              </a:spcBef>
              <a:spcAft>
                <a:spcPts val="318"/>
              </a:spcAft>
              <a:defRPr sz="1000">
                <a:solidFill>
                  <a:schemeClr val="tx1"/>
                </a:solidFill>
                <a:latin typeface="Arial" pitchFamily="34" charset="0"/>
              </a:defRPr>
            </a:lvl2pPr>
            <a:lvl3pPr marL="1162135" indent="-232427" defTabSz="981359">
              <a:spcBef>
                <a:spcPts val="318"/>
              </a:spcBef>
              <a:spcAft>
                <a:spcPts val="318"/>
              </a:spcAft>
              <a:defRPr sz="1000">
                <a:solidFill>
                  <a:schemeClr val="tx1"/>
                </a:solidFill>
                <a:latin typeface="Arial" pitchFamily="34" charset="0"/>
              </a:defRPr>
            </a:lvl3pPr>
            <a:lvl4pPr marL="1626987" indent="-232427" defTabSz="981359">
              <a:spcBef>
                <a:spcPts val="318"/>
              </a:spcBef>
              <a:spcAft>
                <a:spcPts val="318"/>
              </a:spcAft>
              <a:defRPr sz="1000">
                <a:solidFill>
                  <a:schemeClr val="tx1"/>
                </a:solidFill>
                <a:latin typeface="Arial" pitchFamily="34" charset="0"/>
              </a:defRPr>
            </a:lvl4pPr>
            <a:lvl5pPr marL="2091843" indent="-232427" defTabSz="981359">
              <a:spcBef>
                <a:spcPts val="318"/>
              </a:spcBef>
              <a:spcAft>
                <a:spcPts val="318"/>
              </a:spcAft>
              <a:defRPr sz="1000">
                <a:solidFill>
                  <a:schemeClr val="tx1"/>
                </a:solidFill>
                <a:latin typeface="Arial" pitchFamily="34" charset="0"/>
              </a:defRPr>
            </a:lvl5pPr>
            <a:lvl6pPr marL="2556697" indent="-232427" defTabSz="981359" eaLnBrk="0" fontAlgn="base" hangingPunct="0">
              <a:spcBef>
                <a:spcPts val="318"/>
              </a:spcBef>
              <a:spcAft>
                <a:spcPts val="318"/>
              </a:spcAft>
              <a:defRPr sz="1000">
                <a:solidFill>
                  <a:schemeClr val="tx1"/>
                </a:solidFill>
                <a:latin typeface="Arial" pitchFamily="34" charset="0"/>
              </a:defRPr>
            </a:lvl6pPr>
            <a:lvl7pPr marL="3021549" indent="-232427" defTabSz="981359" eaLnBrk="0" fontAlgn="base" hangingPunct="0">
              <a:spcBef>
                <a:spcPts val="318"/>
              </a:spcBef>
              <a:spcAft>
                <a:spcPts val="318"/>
              </a:spcAft>
              <a:defRPr sz="1000">
                <a:solidFill>
                  <a:schemeClr val="tx1"/>
                </a:solidFill>
                <a:latin typeface="Arial" pitchFamily="34" charset="0"/>
              </a:defRPr>
            </a:lvl7pPr>
            <a:lvl8pPr marL="3486403" indent="-232427" defTabSz="981359" eaLnBrk="0" fontAlgn="base" hangingPunct="0">
              <a:spcBef>
                <a:spcPts val="318"/>
              </a:spcBef>
              <a:spcAft>
                <a:spcPts val="318"/>
              </a:spcAft>
              <a:defRPr sz="1000">
                <a:solidFill>
                  <a:schemeClr val="tx1"/>
                </a:solidFill>
                <a:latin typeface="Arial" pitchFamily="34" charset="0"/>
              </a:defRPr>
            </a:lvl8pPr>
            <a:lvl9pPr marL="3951258" indent="-232427" defTabSz="981359" eaLnBrk="0" fontAlgn="base" hangingPunct="0">
              <a:spcBef>
                <a:spcPts val="318"/>
              </a:spcBef>
              <a:spcAft>
                <a:spcPts val="318"/>
              </a:spcAft>
              <a:defRPr sz="1000">
                <a:solidFill>
                  <a:schemeClr val="tx1"/>
                </a:solidFill>
                <a:latin typeface="Arial" pitchFamily="34" charset="0"/>
              </a:defRPr>
            </a:lvl9pPr>
          </a:lstStyle>
          <a:p>
            <a:pPr marL="0" marR="0" lvl="0" indent="0" algn="r" defTabSz="981359" rtl="0" eaLnBrk="1" fontAlgn="auto" latinLnBrk="0" hangingPunct="1">
              <a:lnSpc>
                <a:spcPct val="100000"/>
              </a:lnSpc>
              <a:spcBef>
                <a:spcPct val="0"/>
              </a:spcBef>
              <a:spcAft>
                <a:spcPct val="0"/>
              </a:spcAft>
              <a:buClrTx/>
              <a:buSzTx/>
              <a:buFontTx/>
              <a:buNone/>
              <a:tabLst/>
              <a:defRPr/>
            </a:pPr>
            <a:fld id="{806B5713-CC4C-4624-9E49-F43841DA4AAD}"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81359" rtl="0" eaLnBrk="1" fontAlgn="auto"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Notes Placeholder 2"/>
          <p:cNvSpPr>
            <a:spLocks noGrp="1"/>
          </p:cNvSpPr>
          <p:nvPr>
            <p:ph type="body" idx="3"/>
          </p:nvPr>
        </p:nvSpPr>
        <p:spPr>
          <a:xfrm>
            <a:off x="302180" y="3060399"/>
            <a:ext cx="6562969" cy="49548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861">
              <a:defRPr/>
            </a:pPr>
            <a:r>
              <a:rPr lang="en-US" b="1" i="0" baseline="0" dirty="0" smtClean="0"/>
              <a:t>Key Point(s):</a:t>
            </a:r>
          </a:p>
          <a:p>
            <a:pPr lvl="0"/>
            <a:endParaRPr lang="en-US" altLang="en-US" dirty="0" smtClean="0">
              <a:solidFill>
                <a:prstClr val="black"/>
              </a:solidFill>
            </a:endParaRPr>
          </a:p>
          <a:p>
            <a:pPr marL="170037" indent="-170037">
              <a:buBlip>
                <a:blip r:embed="rId3"/>
              </a:buBlip>
            </a:pPr>
            <a:r>
              <a:rPr lang="en-US" altLang="en-US" dirty="0" smtClean="0">
                <a:solidFill>
                  <a:prstClr val="black"/>
                </a:solidFill>
              </a:rPr>
              <a:t>Let’s watch for</a:t>
            </a:r>
            <a:r>
              <a:rPr lang="en-US" altLang="en-US" baseline="0" dirty="0" smtClean="0">
                <a:solidFill>
                  <a:prstClr val="black"/>
                </a:solidFill>
              </a:rPr>
              <a:t> how this conversation is different from the first time we watched the video</a:t>
            </a:r>
            <a:endParaRPr lang="en-US" altLang="en-US" dirty="0" smtClean="0">
              <a:solidFill>
                <a:prstClr val="black"/>
              </a:solidFill>
            </a:endParaRPr>
          </a:p>
          <a:p>
            <a:pPr marL="170037" indent="-170037">
              <a:buBlip>
                <a:blip r:embed="rId3"/>
              </a:buBlip>
            </a:pPr>
            <a:endParaRPr lang="en-US" altLang="en-US" dirty="0" smtClean="0">
              <a:solidFill>
                <a:prstClr val="black"/>
              </a:solidFill>
            </a:endParaRPr>
          </a:p>
          <a:p>
            <a:pPr defTabSz="906861">
              <a:spcBef>
                <a:spcPts val="345"/>
              </a:spcBef>
              <a:spcAft>
                <a:spcPts val="345"/>
              </a:spcAft>
              <a:defRPr/>
            </a:pPr>
            <a:r>
              <a:rPr lang="en-US" altLang="en-US" b="1" dirty="0">
                <a:solidFill>
                  <a:prstClr val="black"/>
                </a:solidFill>
                <a:cs typeface="Arial" panose="020B0604020202020204" pitchFamily="34" charset="0"/>
              </a:rPr>
              <a:t>VIDEO WILL AUTOMATI</a:t>
            </a:r>
            <a:r>
              <a:rPr lang="en-US" altLang="en-US" b="1" dirty="0" smtClean="0">
                <a:solidFill>
                  <a:prstClr val="black"/>
                </a:solidFill>
              </a:rPr>
              <a:t>CALLY START WHEN YOU ADVANCE TO NEXT SLIDE</a:t>
            </a:r>
          </a:p>
          <a:p>
            <a:endParaRPr lang="en-US" altLang="en-US" b="0" dirty="0">
              <a:cs typeface="Arial" pitchFamily="34" charset="0"/>
            </a:endParaRPr>
          </a:p>
        </p:txBody>
      </p:sp>
      <p:grpSp>
        <p:nvGrpSpPr>
          <p:cNvPr id="5" name="Group 4"/>
          <p:cNvGrpSpPr/>
          <p:nvPr/>
        </p:nvGrpSpPr>
        <p:grpSpPr>
          <a:xfrm>
            <a:off x="5156890" y="4624205"/>
            <a:ext cx="895397" cy="532635"/>
            <a:chOff x="7521183" y="7048005"/>
            <a:chExt cx="903767" cy="536495"/>
          </a:xfrm>
        </p:grpSpPr>
        <p:pic>
          <p:nvPicPr>
            <p:cNvPr id="6" name="Picture 5">
              <a:extLst>
                <a:ext uri="{FF2B5EF4-FFF2-40B4-BE49-F238E27FC236}">
                  <a16:creationId xmlns:a16="http://schemas.microsoft.com/office/drawing/2014/main" id="{98A319A0-AA99-4ED2-BEF2-FAF1ED013EF0}"/>
                </a:ext>
              </a:extLst>
            </p:cNvPr>
            <p:cNvPicPr>
              <a:picLocks noChangeAspect="1"/>
            </p:cNvPicPr>
            <p:nvPr/>
          </p:nvPicPr>
          <p:blipFill>
            <a:blip r:embed="rId4"/>
            <a:stretch>
              <a:fillRect/>
            </a:stretch>
          </p:blipFill>
          <p:spPr>
            <a:xfrm>
              <a:off x="7563047" y="7048005"/>
              <a:ext cx="666553" cy="536495"/>
            </a:xfrm>
            <a:prstGeom prst="rect">
              <a:avLst/>
            </a:prstGeom>
          </p:spPr>
        </p:pic>
        <p:sp>
          <p:nvSpPr>
            <p:cNvPr id="8" name="TextBox 7"/>
            <p:cNvSpPr txBox="1"/>
            <p:nvPr/>
          </p:nvSpPr>
          <p:spPr>
            <a:xfrm>
              <a:off x="7521183" y="7173406"/>
              <a:ext cx="903767" cy="279006"/>
            </a:xfrm>
            <a:prstGeom prst="rect">
              <a:avLst/>
            </a:prstGeom>
            <a:noFill/>
          </p:spPr>
          <p:txBody>
            <a:bodyPr wrap="square" rtlCol="0">
              <a:spAutoFit/>
            </a:bodyPr>
            <a:lstStyle/>
            <a:p>
              <a:pPr marL="0" marR="0" lvl="0" indent="0" algn="l" defTabSz="90686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NEXT</a:t>
              </a:r>
            </a:p>
          </p:txBody>
        </p:sp>
      </p:grpSp>
    </p:spTree>
    <p:extLst>
      <p:ext uri="{BB962C8B-B14F-4D97-AF65-F5344CB8AC3E}">
        <p14:creationId xmlns:p14="http://schemas.microsoft.com/office/powerpoint/2010/main" val="2289654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73038" y="815975"/>
            <a:ext cx="4035426" cy="2270125"/>
          </a:xfrm>
          <a:prstGeom prst="rect">
            <a:avLst/>
          </a:prstGeom>
          <a:ln/>
        </p:spPr>
      </p:sp>
      <p:sp>
        <p:nvSpPr>
          <p:cNvPr id="98309" name="Slide Number Placeholder 5"/>
          <p:cNvSpPr>
            <a:spLocks noGrp="1"/>
          </p:cNvSpPr>
          <p:nvPr>
            <p:ph type="sldNum" sz="quarter" idx="5"/>
          </p:nvPr>
        </p:nvSpPr>
        <p:spPr>
          <a:xfrm>
            <a:off x="3751946" y="8996650"/>
            <a:ext cx="3072739" cy="5354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032">
              <a:spcBef>
                <a:spcPts val="316"/>
              </a:spcBef>
              <a:spcAft>
                <a:spcPts val="316"/>
              </a:spcAft>
              <a:defRPr sz="1000">
                <a:solidFill>
                  <a:schemeClr val="tx1"/>
                </a:solidFill>
                <a:latin typeface="Arial" pitchFamily="34" charset="0"/>
              </a:defRPr>
            </a:lvl1pPr>
            <a:lvl2pPr marL="750519" indent="-288661" defTabSz="975032">
              <a:spcBef>
                <a:spcPts val="316"/>
              </a:spcBef>
              <a:spcAft>
                <a:spcPts val="316"/>
              </a:spcAft>
              <a:defRPr sz="1000">
                <a:solidFill>
                  <a:schemeClr val="tx1"/>
                </a:solidFill>
                <a:latin typeface="Arial" pitchFamily="34" charset="0"/>
              </a:defRPr>
            </a:lvl2pPr>
            <a:lvl3pPr marL="1154644" indent="-230927" defTabSz="975032">
              <a:spcBef>
                <a:spcPts val="316"/>
              </a:spcBef>
              <a:spcAft>
                <a:spcPts val="316"/>
              </a:spcAft>
              <a:defRPr sz="1000">
                <a:solidFill>
                  <a:schemeClr val="tx1"/>
                </a:solidFill>
                <a:latin typeface="Arial" pitchFamily="34" charset="0"/>
              </a:defRPr>
            </a:lvl3pPr>
            <a:lvl4pPr marL="1616501" indent="-230927" defTabSz="975032">
              <a:spcBef>
                <a:spcPts val="316"/>
              </a:spcBef>
              <a:spcAft>
                <a:spcPts val="316"/>
              </a:spcAft>
              <a:defRPr sz="1000">
                <a:solidFill>
                  <a:schemeClr val="tx1"/>
                </a:solidFill>
                <a:latin typeface="Arial" pitchFamily="34" charset="0"/>
              </a:defRPr>
            </a:lvl4pPr>
            <a:lvl5pPr marL="2078358" indent="-230927" defTabSz="975032">
              <a:spcBef>
                <a:spcPts val="316"/>
              </a:spcBef>
              <a:spcAft>
                <a:spcPts val="316"/>
              </a:spcAft>
              <a:defRPr sz="1000">
                <a:solidFill>
                  <a:schemeClr val="tx1"/>
                </a:solidFill>
                <a:latin typeface="Arial" pitchFamily="34" charset="0"/>
              </a:defRPr>
            </a:lvl5pPr>
            <a:lvl6pPr marL="2540218" indent="-230927" defTabSz="975032" eaLnBrk="0" fontAlgn="base" hangingPunct="0">
              <a:spcBef>
                <a:spcPts val="316"/>
              </a:spcBef>
              <a:spcAft>
                <a:spcPts val="316"/>
              </a:spcAft>
              <a:defRPr sz="1000">
                <a:solidFill>
                  <a:schemeClr val="tx1"/>
                </a:solidFill>
                <a:latin typeface="Arial" pitchFamily="34" charset="0"/>
              </a:defRPr>
            </a:lvl6pPr>
            <a:lvl7pPr marL="3002076" indent="-230927" defTabSz="975032" eaLnBrk="0" fontAlgn="base" hangingPunct="0">
              <a:spcBef>
                <a:spcPts val="316"/>
              </a:spcBef>
              <a:spcAft>
                <a:spcPts val="316"/>
              </a:spcAft>
              <a:defRPr sz="1000">
                <a:solidFill>
                  <a:schemeClr val="tx1"/>
                </a:solidFill>
                <a:latin typeface="Arial" pitchFamily="34" charset="0"/>
              </a:defRPr>
            </a:lvl7pPr>
            <a:lvl8pPr marL="3463932" indent="-230927" defTabSz="975032" eaLnBrk="0" fontAlgn="base" hangingPunct="0">
              <a:spcBef>
                <a:spcPts val="316"/>
              </a:spcBef>
              <a:spcAft>
                <a:spcPts val="316"/>
              </a:spcAft>
              <a:defRPr sz="1000">
                <a:solidFill>
                  <a:schemeClr val="tx1"/>
                </a:solidFill>
                <a:latin typeface="Arial" pitchFamily="34" charset="0"/>
              </a:defRPr>
            </a:lvl8pPr>
            <a:lvl9pPr marL="3925791" indent="-230927" defTabSz="975032" eaLnBrk="0" fontAlgn="base" hangingPunct="0">
              <a:spcBef>
                <a:spcPts val="316"/>
              </a:spcBef>
              <a:spcAft>
                <a:spcPts val="316"/>
              </a:spcAft>
              <a:defRPr sz="1000">
                <a:solidFill>
                  <a:schemeClr val="tx1"/>
                </a:solidFill>
                <a:latin typeface="Arial" pitchFamily="34" charset="0"/>
              </a:defRPr>
            </a:lvl9pPr>
          </a:lstStyle>
          <a:p>
            <a:pPr marL="0" marR="0" lvl="0" indent="0" algn="r" defTabSz="975032" rtl="0" eaLnBrk="1" fontAlgn="auto" latinLnBrk="0" hangingPunct="1">
              <a:lnSpc>
                <a:spcPct val="100000"/>
              </a:lnSpc>
              <a:spcBef>
                <a:spcPct val="0"/>
              </a:spcBef>
              <a:spcAft>
                <a:spcPct val="0"/>
              </a:spcAft>
              <a:buClrTx/>
              <a:buSzTx/>
              <a:buFontTx/>
              <a:buNone/>
              <a:tabLst/>
              <a:defRPr/>
            </a:pPr>
            <a:fld id="{1F5173CE-6C2A-479C-996C-93E72707E876}"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5032" rtl="0" eaLnBrk="1" fontAlgn="auto"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2"/>
          <p:cNvSpPr>
            <a:spLocks noGrp="1"/>
          </p:cNvSpPr>
          <p:nvPr>
            <p:ph type="body" idx="3"/>
          </p:nvPr>
        </p:nvSpPr>
        <p:spPr>
          <a:xfrm>
            <a:off x="335531" y="3320335"/>
            <a:ext cx="6596520" cy="3056166"/>
          </a:xfrm>
          <a:prstGeom prst="rect">
            <a:avLst/>
          </a:prstGeom>
        </p:spPr>
        <p:txBody>
          <a:bodyPr>
            <a:noAutofit/>
          </a:bodyPr>
          <a:lstStyle/>
          <a:p>
            <a:pPr defTabSz="906861">
              <a:spcBef>
                <a:spcPts val="345"/>
              </a:spcBef>
              <a:spcAft>
                <a:spcPts val="345"/>
              </a:spcAft>
              <a:defRPr/>
            </a:pPr>
            <a:r>
              <a:rPr lang="en-US" b="1" i="0" baseline="0" dirty="0" smtClean="0"/>
              <a:t>VIDEO WILL AUTOMATICALLY BEGIN</a:t>
            </a:r>
          </a:p>
          <a:p>
            <a:pPr>
              <a:spcBef>
                <a:spcPts val="345"/>
              </a:spcBef>
              <a:spcAft>
                <a:spcPts val="345"/>
              </a:spcAft>
              <a:defRPr/>
            </a:pPr>
            <a:endParaRPr lang="en-US" dirty="0">
              <a:cs typeface="Arial" panose="020B0604020202020204" pitchFamily="34" charset="0"/>
            </a:endParaRPr>
          </a:p>
        </p:txBody>
      </p:sp>
    </p:spTree>
    <p:extLst>
      <p:ext uri="{BB962C8B-B14F-4D97-AF65-F5344CB8AC3E}">
        <p14:creationId xmlns:p14="http://schemas.microsoft.com/office/powerpoint/2010/main" val="2863876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C51AF-4D91-42DE-BF09-F2BE0EFCE9F3}" type="slidenum">
              <a:rPr lang="en-US" smtClean="0"/>
              <a:t>5</a:t>
            </a:fld>
            <a:endParaRPr lang="en-US"/>
          </a:p>
        </p:txBody>
      </p:sp>
    </p:spTree>
    <p:extLst>
      <p:ext uri="{BB962C8B-B14F-4D97-AF65-F5344CB8AC3E}">
        <p14:creationId xmlns:p14="http://schemas.microsoft.com/office/powerpoint/2010/main" val="922237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73038" y="501650"/>
            <a:ext cx="4035426" cy="2270125"/>
          </a:xfrm>
          <a:prstGeom prst="rect">
            <a:avLst/>
          </a:prstGeom>
          <a:ln/>
        </p:spPr>
      </p:sp>
      <p:sp>
        <p:nvSpPr>
          <p:cNvPr id="151557" name="Slide Number Placeholder 5"/>
          <p:cNvSpPr>
            <a:spLocks noGrp="1"/>
          </p:cNvSpPr>
          <p:nvPr>
            <p:ph type="sldNum" sz="quarter" idx="5"/>
          </p:nvPr>
        </p:nvSpPr>
        <p:spPr>
          <a:xfrm>
            <a:off x="3761348" y="8996650"/>
            <a:ext cx="3043205" cy="5354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359">
              <a:spcBef>
                <a:spcPts val="318"/>
              </a:spcBef>
              <a:spcAft>
                <a:spcPts val="318"/>
              </a:spcAft>
              <a:defRPr sz="1000">
                <a:solidFill>
                  <a:schemeClr val="tx1"/>
                </a:solidFill>
                <a:latin typeface="Arial" pitchFamily="34" charset="0"/>
              </a:defRPr>
            </a:lvl1pPr>
            <a:lvl2pPr marL="755387" indent="-290535" defTabSz="981359">
              <a:spcBef>
                <a:spcPts val="318"/>
              </a:spcBef>
              <a:spcAft>
                <a:spcPts val="318"/>
              </a:spcAft>
              <a:defRPr sz="1000">
                <a:solidFill>
                  <a:schemeClr val="tx1"/>
                </a:solidFill>
                <a:latin typeface="Arial" pitchFamily="34" charset="0"/>
              </a:defRPr>
            </a:lvl2pPr>
            <a:lvl3pPr marL="1162135" indent="-232427" defTabSz="981359">
              <a:spcBef>
                <a:spcPts val="318"/>
              </a:spcBef>
              <a:spcAft>
                <a:spcPts val="318"/>
              </a:spcAft>
              <a:defRPr sz="1000">
                <a:solidFill>
                  <a:schemeClr val="tx1"/>
                </a:solidFill>
                <a:latin typeface="Arial" pitchFamily="34" charset="0"/>
              </a:defRPr>
            </a:lvl3pPr>
            <a:lvl4pPr marL="1626987" indent="-232427" defTabSz="981359">
              <a:spcBef>
                <a:spcPts val="318"/>
              </a:spcBef>
              <a:spcAft>
                <a:spcPts val="318"/>
              </a:spcAft>
              <a:defRPr sz="1000">
                <a:solidFill>
                  <a:schemeClr val="tx1"/>
                </a:solidFill>
                <a:latin typeface="Arial" pitchFamily="34" charset="0"/>
              </a:defRPr>
            </a:lvl4pPr>
            <a:lvl5pPr marL="2091843" indent="-232427" defTabSz="981359">
              <a:spcBef>
                <a:spcPts val="318"/>
              </a:spcBef>
              <a:spcAft>
                <a:spcPts val="318"/>
              </a:spcAft>
              <a:defRPr sz="1000">
                <a:solidFill>
                  <a:schemeClr val="tx1"/>
                </a:solidFill>
                <a:latin typeface="Arial" pitchFamily="34" charset="0"/>
              </a:defRPr>
            </a:lvl5pPr>
            <a:lvl6pPr marL="2556697" indent="-232427" defTabSz="981359" eaLnBrk="0" fontAlgn="base" hangingPunct="0">
              <a:spcBef>
                <a:spcPts val="318"/>
              </a:spcBef>
              <a:spcAft>
                <a:spcPts val="318"/>
              </a:spcAft>
              <a:defRPr sz="1000">
                <a:solidFill>
                  <a:schemeClr val="tx1"/>
                </a:solidFill>
                <a:latin typeface="Arial" pitchFamily="34" charset="0"/>
              </a:defRPr>
            </a:lvl6pPr>
            <a:lvl7pPr marL="3021549" indent="-232427" defTabSz="981359" eaLnBrk="0" fontAlgn="base" hangingPunct="0">
              <a:spcBef>
                <a:spcPts val="318"/>
              </a:spcBef>
              <a:spcAft>
                <a:spcPts val="318"/>
              </a:spcAft>
              <a:defRPr sz="1000">
                <a:solidFill>
                  <a:schemeClr val="tx1"/>
                </a:solidFill>
                <a:latin typeface="Arial" pitchFamily="34" charset="0"/>
              </a:defRPr>
            </a:lvl7pPr>
            <a:lvl8pPr marL="3486403" indent="-232427" defTabSz="981359" eaLnBrk="0" fontAlgn="base" hangingPunct="0">
              <a:spcBef>
                <a:spcPts val="318"/>
              </a:spcBef>
              <a:spcAft>
                <a:spcPts val="318"/>
              </a:spcAft>
              <a:defRPr sz="1000">
                <a:solidFill>
                  <a:schemeClr val="tx1"/>
                </a:solidFill>
                <a:latin typeface="Arial" pitchFamily="34" charset="0"/>
              </a:defRPr>
            </a:lvl8pPr>
            <a:lvl9pPr marL="3951258" indent="-232427" defTabSz="981359" eaLnBrk="0" fontAlgn="base" hangingPunct="0">
              <a:spcBef>
                <a:spcPts val="318"/>
              </a:spcBef>
              <a:spcAft>
                <a:spcPts val="318"/>
              </a:spcAft>
              <a:defRPr sz="1000">
                <a:solidFill>
                  <a:schemeClr val="tx1"/>
                </a:solidFill>
                <a:latin typeface="Arial" pitchFamily="34" charset="0"/>
              </a:defRPr>
            </a:lvl9pPr>
          </a:lstStyle>
          <a:p>
            <a:pPr marL="0" marR="0" lvl="0" indent="0" algn="r" defTabSz="981359" rtl="0" eaLnBrk="1" fontAlgn="auto" latinLnBrk="0" hangingPunct="1">
              <a:lnSpc>
                <a:spcPct val="100000"/>
              </a:lnSpc>
              <a:spcBef>
                <a:spcPct val="0"/>
              </a:spcBef>
              <a:spcAft>
                <a:spcPct val="0"/>
              </a:spcAft>
              <a:buClrTx/>
              <a:buSzTx/>
              <a:buFontTx/>
              <a:buNone/>
              <a:tabLst/>
              <a:defRPr/>
            </a:pPr>
            <a:fld id="{806B5713-CC4C-4624-9E49-F43841DA4AAD}"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81359" rtl="0" eaLnBrk="1" fontAlgn="auto"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Notes Placeholder 2"/>
          <p:cNvSpPr>
            <a:spLocks noGrp="1"/>
          </p:cNvSpPr>
          <p:nvPr>
            <p:ph type="body" idx="3"/>
          </p:nvPr>
        </p:nvSpPr>
        <p:spPr>
          <a:xfrm>
            <a:off x="335534" y="3116733"/>
            <a:ext cx="5789647" cy="49548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861">
              <a:spcBef>
                <a:spcPts val="345"/>
              </a:spcBef>
              <a:spcAft>
                <a:spcPts val="345"/>
              </a:spcAft>
              <a:defRPr/>
            </a:pPr>
            <a:r>
              <a:rPr lang="en-US" b="1" dirty="0">
                <a:solidFill>
                  <a:prstClr val="black"/>
                </a:solidFill>
                <a:latin typeface="Calibri" panose="020F0502020204030204" pitchFamily="34" charset="0"/>
                <a:cs typeface="Calibri" panose="020F0502020204030204" pitchFamily="34" charset="0"/>
              </a:rPr>
              <a:t>Facilitate Discussion: </a:t>
            </a:r>
          </a:p>
          <a:p>
            <a:pPr defTabSz="906861">
              <a:spcBef>
                <a:spcPts val="345"/>
              </a:spcBef>
              <a:spcAft>
                <a:spcPts val="345"/>
              </a:spcAft>
              <a:defRPr/>
            </a:pPr>
            <a:endParaRPr lang="en-US" dirty="0">
              <a:solidFill>
                <a:prstClr val="black"/>
              </a:solidFill>
              <a:latin typeface="Calibri" panose="020F0502020204030204" pitchFamily="34" charset="0"/>
              <a:cs typeface="Calibri" panose="020F0502020204030204" pitchFamily="34" charset="0"/>
            </a:endParaRPr>
          </a:p>
          <a:p>
            <a:pPr defTabSz="906861">
              <a:spcBef>
                <a:spcPts val="345"/>
              </a:spcBef>
              <a:spcAft>
                <a:spcPts val="345"/>
              </a:spcAft>
              <a:defRPr/>
            </a:pPr>
            <a:r>
              <a:rPr lang="en-US" b="1" dirty="0">
                <a:solidFill>
                  <a:prstClr val="black"/>
                </a:solidFill>
                <a:latin typeface="Calibri" panose="020F0502020204030204" pitchFamily="34" charset="0"/>
                <a:cs typeface="Calibri" panose="020F0502020204030204" pitchFamily="34" charset="0"/>
              </a:rPr>
              <a:t>Ask:</a:t>
            </a:r>
          </a:p>
          <a:p>
            <a:pPr marL="170037" indent="-170037" defTabSz="906861">
              <a:spcBef>
                <a:spcPts val="345"/>
              </a:spcBef>
              <a:spcAft>
                <a:spcPts val="345"/>
              </a:spcAft>
              <a:buBlip>
                <a:blip r:embed="rId3"/>
              </a:buBlip>
              <a:defRPr/>
            </a:pPr>
            <a:r>
              <a:rPr lang="en-US" dirty="0">
                <a:solidFill>
                  <a:prstClr val="black"/>
                </a:solidFill>
                <a:latin typeface="Calibri" panose="020F0502020204030204" pitchFamily="34" charset="0"/>
                <a:cs typeface="Calibri" panose="020F0502020204030204" pitchFamily="34" charset="0"/>
              </a:rPr>
              <a:t>What did you notice in that conversation? </a:t>
            </a:r>
          </a:p>
          <a:p>
            <a:pPr marL="170037" indent="-170037" defTabSz="906861">
              <a:spcBef>
                <a:spcPts val="345"/>
              </a:spcBef>
              <a:spcAft>
                <a:spcPts val="345"/>
              </a:spcAft>
              <a:buBlip>
                <a:blip r:embed="rId3"/>
              </a:buBlip>
              <a:defRPr/>
            </a:pPr>
            <a:endParaRPr lang="en-US" altLang="en-US" dirty="0">
              <a:solidFill>
                <a:prstClr val="black"/>
              </a:solidFill>
              <a:latin typeface="Calibri" panose="020F0502020204030204" pitchFamily="34" charset="0"/>
              <a:cs typeface="Calibri" panose="020F0502020204030204" pitchFamily="34" charset="0"/>
            </a:endParaRPr>
          </a:p>
          <a:p>
            <a:pPr defTabSz="906861">
              <a:spcBef>
                <a:spcPts val="345"/>
              </a:spcBef>
              <a:spcAft>
                <a:spcPts val="345"/>
              </a:spcAft>
              <a:defRPr/>
            </a:pPr>
            <a:r>
              <a:rPr lang="en-US" altLang="en-US" i="1" dirty="0">
                <a:latin typeface="Calibri" panose="020F0502020204030204" pitchFamily="34" charset="0"/>
                <a:cs typeface="Calibri" panose="020F0502020204030204" pitchFamily="34" charset="0"/>
              </a:rPr>
              <a:t>Possible responses: more prepared, more engaged, seconds vs minutes, clear plan as leave conv</a:t>
            </a:r>
            <a:r>
              <a:rPr lang="en-US" altLang="en-US" i="1" dirty="0">
                <a:cs typeface="Arial" pitchFamily="34" charset="0"/>
              </a:rPr>
              <a:t>ersation</a:t>
            </a:r>
            <a:endParaRPr lang="en-US" altLang="en-US" i="1" dirty="0">
              <a:solidFill>
                <a:prstClr val="black"/>
              </a:solidFill>
              <a:latin typeface="Calisto MT"/>
              <a:cs typeface="Arial" panose="020B0604020202020204" pitchFamily="34" charset="0"/>
            </a:endParaRPr>
          </a:p>
        </p:txBody>
      </p:sp>
    </p:spTree>
    <p:extLst>
      <p:ext uri="{BB962C8B-B14F-4D97-AF65-F5344CB8AC3E}">
        <p14:creationId xmlns:p14="http://schemas.microsoft.com/office/powerpoint/2010/main" val="547474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49:notes"/>
          <p:cNvSpPr txBox="1">
            <a:spLocks noGrp="1"/>
          </p:cNvSpPr>
          <p:nvPr>
            <p:ph type="sldNum" idx="12"/>
          </p:nvPr>
        </p:nvSpPr>
        <p:spPr>
          <a:xfrm>
            <a:off x="3680509" y="8996650"/>
            <a:ext cx="3117332" cy="535482"/>
          </a:xfrm>
          <a:prstGeom prst="rect">
            <a:avLst/>
          </a:prstGeom>
          <a:noFill/>
          <a:ln>
            <a:noFill/>
          </a:ln>
        </p:spPr>
        <p:txBody>
          <a:bodyPr spcFirstLastPara="1" wrap="square" lIns="93900" tIns="46925" rIns="93900" bIns="46925" anchor="b" anchorCtr="0">
            <a:noAutofit/>
          </a:bodyPr>
          <a:lstStyle/>
          <a:p>
            <a:pPr marL="0" lvl="0" indent="0" algn="l"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51</a:t>
            </a:fld>
            <a:endParaRPr sz="1400">
              <a:solidFill>
                <a:srgbClr val="000000"/>
              </a:solidFill>
              <a:latin typeface="Arial"/>
              <a:ea typeface="Arial"/>
              <a:cs typeface="Arial"/>
              <a:sym typeface="Arial"/>
            </a:endParaRPr>
          </a:p>
        </p:txBody>
      </p:sp>
      <p:sp>
        <p:nvSpPr>
          <p:cNvPr id="689" name="Google Shape;689;p49:notes"/>
          <p:cNvSpPr txBox="1">
            <a:spLocks noGrp="1"/>
          </p:cNvSpPr>
          <p:nvPr>
            <p:ph type="body" idx="1"/>
          </p:nvPr>
        </p:nvSpPr>
        <p:spPr>
          <a:xfrm>
            <a:off x="860145" y="3225327"/>
            <a:ext cx="5640726" cy="4404965"/>
          </a:xfrm>
          <a:prstGeom prst="rect">
            <a:avLst/>
          </a:prstGeom>
          <a:noFill/>
          <a:ln>
            <a:noFill/>
          </a:ln>
        </p:spPr>
        <p:txBody>
          <a:bodyPr spcFirstLastPara="1" wrap="square" lIns="93900" tIns="46925" rIns="93900" bIns="46925" anchor="t" anchorCtr="0">
            <a:normAutofit/>
          </a:bodyPr>
          <a:lstStyle/>
          <a:p>
            <a:pPr marL="469682" lvl="0" indent="-234841" algn="l" rtl="0">
              <a:lnSpc>
                <a:spcPct val="100000"/>
              </a:lnSpc>
              <a:spcBef>
                <a:spcPts val="0"/>
              </a:spcBef>
              <a:spcAft>
                <a:spcPts val="0"/>
              </a:spcAft>
              <a:buSzPts val="1400"/>
              <a:buNone/>
            </a:pPr>
            <a:r>
              <a:rPr lang="en-US" b="1" i="0"/>
              <a:t>Facilitate Activity: </a:t>
            </a:r>
            <a:endParaRPr/>
          </a:p>
          <a:p>
            <a:pPr marL="469682" lvl="0" indent="-234841" algn="l" rtl="0">
              <a:lnSpc>
                <a:spcPct val="100000"/>
              </a:lnSpc>
              <a:spcBef>
                <a:spcPts val="0"/>
              </a:spcBef>
              <a:spcAft>
                <a:spcPts val="0"/>
              </a:spcAft>
              <a:buSzPts val="1400"/>
              <a:buNone/>
            </a:pPr>
            <a:r>
              <a:rPr lang="en-US" u="sng"/>
              <a:t>Introduce Activity: </a:t>
            </a:r>
            <a:endParaRPr u="sng"/>
          </a:p>
          <a:p>
            <a:pPr marL="170037" lvl="0" indent="-170037" algn="l" rtl="0">
              <a:lnSpc>
                <a:spcPct val="100000"/>
              </a:lnSpc>
              <a:spcBef>
                <a:spcPts val="0"/>
              </a:spcBef>
              <a:spcAft>
                <a:spcPts val="0"/>
              </a:spcAft>
              <a:buClr>
                <a:srgbClr val="000000"/>
              </a:buClr>
              <a:buSzPts val="1400"/>
              <a:buFont typeface="Calibri"/>
              <a:buChar char="•"/>
            </a:pPr>
            <a:r>
              <a:rPr lang="en-US">
                <a:solidFill>
                  <a:srgbClr val="000000"/>
                </a:solidFill>
              </a:rPr>
              <a:t>For this practice you will prepare and deliver an SBAR</a:t>
            </a:r>
            <a:endParaRPr/>
          </a:p>
          <a:p>
            <a:pPr marL="249335" lvl="0" indent="-158007" algn="l" rtl="0">
              <a:lnSpc>
                <a:spcPct val="100000"/>
              </a:lnSpc>
              <a:spcBef>
                <a:spcPts val="0"/>
              </a:spcBef>
              <a:spcAft>
                <a:spcPts val="0"/>
              </a:spcAft>
              <a:buSzPts val="1400"/>
              <a:buNone/>
            </a:pPr>
            <a:endParaRPr>
              <a:solidFill>
                <a:srgbClr val="000000"/>
              </a:solidFill>
            </a:endParaRPr>
          </a:p>
          <a:p>
            <a:pPr marL="249335" lvl="0" indent="-249335" algn="l" rtl="0">
              <a:lnSpc>
                <a:spcPct val="100000"/>
              </a:lnSpc>
              <a:spcBef>
                <a:spcPts val="0"/>
              </a:spcBef>
              <a:spcAft>
                <a:spcPts val="0"/>
              </a:spcAft>
              <a:buClr>
                <a:srgbClr val="000000"/>
              </a:buClr>
              <a:buSzPts val="1400"/>
              <a:buFont typeface="Calibri"/>
              <a:buChar char="•"/>
            </a:pPr>
            <a:r>
              <a:rPr lang="en-US">
                <a:solidFill>
                  <a:srgbClr val="000000"/>
                </a:solidFill>
              </a:rPr>
              <a:t>First, </a:t>
            </a:r>
            <a:r>
              <a:rPr lang="en-US" b="1" u="sng">
                <a:solidFill>
                  <a:srgbClr val="000000"/>
                </a:solidFill>
              </a:rPr>
              <a:t>individually</a:t>
            </a:r>
            <a:r>
              <a:rPr lang="en-US">
                <a:solidFill>
                  <a:srgbClr val="000000"/>
                </a:solidFill>
              </a:rPr>
              <a:t> prepare an SBAR </a:t>
            </a:r>
            <a:r>
              <a:rPr lang="en-US" b="1" u="sng">
                <a:solidFill>
                  <a:srgbClr val="000000"/>
                </a:solidFill>
              </a:rPr>
              <a:t>for each </a:t>
            </a:r>
            <a:r>
              <a:rPr lang="en-US">
                <a:solidFill>
                  <a:srgbClr val="000000"/>
                </a:solidFill>
              </a:rPr>
              <a:t>of the listed scenarios.  </a:t>
            </a:r>
            <a:endParaRPr/>
          </a:p>
          <a:p>
            <a:pPr marL="249335" lvl="0" indent="-158007" algn="l" rtl="0">
              <a:lnSpc>
                <a:spcPct val="100000"/>
              </a:lnSpc>
              <a:spcBef>
                <a:spcPts val="0"/>
              </a:spcBef>
              <a:spcAft>
                <a:spcPts val="0"/>
              </a:spcAft>
              <a:buSzPts val="1400"/>
              <a:buNone/>
            </a:pPr>
            <a:endParaRPr>
              <a:solidFill>
                <a:srgbClr val="000000"/>
              </a:solidFill>
            </a:endParaRPr>
          </a:p>
          <a:p>
            <a:pPr marL="249335" lvl="0" indent="-249335" algn="l" rtl="0">
              <a:lnSpc>
                <a:spcPct val="100000"/>
              </a:lnSpc>
              <a:spcBef>
                <a:spcPts val="0"/>
              </a:spcBef>
              <a:spcAft>
                <a:spcPts val="0"/>
              </a:spcAft>
              <a:buClr>
                <a:srgbClr val="000000"/>
              </a:buClr>
              <a:buSzPts val="1400"/>
              <a:buFont typeface="Calibri"/>
              <a:buChar char="•"/>
            </a:pPr>
            <a:r>
              <a:rPr lang="en-US" b="1" u="sng">
                <a:solidFill>
                  <a:srgbClr val="000000"/>
                </a:solidFill>
              </a:rPr>
              <a:t>Then I’d like you to volunteer to share your SBAR </a:t>
            </a:r>
            <a:endParaRPr/>
          </a:p>
          <a:p>
            <a:pPr marL="249335" lvl="0" indent="-160435" algn="l" rtl="0">
              <a:lnSpc>
                <a:spcPct val="100000"/>
              </a:lnSpc>
              <a:spcBef>
                <a:spcPts val="0"/>
              </a:spcBef>
              <a:spcAft>
                <a:spcPts val="0"/>
              </a:spcAft>
              <a:buClr>
                <a:schemeClr val="dk1"/>
              </a:buClr>
              <a:buSzPts val="1400"/>
              <a:buFont typeface="Calibri"/>
              <a:buNone/>
            </a:pPr>
            <a:endParaRPr b="1" u="sng">
              <a:solidFill>
                <a:srgbClr val="000000"/>
              </a:solidFill>
            </a:endParaRPr>
          </a:p>
          <a:p>
            <a:pPr marL="249335" lvl="0" indent="-160435" algn="l" rtl="0">
              <a:lnSpc>
                <a:spcPct val="100000"/>
              </a:lnSpc>
              <a:spcBef>
                <a:spcPts val="0"/>
              </a:spcBef>
              <a:spcAft>
                <a:spcPts val="0"/>
              </a:spcAft>
              <a:buClr>
                <a:schemeClr val="dk1"/>
              </a:buClr>
              <a:buSzPts val="1400"/>
              <a:buFont typeface="Calibri"/>
              <a:buNone/>
            </a:pPr>
            <a:endParaRPr b="1" u="sng">
              <a:solidFill>
                <a:srgbClr val="000000"/>
              </a:solidFill>
            </a:endParaRPr>
          </a:p>
          <a:p>
            <a:pPr marL="249335" lvl="0" indent="-158007" algn="l" rtl="0">
              <a:lnSpc>
                <a:spcPct val="100000"/>
              </a:lnSpc>
              <a:spcBef>
                <a:spcPts val="0"/>
              </a:spcBef>
              <a:spcAft>
                <a:spcPts val="0"/>
              </a:spcAft>
              <a:buSzPts val="1400"/>
              <a:buNone/>
            </a:pPr>
            <a:endParaRPr>
              <a:solidFill>
                <a:srgbClr val="000000"/>
              </a:solidFill>
            </a:endParaRPr>
          </a:p>
          <a:p>
            <a:pPr marL="249335" lvl="0" indent="-249335" algn="l" rtl="0">
              <a:lnSpc>
                <a:spcPct val="100000"/>
              </a:lnSpc>
              <a:spcBef>
                <a:spcPts val="0"/>
              </a:spcBef>
              <a:spcAft>
                <a:spcPts val="0"/>
              </a:spcAft>
              <a:buClr>
                <a:srgbClr val="000000"/>
              </a:buClr>
              <a:buSzPts val="1400"/>
              <a:buFont typeface="Calibri"/>
              <a:buChar char="•"/>
            </a:pPr>
            <a:r>
              <a:rPr lang="en-US" b="1" u="sng">
                <a:solidFill>
                  <a:srgbClr val="000000"/>
                </a:solidFill>
              </a:rPr>
              <a:t>Remember to introduce yourself</a:t>
            </a:r>
            <a:r>
              <a:rPr lang="en-US">
                <a:solidFill>
                  <a:srgbClr val="000000"/>
                </a:solidFill>
              </a:rPr>
              <a:t>, and </a:t>
            </a:r>
            <a:r>
              <a:rPr lang="en-US" b="1" u="sng">
                <a:solidFill>
                  <a:srgbClr val="000000"/>
                </a:solidFill>
              </a:rPr>
              <a:t>say each part of the SBAR format </a:t>
            </a:r>
            <a:endParaRPr/>
          </a:p>
          <a:p>
            <a:pPr marL="249335" lvl="0" indent="-158007" algn="l" rtl="0">
              <a:lnSpc>
                <a:spcPct val="100000"/>
              </a:lnSpc>
              <a:spcBef>
                <a:spcPts val="0"/>
              </a:spcBef>
              <a:spcAft>
                <a:spcPts val="0"/>
              </a:spcAft>
              <a:buSzPts val="1400"/>
              <a:buNone/>
            </a:pPr>
            <a:endParaRPr b="1" u="sng">
              <a:solidFill>
                <a:srgbClr val="000000"/>
              </a:solidFill>
            </a:endParaRPr>
          </a:p>
          <a:p>
            <a:pPr marL="249335" lvl="0" indent="-249335" algn="l" rtl="0">
              <a:lnSpc>
                <a:spcPct val="100000"/>
              </a:lnSpc>
              <a:spcBef>
                <a:spcPts val="0"/>
              </a:spcBef>
              <a:spcAft>
                <a:spcPts val="0"/>
              </a:spcAft>
              <a:buClr>
                <a:srgbClr val="000000"/>
              </a:buClr>
              <a:buSzPts val="1400"/>
              <a:buFont typeface="Calibri"/>
              <a:buChar char="•"/>
            </a:pPr>
            <a:r>
              <a:rPr lang="en-US">
                <a:solidFill>
                  <a:srgbClr val="000000"/>
                </a:solidFill>
              </a:rPr>
              <a:t>Receivers please provide feedback</a:t>
            </a:r>
            <a:endParaRPr/>
          </a:p>
          <a:p>
            <a:pPr marL="249335" lvl="0" indent="-158007" algn="l" rtl="0">
              <a:lnSpc>
                <a:spcPct val="100000"/>
              </a:lnSpc>
              <a:spcBef>
                <a:spcPts val="0"/>
              </a:spcBef>
              <a:spcAft>
                <a:spcPts val="0"/>
              </a:spcAft>
              <a:buSzPts val="1400"/>
              <a:buNone/>
            </a:pPr>
            <a:endParaRPr>
              <a:solidFill>
                <a:srgbClr val="000000"/>
              </a:solidFill>
            </a:endParaRPr>
          </a:p>
          <a:p>
            <a:pPr marL="249335" lvl="0" indent="-249335" algn="l" rtl="0">
              <a:lnSpc>
                <a:spcPct val="100000"/>
              </a:lnSpc>
              <a:spcBef>
                <a:spcPts val="0"/>
              </a:spcBef>
              <a:spcAft>
                <a:spcPts val="0"/>
              </a:spcAft>
              <a:buClr>
                <a:srgbClr val="000000"/>
              </a:buClr>
              <a:buSzPts val="1400"/>
              <a:buFont typeface="Calibri"/>
              <a:buChar char="•"/>
            </a:pPr>
            <a:r>
              <a:rPr lang="en-US">
                <a:solidFill>
                  <a:srgbClr val="000000"/>
                </a:solidFill>
              </a:rPr>
              <a:t>This will be fairly quick – just a few minutes </a:t>
            </a:r>
            <a:endParaRPr>
              <a:solidFill>
                <a:srgbClr val="000000"/>
              </a:solidFill>
            </a:endParaRPr>
          </a:p>
          <a:p>
            <a:pPr marL="469682" lvl="0" indent="-234841" algn="l" rtl="0">
              <a:lnSpc>
                <a:spcPct val="100000"/>
              </a:lnSpc>
              <a:spcBef>
                <a:spcPts val="0"/>
              </a:spcBef>
              <a:spcAft>
                <a:spcPts val="0"/>
              </a:spcAft>
              <a:buSzPts val="1400"/>
              <a:buNone/>
            </a:pPr>
            <a:endParaRPr>
              <a:solidFill>
                <a:srgbClr val="000000"/>
              </a:solidFill>
            </a:endParaRPr>
          </a:p>
          <a:p>
            <a:pPr marL="469682" lvl="0" indent="-234841" algn="l" rtl="0">
              <a:lnSpc>
                <a:spcPct val="100000"/>
              </a:lnSpc>
              <a:spcBef>
                <a:spcPts val="0"/>
              </a:spcBef>
              <a:spcAft>
                <a:spcPts val="0"/>
              </a:spcAft>
              <a:buSzPts val="1400"/>
              <a:buNone/>
            </a:pPr>
            <a:r>
              <a:rPr lang="en-US" b="1">
                <a:solidFill>
                  <a:srgbClr val="000000"/>
                </a:solidFill>
              </a:rPr>
              <a:t>Total Time: </a:t>
            </a:r>
            <a:r>
              <a:rPr lang="en-US">
                <a:solidFill>
                  <a:srgbClr val="000000"/>
                </a:solidFill>
              </a:rPr>
              <a:t>5 minutes </a:t>
            </a:r>
            <a:endParaRPr b="1">
              <a:solidFill>
                <a:srgbClr val="000000"/>
              </a:solidFill>
            </a:endParaRPr>
          </a:p>
          <a:p>
            <a:pPr marL="469682" lvl="0" indent="-234841" algn="l" rtl="0">
              <a:lnSpc>
                <a:spcPct val="100000"/>
              </a:lnSpc>
              <a:spcBef>
                <a:spcPts val="0"/>
              </a:spcBef>
              <a:spcAft>
                <a:spcPts val="0"/>
              </a:spcAft>
              <a:buSzPts val="1400"/>
              <a:buNone/>
            </a:pPr>
            <a:endParaRPr>
              <a:solidFill>
                <a:srgbClr val="000000"/>
              </a:solidFill>
            </a:endParaRPr>
          </a:p>
          <a:p>
            <a:pPr marL="179710" lvl="0" indent="-88382" algn="l" rtl="0">
              <a:lnSpc>
                <a:spcPct val="100000"/>
              </a:lnSpc>
              <a:spcBef>
                <a:spcPts val="0"/>
              </a:spcBef>
              <a:spcAft>
                <a:spcPts val="0"/>
              </a:spcAft>
              <a:buSzPts val="1400"/>
              <a:buNone/>
            </a:pPr>
            <a:endParaRPr>
              <a:solidFill>
                <a:srgbClr val="000000"/>
              </a:solidFill>
            </a:endParaRPr>
          </a:p>
          <a:p>
            <a:pPr marL="179710" lvl="0" indent="-88382" algn="l" rtl="0">
              <a:lnSpc>
                <a:spcPct val="100000"/>
              </a:lnSpc>
              <a:spcBef>
                <a:spcPts val="0"/>
              </a:spcBef>
              <a:spcAft>
                <a:spcPts val="0"/>
              </a:spcAft>
              <a:buSzPts val="1400"/>
              <a:buNone/>
            </a:pPr>
            <a:endParaRPr b="1">
              <a:solidFill>
                <a:srgbClr val="000000"/>
              </a:solidFill>
            </a:endParaRPr>
          </a:p>
          <a:p>
            <a:pPr marL="179710" lvl="0" indent="-88382" algn="l" rtl="0">
              <a:lnSpc>
                <a:spcPct val="100000"/>
              </a:lnSpc>
              <a:spcBef>
                <a:spcPts val="0"/>
              </a:spcBef>
              <a:spcAft>
                <a:spcPts val="0"/>
              </a:spcAft>
              <a:buSzPts val="1400"/>
              <a:buNone/>
            </a:pPr>
            <a:endParaRPr b="1"/>
          </a:p>
        </p:txBody>
      </p:sp>
      <p:sp>
        <p:nvSpPr>
          <p:cNvPr id="690" name="Google Shape;690;p49:notes"/>
          <p:cNvSpPr>
            <a:spLocks noGrp="1" noRot="1" noChangeAspect="1"/>
          </p:cNvSpPr>
          <p:nvPr>
            <p:ph type="sldImg" idx="2"/>
          </p:nvPr>
        </p:nvSpPr>
        <p:spPr>
          <a:xfrm>
            <a:off x="109538" y="466725"/>
            <a:ext cx="4035425" cy="2270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pic>
        <p:nvPicPr>
          <p:cNvPr id="691" name="Google Shape;691;p49:notes"/>
          <p:cNvPicPr preferRelativeResize="0"/>
          <p:nvPr/>
        </p:nvPicPr>
        <p:blipFill rotWithShape="1">
          <a:blip r:embed="rId3">
            <a:alphaModFix/>
          </a:blip>
          <a:srcRect b="11777"/>
          <a:stretch/>
        </p:blipFill>
        <p:spPr>
          <a:xfrm>
            <a:off x="1759733" y="6144111"/>
            <a:ext cx="1046272" cy="997738"/>
          </a:xfrm>
          <a:prstGeom prst="rect">
            <a:avLst/>
          </a:prstGeom>
          <a:noFill/>
          <a:ln>
            <a:noFill/>
          </a:ln>
        </p:spPr>
      </p:pic>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74f3864137_5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74f3864137_5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74f3864137_5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52</a:t>
            </a:fld>
            <a:endParaRPr>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5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51: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SBAR tool template on micmt website STBC course page </a:t>
            </a:r>
            <a:endParaRPr/>
          </a:p>
        </p:txBody>
      </p:sp>
      <p:sp>
        <p:nvSpPr>
          <p:cNvPr id="714" name="Google Shape;714;p51: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53</a:t>
            </a:fld>
            <a:endParaRPr>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Please use this time to stretch, take a bio break, grab a snack.  We will resume in 10 minutes.</a:t>
            </a:r>
            <a:endParaRPr/>
          </a:p>
          <a:p>
            <a:pPr marL="0" lvl="0" indent="0" algn="l" rtl="0">
              <a:lnSpc>
                <a:spcPct val="100000"/>
              </a:lnSpc>
              <a:spcBef>
                <a:spcPts val="0"/>
              </a:spcBef>
              <a:spcAft>
                <a:spcPts val="0"/>
              </a:spcAft>
              <a:buSzPts val="1400"/>
              <a:buNone/>
            </a:pPr>
            <a:endParaRPr/>
          </a:p>
        </p:txBody>
      </p:sp>
      <p:sp>
        <p:nvSpPr>
          <p:cNvPr id="933" name="Google Shape;93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1785918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74dc89e2c8_2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74dc89e2c8_2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3" name="Google Shape;723;g74dc89e2c8_2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74f3864137_5_4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74f3864137_5_41:notes"/>
          <p:cNvSpPr txBox="1">
            <a:spLocks noGrp="1"/>
          </p:cNvSpPr>
          <p:nvPr>
            <p:ph type="body" idx="1"/>
          </p:nvPr>
        </p:nvSpPr>
        <p:spPr>
          <a:xfrm>
            <a:off x="707708" y="4505981"/>
            <a:ext cx="5858100" cy="41592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In summary - Outcomes measures are important to know and understand because they should shape how we organize our efforts.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Specialty – team-based care outcomes measures are ED and IP utilization.  And since we fully believe that team based care is critical to patient care, impacting these two things are important!   For the STBC BCBSM Pilot participants, as measures are identified your practice leadership will share these with you.</a:t>
            </a:r>
            <a:endParaRPr/>
          </a:p>
          <a:p>
            <a:pPr marL="0" lvl="0" indent="0" algn="l" rtl="0">
              <a:lnSpc>
                <a:spcPct val="100000"/>
              </a:lnSpc>
              <a:spcBef>
                <a:spcPts val="0"/>
              </a:spcBef>
              <a:spcAft>
                <a:spcPts val="0"/>
              </a:spcAft>
              <a:buSzPts val="1400"/>
              <a:buNone/>
            </a:pPr>
            <a:r>
              <a:rPr lang="en-US"/>
              <a:t>_______________________________</a:t>
            </a:r>
            <a:endParaRPr/>
          </a:p>
          <a:p>
            <a:pPr marL="0" lvl="0" indent="0" algn="l" rtl="0">
              <a:lnSpc>
                <a:spcPct val="100000"/>
              </a:lnSpc>
              <a:spcBef>
                <a:spcPts val="0"/>
              </a:spcBef>
              <a:spcAft>
                <a:spcPts val="0"/>
              </a:spcAft>
              <a:buSzPts val="1400"/>
              <a:buNone/>
            </a:pPr>
            <a:r>
              <a:rPr lang="en-US" sz="1000"/>
              <a:t>Basically, we will know if your service is successful within your practice by whether or not your activities impact these two outcomes measures.  While we know that other outcomes measures (such as patient satisfaction and other quality measures) are important, THESE are the ones that will result in a sustainable program.  And since we fully believe that team-based care is critical to patient care, impacting these two things is important to get right. </a:t>
            </a:r>
            <a:endParaRPr sz="10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000"/>
              <a:t>In order to be successful in impacting these two measures, you have to do 3 things:</a:t>
            </a:r>
            <a:endParaRPr sz="1000"/>
          </a:p>
          <a:p>
            <a:pPr marL="234840" lvl="0" indent="-234840" algn="l" rtl="0">
              <a:lnSpc>
                <a:spcPct val="100000"/>
              </a:lnSpc>
              <a:spcBef>
                <a:spcPts val="0"/>
              </a:spcBef>
              <a:spcAft>
                <a:spcPts val="0"/>
              </a:spcAft>
              <a:buClr>
                <a:schemeClr val="dk1"/>
              </a:buClr>
              <a:buSzPts val="1200"/>
              <a:buFont typeface="Calibri"/>
              <a:buAutoNum type="arabicPeriod"/>
            </a:pPr>
            <a:r>
              <a:rPr lang="en-US" sz="1000"/>
              <a:t>Be able to know </a:t>
            </a:r>
            <a:r>
              <a:rPr lang="en-US" sz="1000" i="1"/>
              <a:t>who you’re supposed to be managing</a:t>
            </a:r>
            <a:r>
              <a:rPr lang="en-US" sz="1000" i="0"/>
              <a:t> either by a list or designating certain criteria or patients</a:t>
            </a:r>
            <a:endParaRPr sz="1000"/>
          </a:p>
          <a:p>
            <a:pPr marL="234840" lvl="0" indent="-234840" algn="l" rtl="0">
              <a:lnSpc>
                <a:spcPct val="100000"/>
              </a:lnSpc>
              <a:spcBef>
                <a:spcPts val="0"/>
              </a:spcBef>
              <a:spcAft>
                <a:spcPts val="0"/>
              </a:spcAft>
              <a:buClr>
                <a:schemeClr val="dk1"/>
              </a:buClr>
              <a:buSzPts val="1200"/>
              <a:buFont typeface="Calibri"/>
              <a:buAutoNum type="arabicPeriod"/>
            </a:pPr>
            <a:r>
              <a:rPr lang="en-US" sz="1000" i="0"/>
              <a:t>Know how to track the utilization of your patients so that you can intervene and support them</a:t>
            </a:r>
            <a:endParaRPr sz="1000"/>
          </a:p>
          <a:p>
            <a:pPr marL="234840" lvl="0" indent="-234840" algn="l" rtl="0">
              <a:lnSpc>
                <a:spcPct val="100000"/>
              </a:lnSpc>
              <a:spcBef>
                <a:spcPts val="0"/>
              </a:spcBef>
              <a:spcAft>
                <a:spcPts val="0"/>
              </a:spcAft>
              <a:buClr>
                <a:schemeClr val="dk1"/>
              </a:buClr>
              <a:buSzPts val="1200"/>
              <a:buFont typeface="Calibri"/>
              <a:buAutoNum type="arabicPeriod"/>
            </a:pPr>
            <a:r>
              <a:rPr lang="en-US" sz="1000" i="0"/>
              <a:t>Figure out how to trend your performance.  Even if you aren’t getting data from somewhere else, you will want to be able to demonstrate the value of your program to your clinic leadership.</a:t>
            </a:r>
            <a:endParaRPr sz="1000"/>
          </a:p>
          <a:p>
            <a:pPr marL="0" lvl="0" indent="0" algn="l" rtl="0">
              <a:lnSpc>
                <a:spcPct val="100000"/>
              </a:lnSpc>
              <a:spcBef>
                <a:spcPts val="0"/>
              </a:spcBef>
              <a:spcAft>
                <a:spcPts val="0"/>
              </a:spcAft>
              <a:buSzPts val="1400"/>
              <a:buNone/>
            </a:pPr>
            <a:endParaRPr sz="1000"/>
          </a:p>
        </p:txBody>
      </p:sp>
      <p:sp>
        <p:nvSpPr>
          <p:cNvPr id="733" name="Google Shape;733;g74f3864137_5_41: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57</a:t>
            </a:fld>
            <a:endParaRPr sz="1400">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7: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7: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Outcomes measures are what we use to determine the </a:t>
            </a:r>
            <a:r>
              <a:rPr lang="en-US" i="1"/>
              <a:t>impact</a:t>
            </a:r>
            <a:r>
              <a:rPr lang="en-US" i="0"/>
              <a:t> that our team-based care program had on the lives of our community.  They are used as the elevator speech and </a:t>
            </a:r>
            <a:r>
              <a:rPr lang="en-US" b="1" i="0"/>
              <a:t>are the reason that funding for team-based care programs can continue.  </a:t>
            </a:r>
            <a:endParaRPr/>
          </a:p>
          <a:p>
            <a:pPr marL="0" lvl="0" indent="0" algn="l" rtl="0">
              <a:lnSpc>
                <a:spcPct val="100000"/>
              </a:lnSpc>
              <a:spcBef>
                <a:spcPts val="0"/>
              </a:spcBef>
              <a:spcAft>
                <a:spcPts val="0"/>
              </a:spcAft>
              <a:buSzPts val="1400"/>
              <a:buNone/>
            </a:pPr>
            <a:r>
              <a:rPr lang="en-US" b="1" i="0"/>
              <a:t>They answer the big question of WHY ARE WE DOING THIS??</a:t>
            </a:r>
            <a:endParaRPr b="1" i="0"/>
          </a:p>
          <a:p>
            <a:pPr marL="0" lvl="0" indent="0" algn="l" rtl="0">
              <a:spcBef>
                <a:spcPts val="0"/>
              </a:spcBef>
              <a:spcAft>
                <a:spcPts val="0"/>
              </a:spcAft>
              <a:buClr>
                <a:schemeClr val="dk1"/>
              </a:buClr>
              <a:buSzPts val="1400"/>
              <a:buFont typeface="Arial"/>
              <a:buNone/>
            </a:pPr>
            <a:endParaRPr/>
          </a:p>
          <a:p>
            <a:pPr marL="176131" lvl="0" indent="-176131" algn="l" rtl="0">
              <a:spcBef>
                <a:spcPts val="0"/>
              </a:spcBef>
              <a:spcAft>
                <a:spcPts val="0"/>
              </a:spcAft>
              <a:buClr>
                <a:schemeClr val="dk1"/>
              </a:buClr>
              <a:buSzPts val="1200"/>
              <a:buChar char="•"/>
            </a:pPr>
            <a:r>
              <a:rPr lang="en-US"/>
              <a:t>Outcomes are how we measure whether or not our program actually had an impact.  </a:t>
            </a:r>
            <a:endParaRPr/>
          </a:p>
          <a:p>
            <a:pPr marL="176131" lvl="0" indent="-176131" algn="l" rtl="0">
              <a:spcBef>
                <a:spcPts val="0"/>
              </a:spcBef>
              <a:spcAft>
                <a:spcPts val="0"/>
              </a:spcAft>
              <a:buClr>
                <a:schemeClr val="dk1"/>
              </a:buClr>
              <a:buSzPts val="1200"/>
              <a:buChar char="•"/>
            </a:pPr>
            <a:r>
              <a:rPr lang="en-US"/>
              <a:t>We can think of this in terms of the triple aim that was developed by the Institute of Health Care Improvement :  The triple aim includes</a:t>
            </a:r>
            <a:endParaRPr/>
          </a:p>
          <a:p>
            <a:pPr marL="633331" lvl="1" indent="-176131" algn="l" rtl="0">
              <a:spcBef>
                <a:spcPts val="0"/>
              </a:spcBef>
              <a:spcAft>
                <a:spcPts val="0"/>
              </a:spcAft>
              <a:buClr>
                <a:schemeClr val="dk1"/>
              </a:buClr>
              <a:buSzPts val="1200"/>
              <a:buChar char="•"/>
            </a:pPr>
            <a:r>
              <a:rPr lang="en-US"/>
              <a:t>improving the health of the population,  </a:t>
            </a:r>
            <a:endParaRPr/>
          </a:p>
          <a:p>
            <a:pPr marL="633331" lvl="1" indent="-176131" algn="l" rtl="0">
              <a:spcBef>
                <a:spcPts val="0"/>
              </a:spcBef>
              <a:spcAft>
                <a:spcPts val="0"/>
              </a:spcAft>
              <a:buClr>
                <a:schemeClr val="dk1"/>
              </a:buClr>
              <a:buSzPts val="1200"/>
              <a:buChar char="•"/>
            </a:pPr>
            <a:r>
              <a:rPr lang="en-US"/>
              <a:t>Improving the patient experience  - quality of care and satisfaction and</a:t>
            </a:r>
            <a:endParaRPr/>
          </a:p>
          <a:p>
            <a:pPr marL="633331" lvl="1" indent="-176131" algn="l" rtl="0">
              <a:spcBef>
                <a:spcPts val="0"/>
              </a:spcBef>
              <a:spcAft>
                <a:spcPts val="0"/>
              </a:spcAft>
              <a:buClr>
                <a:schemeClr val="dk1"/>
              </a:buClr>
              <a:buSzPts val="1200"/>
              <a:buChar char="•"/>
            </a:pPr>
            <a:r>
              <a:rPr lang="en-US"/>
              <a:t>Reducing the cost of care.   </a:t>
            </a:r>
            <a:endParaRPr b="1"/>
          </a:p>
        </p:txBody>
      </p:sp>
      <p:sp>
        <p:nvSpPr>
          <p:cNvPr id="743" name="Google Shape;743;p57: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58</a:t>
            </a:fld>
            <a:endParaRPr sz="1400">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Key Notes:</a:t>
            </a:r>
            <a:endParaRPr/>
          </a:p>
          <a:p>
            <a:pPr marL="0" lvl="0" indent="0" algn="l" rtl="0">
              <a:lnSpc>
                <a:spcPct val="115000"/>
              </a:lnSpc>
              <a:spcBef>
                <a:spcPts val="1200"/>
              </a:spcBef>
              <a:spcAft>
                <a:spcPts val="0"/>
              </a:spcAft>
              <a:buNone/>
            </a:pPr>
            <a:r>
              <a:rPr lang="en-US" sz="2800"/>
              <a:t>Discuss afterwards</a:t>
            </a:r>
            <a:endParaRPr sz="2800"/>
          </a:p>
          <a:p>
            <a:pPr marL="0" lvl="0" indent="0" algn="l" rtl="0">
              <a:spcBef>
                <a:spcPts val="1200"/>
              </a:spcBef>
              <a:spcAft>
                <a:spcPts val="0"/>
              </a:spcAft>
              <a:buNone/>
            </a:pPr>
            <a:r>
              <a:rPr lang="en-US" sz="1100">
                <a:solidFill>
                  <a:srgbClr val="1F497D"/>
                </a:solidFill>
              </a:rPr>
              <a:t>This video is intended to link the outcomes with a </a:t>
            </a:r>
            <a:r>
              <a:rPr lang="en-US" sz="1100" i="1">
                <a:solidFill>
                  <a:srgbClr val="1F497D"/>
                </a:solidFill>
              </a:rPr>
              <a:t>why</a:t>
            </a:r>
            <a:r>
              <a:rPr lang="en-US" sz="1100">
                <a:solidFill>
                  <a:srgbClr val="1F497D"/>
                </a:solidFill>
              </a:rPr>
              <a:t>.  We’re putting these programs in place to improve care, which should result in improvement in a healthcare outcome.  So, instead of just talking about the what, we know that we’re directing people to impact these outcomes measures.</a:t>
            </a:r>
            <a:endParaRPr/>
          </a:p>
        </p:txBody>
      </p:sp>
      <p:sp>
        <p:nvSpPr>
          <p:cNvPr id="81" name="Google Shape;8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952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8: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58: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r>
              <a:rPr lang="en-US"/>
              <a:t>The full set of metrics for the BCBSM pilot Specialty team base care are being developed.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emergency dept utilization and inpatient utilization are two outcome metrics which health plans  and organization leaders look at  when determining whether or not specialty team-based care was successful.</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This is why much of the conversation today has linked back with what a specialty care team member can do to help patients understand symptom management, when to use an ED and when to call you at the office.</a:t>
            </a:r>
            <a:endParaRPr/>
          </a:p>
        </p:txBody>
      </p:sp>
      <p:sp>
        <p:nvSpPr>
          <p:cNvPr id="764" name="Google Shape;764;p58: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60</a:t>
            </a:fld>
            <a:endParaRPr sz="140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59: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b="1">
                <a:solidFill>
                  <a:srgbClr val="FF0000"/>
                </a:solidFill>
              </a:rPr>
              <a:t>Post Test Question</a:t>
            </a:r>
            <a:endParaRPr/>
          </a:p>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The metrics of ED utilization and IP utilization track how frequently your patients are using the emergency department and are admitted.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patients are using the ER frequently and are being admitted to the hospital frequently, we need to understand why this is happening.  Patients do not receive continuity of care if they get most of their care via the ER.  If a patient’s chronic condition is not well controlled, we need start with understanding the underlying reasons.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patients are in and out of the ED and hospital, they often are more likely to discuss their health concerns and open to exploring how to stay out of the ED and hospital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______________________________</a:t>
            </a:r>
            <a:endParaRPr/>
          </a:p>
          <a:p>
            <a:pPr marL="0" lvl="0" indent="0" algn="l" rtl="0">
              <a:lnSpc>
                <a:spcPct val="100000"/>
              </a:lnSpc>
              <a:spcBef>
                <a:spcPts val="0"/>
              </a:spcBef>
              <a:spcAft>
                <a:spcPts val="0"/>
              </a:spcAft>
              <a:buSzPts val="1400"/>
              <a:buNone/>
            </a:pPr>
            <a:r>
              <a:rPr lang="en-US"/>
              <a:t>Patients who are able to self manage their chronic conditions, as a result, will have fewer ED visits and hospitalizations. This is part of the triple aim:  decreasing cost and improved patient experience. </a:t>
            </a:r>
            <a:endParaRPr/>
          </a:p>
        </p:txBody>
      </p:sp>
      <p:sp>
        <p:nvSpPr>
          <p:cNvPr id="777" name="Google Shape;777;p59: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61</a:t>
            </a:fld>
            <a:endParaRPr sz="1400">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60: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60: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Visits per thousand is a way of normalizing the calculation so that small practices and big practices can more easily be compared.  </a:t>
            </a:r>
            <a:endParaRPr/>
          </a:p>
        </p:txBody>
      </p:sp>
      <p:sp>
        <p:nvSpPr>
          <p:cNvPr id="790" name="Google Shape;790;p60: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62</a:t>
            </a:fld>
            <a:endParaRPr sz="1400">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61: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3 minutes for the table/group discussion -- if there’s a lot of discussion, take more time and watch the clock; if people aren’t considering the topic then move on!</a:t>
            </a:r>
            <a:endParaRPr/>
          </a:p>
          <a:p>
            <a:pPr marL="0" lvl="0" indent="0" algn="l" rtl="0">
              <a:lnSpc>
                <a:spcPct val="100000"/>
              </a:lnSpc>
              <a:spcBef>
                <a:spcPts val="0"/>
              </a:spcBef>
              <a:spcAft>
                <a:spcPts val="0"/>
              </a:spcAft>
              <a:buSzPts val="1400"/>
              <a:buNone/>
            </a:pPr>
            <a:r>
              <a:rPr lang="en-US"/>
              <a:t>5 minutes for the group sharing / reflect --  -- if there’s a lot of discussion, take more time and watch the clock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The trainer should reflect back and use what was said to kick of the next slide which is metric definition.</a:t>
            </a:r>
            <a:endParaRPr/>
          </a:p>
        </p:txBody>
      </p:sp>
      <p:sp>
        <p:nvSpPr>
          <p:cNvPr id="801" name="Google Shape;801;p61: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63</a:t>
            </a:fld>
            <a:endParaRPr sz="1400">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6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62: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r>
              <a:rPr lang="en-US" b="0"/>
              <a:t>When tracking performance, it’s important to identify your </a:t>
            </a:r>
            <a:r>
              <a:rPr lang="en-US" b="1" i="1"/>
              <a:t>denominator</a:t>
            </a:r>
            <a:r>
              <a:rPr lang="en-US" b="0" i="0"/>
              <a:t> first.  The denominator is the population you are measuring. </a:t>
            </a:r>
            <a:endParaRPr/>
          </a:p>
          <a:p>
            <a:pPr marL="0" lvl="0" indent="0" algn="l" rtl="0">
              <a:lnSpc>
                <a:spcPct val="100000"/>
              </a:lnSpc>
              <a:spcBef>
                <a:spcPts val="0"/>
              </a:spcBef>
              <a:spcAft>
                <a:spcPts val="0"/>
              </a:spcAft>
              <a:buSzPts val="1400"/>
              <a:buNone/>
            </a:pPr>
            <a:r>
              <a:rPr lang="en-US" b="0" i="0"/>
              <a:t> </a:t>
            </a:r>
            <a:endParaRPr/>
          </a:p>
          <a:p>
            <a:pPr marL="0" lvl="0" indent="0" algn="l" rtl="0">
              <a:lnSpc>
                <a:spcPct val="100000"/>
              </a:lnSpc>
              <a:spcBef>
                <a:spcPts val="0"/>
              </a:spcBef>
              <a:spcAft>
                <a:spcPts val="0"/>
              </a:spcAft>
              <a:buSzPts val="1400"/>
              <a:buNone/>
            </a:pPr>
            <a:r>
              <a:rPr lang="en-US"/>
              <a:t>This is a</a:t>
            </a:r>
            <a:r>
              <a:rPr lang="en-US" b="0" i="0"/>
              <a:t>n important step!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i="0"/>
              <a:t> If you will be focusing on a specific sub-set of patients who the physicians and practice managers can help you track, then work to define that as close to the beginning of your role as possible.</a:t>
            </a:r>
            <a:endParaRPr b="0"/>
          </a:p>
        </p:txBody>
      </p:sp>
      <p:sp>
        <p:nvSpPr>
          <p:cNvPr id="813" name="Google Shape;813;p62: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64</a:t>
            </a:fld>
            <a:endParaRPr sz="1400">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63: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Individual reflection - 1 minute</a:t>
            </a:r>
            <a:endParaRPr/>
          </a:p>
          <a:p>
            <a:pPr marL="0" lvl="0" indent="0" algn="l" rtl="0">
              <a:lnSpc>
                <a:spcPct val="100000"/>
              </a:lnSpc>
              <a:spcBef>
                <a:spcPts val="0"/>
              </a:spcBef>
              <a:spcAft>
                <a:spcPts val="0"/>
              </a:spcAft>
              <a:buSzPts val="1400"/>
              <a:buNone/>
            </a:pPr>
            <a:r>
              <a:rPr lang="en-US"/>
              <a:t>Group discussion--- minutes</a:t>
            </a:r>
            <a:endParaRPr/>
          </a:p>
        </p:txBody>
      </p:sp>
      <p:sp>
        <p:nvSpPr>
          <p:cNvPr id="824" name="Google Shape;824;p63: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65</a:t>
            </a:fld>
            <a:endParaRPr sz="1400">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64:notes"/>
          <p:cNvSpPr txBox="1">
            <a:spLocks noGrp="1"/>
          </p:cNvSpPr>
          <p:nvPr>
            <p:ph type="body" idx="1"/>
          </p:nvPr>
        </p:nvSpPr>
        <p:spPr>
          <a:xfrm>
            <a:off x="707708" y="4505981"/>
            <a:ext cx="5883592" cy="4802318"/>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r>
              <a:rPr lang="en-US"/>
              <a:t>You can check the clinic schedule to see who has an appointment and if they are on your list of patients.   </a:t>
            </a:r>
            <a:endParaRPr/>
          </a:p>
          <a:p>
            <a:pPr marL="0" lvl="0" indent="0" algn="l" rtl="0">
              <a:lnSpc>
                <a:spcPct val="100000"/>
              </a:lnSpc>
              <a:spcBef>
                <a:spcPts val="0"/>
              </a:spcBef>
              <a:spcAft>
                <a:spcPts val="0"/>
              </a:spcAft>
              <a:buSzPts val="1400"/>
              <a:buNone/>
            </a:pPr>
            <a:r>
              <a:rPr lang="en-US"/>
              <a:t>Different ways to get notifications include:</a:t>
            </a:r>
            <a:endParaRPr/>
          </a:p>
          <a:p>
            <a:pPr marL="234840" lvl="0" indent="-234840" algn="l" rtl="0">
              <a:lnSpc>
                <a:spcPct val="100000"/>
              </a:lnSpc>
              <a:spcBef>
                <a:spcPts val="0"/>
              </a:spcBef>
              <a:spcAft>
                <a:spcPts val="0"/>
              </a:spcAft>
              <a:buClr>
                <a:schemeClr val="dk1"/>
              </a:buClr>
              <a:buSzPts val="1200"/>
              <a:buFont typeface="Calibri"/>
              <a:buAutoNum type="arabicPeriod"/>
            </a:pPr>
            <a:r>
              <a:rPr lang="en-US"/>
              <a:t>Checking schedules against your list of people who are ‘your population’</a:t>
            </a:r>
            <a:endParaRPr/>
          </a:p>
          <a:p>
            <a:pPr marL="234840" lvl="0" indent="-234840" algn="l" rtl="0">
              <a:lnSpc>
                <a:spcPct val="100000"/>
              </a:lnSpc>
              <a:spcBef>
                <a:spcPts val="0"/>
              </a:spcBef>
              <a:spcAft>
                <a:spcPts val="0"/>
              </a:spcAft>
              <a:buClr>
                <a:schemeClr val="dk1"/>
              </a:buClr>
              <a:buSzPts val="1200"/>
              <a:buFont typeface="Calibri"/>
              <a:buAutoNum type="arabicPeriod"/>
            </a:pPr>
            <a:r>
              <a:rPr lang="en-US"/>
              <a:t>Checking Admission / discharge / transfer notifications for finding out when people have gone to the ED or the hospital.  </a:t>
            </a:r>
            <a:endParaRPr/>
          </a:p>
          <a:p>
            <a:pPr marL="234840" lvl="0" indent="-234840" algn="l" rtl="0">
              <a:lnSpc>
                <a:spcPct val="100000"/>
              </a:lnSpc>
              <a:spcBef>
                <a:spcPts val="0"/>
              </a:spcBef>
              <a:spcAft>
                <a:spcPts val="0"/>
              </a:spcAft>
              <a:buClr>
                <a:schemeClr val="dk1"/>
              </a:buClr>
              <a:buSzPts val="1200"/>
              <a:buFont typeface="Calibri"/>
              <a:buAutoNum type="arabicPeriod"/>
            </a:pPr>
            <a:r>
              <a:rPr lang="en-US"/>
              <a:t>Checking with your PO and your practice to find out what kind of information you can get and how to get it.  Some groups have this automated to their registry; some have it in an EHR like Epic.  You will want to get linked into these notifications.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part is incredibly important because </a:t>
            </a:r>
            <a:r>
              <a:rPr lang="en-US" b="1"/>
              <a:t>you will use these notifications as the trigger to use your skills and knowledge to help that patient!  </a:t>
            </a:r>
            <a:r>
              <a:rPr lang="en-US" b="0"/>
              <a:t>If they are going into the clinic, you can meet him/her and develop a relationship.  You can use the relationship to develop a symptom management plan so that the patient knows how to get in touch with you rather than go to the ED.   If the patient has gone to the ED or is admitted, it’s a perfect time to also connect and re-do the symptom management plan, or support him/her through an appropriate admission.</a:t>
            </a:r>
            <a:endParaRPr/>
          </a:p>
        </p:txBody>
      </p:sp>
      <p:sp>
        <p:nvSpPr>
          <p:cNvPr id="837" name="Google Shape;837;p64: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66</a:t>
            </a:fld>
            <a:endParaRPr sz="1400">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6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65: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Outcomes like utilization are the final measure of program success, but quality metrics and management of the patient’s disease drive the outcome measures as well.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Quality and clinical management of an individual’s chronic conditions are a key  role for the care manager. </a:t>
            </a:r>
            <a:endParaRPr/>
          </a:p>
          <a:p>
            <a:pPr marL="0" lvl="0" indent="0" algn="l" rtl="0">
              <a:lnSpc>
                <a:spcPct val="100000"/>
              </a:lnSpc>
              <a:spcBef>
                <a:spcPts val="0"/>
              </a:spcBef>
              <a:spcAft>
                <a:spcPts val="0"/>
              </a:spcAft>
              <a:buSzPts val="1400"/>
              <a:buNone/>
            </a:pPr>
            <a:r>
              <a:rPr lang="en-US"/>
              <a:t>A little bit further in this course, we will discuss strategies for the  care manager to work with the practice team and patients/caregivers proactively.   Many factors impact a patient’s health status. </a:t>
            </a:r>
            <a:endParaRPr/>
          </a:p>
          <a:p>
            <a:pPr marL="0" lvl="0" indent="0" algn="l" rtl="0">
              <a:lnSpc>
                <a:spcPct val="100000"/>
              </a:lnSpc>
              <a:spcBef>
                <a:spcPts val="0"/>
              </a:spcBef>
              <a:spcAft>
                <a:spcPts val="0"/>
              </a:spcAft>
              <a:buSzPts val="1400"/>
              <a:buNone/>
            </a:pPr>
            <a:r>
              <a:rPr lang="en-US"/>
              <a:t>_________________________________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the social needs and behavioral health and clinical management  within the assigned population leads to improved out come measures. (ie. decreased ED and hospital utilization).</a:t>
            </a:r>
            <a:endParaRPr/>
          </a:p>
        </p:txBody>
      </p:sp>
      <p:sp>
        <p:nvSpPr>
          <p:cNvPr id="850" name="Google Shape;850;p65: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67</a:t>
            </a:fld>
            <a:endParaRPr sz="1400">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6: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Communication and coordination of care are integral to achieving the outcomes goals.</a:t>
            </a:r>
            <a:endParaRPr/>
          </a:p>
          <a:p>
            <a:pPr marL="0" lvl="0" indent="0" algn="l" rtl="0">
              <a:lnSpc>
                <a:spcPct val="100000"/>
              </a:lnSpc>
              <a:spcBef>
                <a:spcPts val="0"/>
              </a:spcBef>
              <a:spcAft>
                <a:spcPts val="0"/>
              </a:spcAft>
              <a:buSzPts val="1400"/>
              <a:buNone/>
            </a:pPr>
            <a:r>
              <a:rPr lang="en-US"/>
              <a:t>Getting into the </a:t>
            </a:r>
            <a:r>
              <a:rPr lang="en-US" i="1"/>
              <a:t>details</a:t>
            </a:r>
            <a:r>
              <a:rPr lang="en-US"/>
              <a:t> of how the patient is currently self-managing and what he/she can do to improve self-managing is critical.</a:t>
            </a:r>
            <a:endParaRPr/>
          </a:p>
          <a:p>
            <a:pPr marL="0" lvl="0" indent="0" algn="l" rtl="0">
              <a:lnSpc>
                <a:spcPct val="100000"/>
              </a:lnSpc>
              <a:spcBef>
                <a:spcPts val="0"/>
              </a:spcBef>
              <a:spcAft>
                <a:spcPts val="0"/>
              </a:spcAft>
              <a:buSzPts val="1400"/>
              <a:buNone/>
            </a:pPr>
            <a:r>
              <a:rPr lang="en-US"/>
              <a:t>We will get into more of this in subsequent presentations.</a:t>
            </a:r>
            <a:endParaRPr/>
          </a:p>
          <a:p>
            <a:pPr marL="0" lvl="0" indent="0" algn="l" rtl="0">
              <a:lnSpc>
                <a:spcPct val="100000"/>
              </a:lnSpc>
              <a:spcBef>
                <a:spcPts val="0"/>
              </a:spcBef>
              <a:spcAft>
                <a:spcPts val="0"/>
              </a:spcAft>
              <a:buSzPts val="1400"/>
              <a:buNone/>
            </a:pPr>
            <a:endParaRPr/>
          </a:p>
        </p:txBody>
      </p:sp>
      <p:sp>
        <p:nvSpPr>
          <p:cNvPr id="869" name="Google Shape;869;p66: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68</a:t>
            </a:fld>
            <a:endParaRPr sz="1400">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84642ecf51_2_0: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g84642ecf51_2_0: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It is really easy to want to go into extreme depth with patients - and sometimes, that’s needed.  But people do better with frequent, shorter interactions.  If you can organize your work so that you’re connecting with at least 4 patients -- this is a BASELINE / MINIMUM -- then you will see changes in outcomes.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80" name="Google Shape;880;g84642ecf51_2_0: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69</a:t>
            </a:fld>
            <a:endParaRPr sz="1400">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67: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67:notes"/>
          <p:cNvSpPr txBox="1">
            <a:spLocks noGrp="1"/>
          </p:cNvSpPr>
          <p:nvPr>
            <p:ph type="body" idx="1"/>
          </p:nvPr>
        </p:nvSpPr>
        <p:spPr>
          <a:xfrm>
            <a:off x="707708" y="4505981"/>
            <a:ext cx="5661660" cy="3686711"/>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Trending once you have the data helps the entire team understand what is working and what is not working.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want to be able to trend and track how you’re doing with this over time.</a:t>
            </a:r>
            <a:endParaRPr b="1"/>
          </a:p>
          <a:p>
            <a:pPr marL="0" lvl="0" indent="0" algn="l" rtl="0">
              <a:lnSpc>
                <a:spcPct val="100000"/>
              </a:lnSpc>
              <a:spcBef>
                <a:spcPts val="0"/>
              </a:spcBef>
              <a:spcAft>
                <a:spcPts val="0"/>
              </a:spcAft>
              <a:buSzPts val="1400"/>
              <a:buNone/>
            </a:pPr>
            <a:r>
              <a:rPr lang="en-US"/>
              <a:t>Some POs / practices (particularly those in systems) have excellent methods of tracking utilization.  Many do not.  You should work with your practice and PO to understand what methods are available to you, and how they might even be able to set you up with a manual tracking system to focus in on your population of patients.</a:t>
            </a:r>
            <a:endParaRPr/>
          </a:p>
        </p:txBody>
      </p:sp>
      <p:sp>
        <p:nvSpPr>
          <p:cNvPr id="891" name="Google Shape;891;p67: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70</a:t>
            </a:fld>
            <a:endParaRPr sz="1400">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68: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68:notes"/>
          <p:cNvSpPr txBox="1">
            <a:spLocks noGrp="1"/>
          </p:cNvSpPr>
          <p:nvPr>
            <p:ph type="body" idx="1"/>
          </p:nvPr>
        </p:nvSpPr>
        <p:spPr>
          <a:xfrm>
            <a:off x="707708" y="4505981"/>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Your Physician Organization and practice leaders are a significant resource for data.  There might already be reports, or help with creating them.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Discuss this as the opportunity to bridge primary care and specialty care through common outcomes.</a:t>
            </a:r>
            <a:endParaRPr/>
          </a:p>
        </p:txBody>
      </p:sp>
      <p:sp>
        <p:nvSpPr>
          <p:cNvPr id="904" name="Google Shape;904;p68:notes"/>
          <p:cNvSpPr txBox="1">
            <a:spLocks noGrp="1"/>
          </p:cNvSpPr>
          <p:nvPr>
            <p:ph type="sldNum" idx="12"/>
          </p:nvPr>
        </p:nvSpPr>
        <p:spPr>
          <a:xfrm>
            <a:off x="4008707" y="8893296"/>
            <a:ext cx="3066733" cy="46969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71</a:t>
            </a:fld>
            <a:endParaRPr sz="1400">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6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69:notes"/>
          <p:cNvSpPr txBox="1">
            <a:spLocks noGrp="1"/>
          </p:cNvSpPr>
          <p:nvPr>
            <p:ph type="body" idx="1"/>
          </p:nvPr>
        </p:nvSpPr>
        <p:spPr>
          <a:xfrm>
            <a:off x="707708" y="4505981"/>
            <a:ext cx="5858192" cy="4159148"/>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In summary - Outcomes measures are important to know and understand because they should shape how we organize our efforts.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Specialty – team-based care outcomes measures are ED and IP utilization.  And since we fully believe that team based care is critical to patient care, impacting these two things are important!   For the STBC BCBSM Pilot participants, as measures are identified your practice leadership will share these with you.</a:t>
            </a:r>
            <a:endParaRPr/>
          </a:p>
          <a:p>
            <a:pPr marL="0" lvl="0" indent="0" algn="l" rtl="0">
              <a:lnSpc>
                <a:spcPct val="100000"/>
              </a:lnSpc>
              <a:spcBef>
                <a:spcPts val="0"/>
              </a:spcBef>
              <a:spcAft>
                <a:spcPts val="0"/>
              </a:spcAft>
              <a:buSzPts val="1400"/>
              <a:buNone/>
            </a:pPr>
            <a:r>
              <a:rPr lang="en-US"/>
              <a:t>_______________________________</a:t>
            </a:r>
            <a:endParaRPr/>
          </a:p>
          <a:p>
            <a:pPr marL="0" lvl="0" indent="0" algn="l" rtl="0">
              <a:lnSpc>
                <a:spcPct val="100000"/>
              </a:lnSpc>
              <a:spcBef>
                <a:spcPts val="0"/>
              </a:spcBef>
              <a:spcAft>
                <a:spcPts val="0"/>
              </a:spcAft>
              <a:buSzPts val="1400"/>
              <a:buNone/>
            </a:pPr>
            <a:r>
              <a:rPr lang="en-US" sz="1000"/>
              <a:t>Basically, we will know if your service is successful within your practice by whether or not your activities impact these two outcomes measures.  While we know that other outcomes measures (such as patient satisfaction and other quality measures) are important, THESE are the ones that will result in a sustainable program.  And since we fully believe that team-based care is critical to patient care, impacting these two things is important to get right. </a:t>
            </a:r>
            <a:endParaRPr sz="10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000"/>
              <a:t>In order to be successful in impacting these two measures, you have to do 3 things:</a:t>
            </a:r>
            <a:endParaRPr sz="1000"/>
          </a:p>
          <a:p>
            <a:pPr marL="234841" lvl="0" indent="-234841" algn="l" rtl="0">
              <a:lnSpc>
                <a:spcPct val="100000"/>
              </a:lnSpc>
              <a:spcBef>
                <a:spcPts val="0"/>
              </a:spcBef>
              <a:spcAft>
                <a:spcPts val="0"/>
              </a:spcAft>
              <a:buClr>
                <a:schemeClr val="dk1"/>
              </a:buClr>
              <a:buSzPts val="1200"/>
              <a:buFont typeface="Calibri"/>
              <a:buAutoNum type="arabicPeriod"/>
            </a:pPr>
            <a:r>
              <a:rPr lang="en-US" sz="1000"/>
              <a:t>Be able to know </a:t>
            </a:r>
            <a:r>
              <a:rPr lang="en-US" sz="1000" i="1"/>
              <a:t>who you’re supposed to be managing</a:t>
            </a:r>
            <a:r>
              <a:rPr lang="en-US" sz="1000" i="0"/>
              <a:t> either by a list or designating certain criteria or patients</a:t>
            </a:r>
            <a:endParaRPr sz="1000"/>
          </a:p>
          <a:p>
            <a:pPr marL="234841" lvl="0" indent="-234841" algn="l" rtl="0">
              <a:lnSpc>
                <a:spcPct val="100000"/>
              </a:lnSpc>
              <a:spcBef>
                <a:spcPts val="0"/>
              </a:spcBef>
              <a:spcAft>
                <a:spcPts val="0"/>
              </a:spcAft>
              <a:buClr>
                <a:schemeClr val="dk1"/>
              </a:buClr>
              <a:buSzPts val="1200"/>
              <a:buFont typeface="Calibri"/>
              <a:buAutoNum type="arabicPeriod"/>
            </a:pPr>
            <a:r>
              <a:rPr lang="en-US" sz="1000" i="0"/>
              <a:t>Know how to track the utilization of your patients so that you can intervene and support them</a:t>
            </a:r>
            <a:endParaRPr sz="1000"/>
          </a:p>
          <a:p>
            <a:pPr marL="234841" lvl="0" indent="-234841" algn="l" rtl="0">
              <a:lnSpc>
                <a:spcPct val="100000"/>
              </a:lnSpc>
              <a:spcBef>
                <a:spcPts val="0"/>
              </a:spcBef>
              <a:spcAft>
                <a:spcPts val="0"/>
              </a:spcAft>
              <a:buClr>
                <a:schemeClr val="dk1"/>
              </a:buClr>
              <a:buSzPts val="1200"/>
              <a:buFont typeface="Calibri"/>
              <a:buAutoNum type="arabicPeriod"/>
            </a:pPr>
            <a:r>
              <a:rPr lang="en-US" sz="1000" i="0"/>
              <a:t>Figure out how to trend your performance.  Even if you aren’t getting data from somewhere else, you will want to be able to demonstrate the value of your program to your clinic leadership.</a:t>
            </a:r>
            <a:endParaRPr sz="1000"/>
          </a:p>
          <a:p>
            <a:pPr marL="0" lvl="0" indent="0" algn="l" rtl="0">
              <a:lnSpc>
                <a:spcPct val="100000"/>
              </a:lnSpc>
              <a:spcBef>
                <a:spcPts val="0"/>
              </a:spcBef>
              <a:spcAft>
                <a:spcPts val="0"/>
              </a:spcAft>
              <a:buSzPts val="1400"/>
              <a:buNone/>
            </a:pPr>
            <a:endParaRPr sz="1000"/>
          </a:p>
        </p:txBody>
      </p:sp>
      <p:sp>
        <p:nvSpPr>
          <p:cNvPr id="917" name="Google Shape;917;p69:notes"/>
          <p:cNvSpPr txBox="1">
            <a:spLocks noGrp="1"/>
          </p:cNvSpPr>
          <p:nvPr>
            <p:ph type="sldNum" idx="12"/>
          </p:nvPr>
        </p:nvSpPr>
        <p:spPr>
          <a:xfrm>
            <a:off x="4008707" y="8893297"/>
            <a:ext cx="3066733" cy="46977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72</a:t>
            </a:fld>
            <a:endParaRPr sz="1400">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9" name="Google Shape;1449;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866641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74dc89e2c8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g74dc89e2c8_2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4" name="Google Shape;954;g74dc89e2c8_2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4" name="Google Shape;964;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75</a:t>
            </a:fld>
            <a:endParaRPr>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we are going to look at the care management process and application of daily work of the care team members. </a:t>
            </a:r>
            <a:endParaRPr/>
          </a:p>
          <a:p>
            <a:pPr marL="0" lvl="0" indent="0" algn="l" rtl="0">
              <a:lnSpc>
                <a:spcPct val="100000"/>
              </a:lnSpc>
              <a:spcBef>
                <a:spcPts val="0"/>
              </a:spcBef>
              <a:spcAft>
                <a:spcPts val="0"/>
              </a:spcAft>
              <a:buSzPts val="1400"/>
              <a:buNone/>
            </a:pPr>
            <a:r>
              <a:rPr lang="en-US"/>
              <a:t>Let’s keep in mind the Goal of care management.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Care Management programs approach to improving health and reducing the cost of care is by focusing on improving the overall wellness of patients, by meeting their unique needs,  by reducing unnecessary or duplicative and costly services.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goal of care management is to improve coordination of care and provide cost effect services at the practice. This can involve directing patients away from the emergency room/hospital and to the Specialist or primary care physicians office, who provide greater care continuity.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may include access to resources, such as behavioral health experts, pharmacists, and nutritionists, and health coaches who can more effectively address various health factors.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77" name="Google Shape;977;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76</a:t>
            </a:fld>
            <a:endParaRPr>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care management process is a process that can be used by the whole care team.</a:t>
            </a:r>
            <a:endParaRPr/>
          </a:p>
          <a:p>
            <a:pPr marL="0" lvl="0" indent="0" algn="l" rtl="0">
              <a:lnSpc>
                <a:spcPct val="100000"/>
              </a:lnSpc>
              <a:spcBef>
                <a:spcPts val="0"/>
              </a:spcBef>
              <a:spcAft>
                <a:spcPts val="0"/>
              </a:spcAft>
              <a:buSzPts val="1400"/>
              <a:buNone/>
            </a:pPr>
            <a:r>
              <a:rPr lang="en-US"/>
              <a:t>The process is how the team identifies and prepares for the patient and how the patients needs are identified and met.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first step is to identify and enroll patients.</a:t>
            </a:r>
            <a:endParaRPr/>
          </a:p>
          <a:p>
            <a:pPr marL="0" lvl="0" indent="0" algn="l" rtl="0">
              <a:lnSpc>
                <a:spcPct val="100000"/>
              </a:lnSpc>
              <a:spcBef>
                <a:spcPts val="0"/>
              </a:spcBef>
              <a:spcAft>
                <a:spcPts val="0"/>
              </a:spcAft>
              <a:buSzPts val="1400"/>
              <a:buNone/>
            </a:pPr>
            <a:endParaRPr/>
          </a:p>
        </p:txBody>
      </p:sp>
      <p:sp>
        <p:nvSpPr>
          <p:cNvPr id="987" name="Google Shape;987;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77</a:t>
            </a:fld>
            <a:endParaRPr>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800"/>
              <a:t>Check with your Practice Leadership - What is the criteria for Identification of High risk patients for care management?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Identifying high risk patients for care management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High Risk patients often are high utilizers of health care services.  Due to the complexity of their health problems , they often have a high rate of ED visits and Hospital admissions.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Population/patients may need Chronic condition management may include uncontrolled chronic conditions: diabetics with high A1c or uncontrolled hypertensive patients or COPD and Asthma not in control.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Specialty Practices do not all function the same; impacts how the Specialty practice will . </a:t>
            </a:r>
            <a:endParaRPr/>
          </a:p>
        </p:txBody>
      </p:sp>
      <p:sp>
        <p:nvSpPr>
          <p:cNvPr id="1006" name="Google Shape;1006;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78</a:t>
            </a:fld>
            <a:endParaRPr>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goal of risk stratification is to segment patients into distinct groups of similar complexity and care needs to identify patients who will benefit the most from care management services, i.e. those that may be at risk for hospitalization, high use of ED, chronic condition not in control. </a:t>
            </a:r>
            <a:endParaRPr/>
          </a:p>
          <a:p>
            <a:pPr marL="0" lvl="0" indent="0" algn="l" rtl="0">
              <a:lnSpc>
                <a:spcPct val="100000"/>
              </a:lnSpc>
              <a:spcBef>
                <a:spcPts val="0"/>
              </a:spcBef>
              <a:spcAft>
                <a:spcPts val="0"/>
              </a:spcAft>
              <a:buSzPts val="1400"/>
              <a:buNone/>
            </a:pPr>
            <a:r>
              <a:rPr lang="en-US"/>
              <a:t> </a:t>
            </a:r>
            <a:r>
              <a:rPr lang="en-US" i="1"/>
              <a:t>(http://www.nachc.org/wp-content/uploads/2018/02/Action-Guide_Pop-Health_Risk-Stratification-Sept-2017.pdf) </a:t>
            </a:r>
            <a:endParaRPr i="1"/>
          </a:p>
          <a:p>
            <a:pPr marL="0" lvl="0" indent="0" algn="l" rtl="0">
              <a:lnSpc>
                <a:spcPct val="100000"/>
              </a:lnSpc>
              <a:spcBef>
                <a:spcPts val="0"/>
              </a:spcBef>
              <a:spcAft>
                <a:spcPts val="0"/>
              </a:spcAft>
              <a:buSzPts val="1400"/>
              <a:buNone/>
            </a:pPr>
            <a:r>
              <a:rPr lang="en-US" i="1"/>
              <a:t>INSERT Notes here - slide 88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strike="noStrike"/>
              <a:t>There are multiple ways to risk stratify population that can range from various single focus tools to comprehensive embedded tools. </a:t>
            </a:r>
            <a:endParaRPr/>
          </a:p>
          <a:p>
            <a:pPr marL="0" lvl="0" indent="0" algn="l" rtl="0">
              <a:lnSpc>
                <a:spcPct val="100000"/>
              </a:lnSpc>
              <a:spcBef>
                <a:spcPts val="0"/>
              </a:spcBef>
              <a:spcAft>
                <a:spcPts val="0"/>
              </a:spcAft>
              <a:buSzPts val="1400"/>
              <a:buNone/>
            </a:pPr>
            <a:r>
              <a:rPr lang="en-US" strike="noStrike"/>
              <a:t>Some </a:t>
            </a:r>
            <a:r>
              <a:rPr lang="en-US"/>
              <a:t>practices have an automatic risk scoring process.  </a:t>
            </a:r>
            <a:endParaRPr/>
          </a:p>
          <a:p>
            <a:pPr marL="0" lvl="0" indent="0" algn="l" rtl="0">
              <a:lnSpc>
                <a:spcPct val="100000"/>
              </a:lnSpc>
              <a:spcBef>
                <a:spcPts val="0"/>
              </a:spcBef>
              <a:spcAft>
                <a:spcPts val="0"/>
              </a:spcAft>
              <a:buSzPts val="1400"/>
              <a:buNone/>
            </a:pPr>
            <a:r>
              <a:rPr lang="en-US" b="1"/>
              <a:t>Homework: </a:t>
            </a:r>
            <a:r>
              <a:rPr lang="en-US"/>
              <a:t>Investigate what’s happening at your office and Physician Organization concerning risk stratification to identify high risk patients and create your proactive outreach process in the office.</a:t>
            </a:r>
            <a:endParaRPr/>
          </a:p>
          <a:p>
            <a:pPr marL="183460" lvl="0" indent="-105179"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a:t>How does risk stratification and patient identification fit with Chronic Care model?  It is part of the foundation.  Patients at high risk need to be identified, activated and informed in order to manage their condition.</a:t>
            </a:r>
            <a:endParaRPr/>
          </a:p>
          <a:p>
            <a:pPr marL="0" lvl="0" indent="0" algn="l" rtl="0">
              <a:lnSpc>
                <a:spcPct val="100000"/>
              </a:lnSpc>
              <a:spcBef>
                <a:spcPts val="0"/>
              </a:spcBef>
              <a:spcAft>
                <a:spcPts val="0"/>
              </a:spcAft>
              <a:buSzPts val="1400"/>
              <a:buNone/>
            </a:pPr>
            <a:endParaRPr/>
          </a:p>
        </p:txBody>
      </p:sp>
      <p:sp>
        <p:nvSpPr>
          <p:cNvPr id="1022" name="Google Shape;1022;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79</a:t>
            </a:fld>
            <a:endParaRPr>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rgbClr val="FF0000"/>
                </a:solidFill>
              </a:rPr>
              <a:t>Post Test Question</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Advisory Board</a:t>
            </a:r>
            <a:r>
              <a:rPr lang="en-US"/>
              <a:t> identify High-risk patients typically have: </a:t>
            </a:r>
            <a:r>
              <a:rPr lang="en-US" b="1"/>
              <a:t>Three or more chronic conditions</a:t>
            </a:r>
            <a:r>
              <a:rPr lang="en-US"/>
              <a:t>. At least </a:t>
            </a:r>
            <a:r>
              <a:rPr lang="en-US" b="1"/>
              <a:t>one of these chronic conditions is severe and not in control. </a:t>
            </a:r>
            <a:r>
              <a:rPr lang="en-US" b="0"/>
              <a:t>They </a:t>
            </a:r>
            <a:r>
              <a:rPr lang="en-US"/>
              <a:t>require constant and individualised care team interventions.  </a:t>
            </a:r>
            <a:endParaRPr/>
          </a:p>
          <a:p>
            <a:pPr marL="0" lvl="0" indent="0" algn="l" rtl="0">
              <a:lnSpc>
                <a:spcPct val="100000"/>
              </a:lnSpc>
              <a:spcBef>
                <a:spcPts val="0"/>
              </a:spcBef>
              <a:spcAft>
                <a:spcPts val="0"/>
              </a:spcAft>
              <a:buSzPts val="1400"/>
              <a:buNone/>
            </a:pPr>
            <a:r>
              <a:rPr lang="en-US" b="0" i="0"/>
              <a:t>These high risk patients will most likely need the intervention of a multiple team members, pharmacist and SW requiring team-based planning and team based care plan. </a:t>
            </a:r>
            <a:r>
              <a:rPr lang="en-US"/>
              <a:t>Cognitive or functional decline can also move patient into high risk</a:t>
            </a:r>
            <a:r>
              <a:rPr lang="en-US">
                <a:solidFill>
                  <a:srgbClr val="FF0000"/>
                </a:solidFill>
              </a:rPr>
              <a:t>. </a:t>
            </a:r>
            <a:endParaRPr/>
          </a:p>
          <a:p>
            <a:pPr marL="0" lvl="0" indent="0" algn="l" rtl="0">
              <a:lnSpc>
                <a:spcPct val="100000"/>
              </a:lnSpc>
              <a:spcBef>
                <a:spcPts val="0"/>
              </a:spcBef>
              <a:spcAft>
                <a:spcPts val="0"/>
              </a:spcAft>
              <a:buSzPts val="1400"/>
              <a:buNone/>
            </a:pPr>
            <a:endParaRPr b="0" i="0">
              <a:solidFill>
                <a:srgbClr val="00B050"/>
              </a:solidFill>
            </a:endParaRPr>
          </a:p>
          <a:p>
            <a:pPr marL="0" lvl="0" indent="0" algn="l" rtl="0">
              <a:lnSpc>
                <a:spcPct val="100000"/>
              </a:lnSpc>
              <a:spcBef>
                <a:spcPts val="0"/>
              </a:spcBef>
              <a:spcAft>
                <a:spcPts val="0"/>
              </a:spcAft>
              <a:buSzPts val="1400"/>
              <a:buNone/>
            </a:pPr>
            <a:endParaRPr b="1" i="1"/>
          </a:p>
          <a:p>
            <a:pPr marL="0" lvl="0" indent="0" algn="l" rtl="0">
              <a:lnSpc>
                <a:spcPct val="100000"/>
              </a:lnSpc>
              <a:spcBef>
                <a:spcPts val="0"/>
              </a:spcBef>
              <a:spcAft>
                <a:spcPts val="0"/>
              </a:spcAft>
              <a:buSzPts val="1400"/>
              <a:buNone/>
            </a:pPr>
            <a:endParaRPr/>
          </a:p>
        </p:txBody>
      </p:sp>
      <p:sp>
        <p:nvSpPr>
          <p:cNvPr id="1034" name="Google Shape;1034;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80</a:t>
            </a:fld>
            <a:endParaRPr>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b="1"/>
          </a:p>
          <a:p>
            <a:pPr marL="0" lvl="0" indent="0" algn="l" rtl="0">
              <a:lnSpc>
                <a:spcPct val="90000"/>
              </a:lnSpc>
              <a:spcBef>
                <a:spcPts val="0"/>
              </a:spcBef>
              <a:spcAft>
                <a:spcPts val="0"/>
              </a:spcAft>
              <a:buNone/>
            </a:pPr>
            <a:r>
              <a:rPr lang="en-US" b="1"/>
              <a:t>Predicting care sensitivity:  the likelihood that a particular high risk patient will respond to the are management intervention.  Specialist Physician Input !</a:t>
            </a:r>
            <a:endParaRPr b="1"/>
          </a:p>
          <a:p>
            <a:pPr marL="469681" lvl="0" indent="-352261" algn="l" rtl="0">
              <a:lnSpc>
                <a:spcPct val="90000"/>
              </a:lnSpc>
              <a:spcBef>
                <a:spcPts val="0"/>
              </a:spcBef>
              <a:spcAft>
                <a:spcPts val="0"/>
              </a:spcAft>
              <a:buClr>
                <a:schemeClr val="dk1"/>
              </a:buClr>
              <a:buSzPts val="1800"/>
              <a:buFont typeface="Calibri"/>
              <a:buChar char="•"/>
            </a:pPr>
            <a:endParaRPr b="1"/>
          </a:p>
          <a:p>
            <a:pPr marL="469682" lvl="0" indent="-352261" algn="l" rtl="0">
              <a:lnSpc>
                <a:spcPct val="90000"/>
              </a:lnSpc>
              <a:spcBef>
                <a:spcPts val="0"/>
              </a:spcBef>
              <a:spcAft>
                <a:spcPts val="0"/>
              </a:spcAft>
              <a:buClr>
                <a:schemeClr val="dk1"/>
              </a:buClr>
              <a:buSzPts val="1800"/>
              <a:buFont typeface="Calibri"/>
              <a:buChar char="•"/>
            </a:pPr>
            <a:r>
              <a:rPr lang="en-US" b="1"/>
              <a:t> Incentive Program Patient Lists</a:t>
            </a:r>
            <a:endParaRPr/>
          </a:p>
          <a:p>
            <a:pPr marL="939363" lvl="1" indent="-352261" algn="l" rtl="0">
              <a:lnSpc>
                <a:spcPct val="90000"/>
              </a:lnSpc>
              <a:spcBef>
                <a:spcPts val="0"/>
              </a:spcBef>
              <a:spcAft>
                <a:spcPts val="0"/>
              </a:spcAft>
              <a:buClr>
                <a:schemeClr val="dk1"/>
              </a:buClr>
              <a:buSzPts val="1800"/>
              <a:buFont typeface="Calibri"/>
              <a:buChar char="•"/>
            </a:pPr>
            <a:r>
              <a:rPr lang="en-US"/>
              <a:t>Lists have a column that describes # of hospitalizations/ED visits, diagnoses, etc.</a:t>
            </a:r>
            <a:endParaRPr/>
          </a:p>
          <a:p>
            <a:pPr marL="939363" lvl="1" indent="-352261" algn="l" rtl="0">
              <a:lnSpc>
                <a:spcPct val="90000"/>
              </a:lnSpc>
              <a:spcBef>
                <a:spcPts val="0"/>
              </a:spcBef>
              <a:spcAft>
                <a:spcPts val="0"/>
              </a:spcAft>
              <a:buClr>
                <a:schemeClr val="dk1"/>
              </a:buClr>
              <a:buSzPts val="1800"/>
              <a:buFont typeface="Calibri"/>
              <a:buChar char="•"/>
            </a:pPr>
            <a:r>
              <a:rPr lang="en-US"/>
              <a:t>Discussing the patients with the provider is a good first step!</a:t>
            </a:r>
            <a:endParaRPr/>
          </a:p>
          <a:p>
            <a:pPr marL="469682" lvl="0" indent="-352261" algn="l" rtl="0">
              <a:lnSpc>
                <a:spcPct val="90000"/>
              </a:lnSpc>
              <a:spcBef>
                <a:spcPts val="0"/>
              </a:spcBef>
              <a:spcAft>
                <a:spcPts val="0"/>
              </a:spcAft>
              <a:buClr>
                <a:schemeClr val="dk1"/>
              </a:buClr>
              <a:buSzPts val="1800"/>
              <a:buFont typeface="Calibri"/>
              <a:buChar char="•"/>
            </a:pPr>
            <a:r>
              <a:rPr lang="en-US" b="1"/>
              <a:t>Social Determinants of Health Screenings</a:t>
            </a:r>
            <a:endParaRPr/>
          </a:p>
          <a:p>
            <a:pPr marL="939363" lvl="1" indent="-352261" algn="l" rtl="0">
              <a:lnSpc>
                <a:spcPct val="90000"/>
              </a:lnSpc>
              <a:spcBef>
                <a:spcPts val="0"/>
              </a:spcBef>
              <a:spcAft>
                <a:spcPts val="0"/>
              </a:spcAft>
              <a:buClr>
                <a:schemeClr val="dk1"/>
              </a:buClr>
              <a:buSzPts val="1800"/>
              <a:buFont typeface="Calibri"/>
              <a:buChar char="•"/>
            </a:pPr>
            <a:r>
              <a:rPr lang="en-US"/>
              <a:t>A strong predictor of readmission is social isolation - so knowing whether or not a patient has social support can help inform the best approach for supporting the patient.</a:t>
            </a:r>
            <a:endParaRPr/>
          </a:p>
          <a:p>
            <a:pPr marL="469682" lvl="0" indent="-352261" algn="l" rtl="0">
              <a:lnSpc>
                <a:spcPct val="90000"/>
              </a:lnSpc>
              <a:spcBef>
                <a:spcPts val="0"/>
              </a:spcBef>
              <a:spcAft>
                <a:spcPts val="0"/>
              </a:spcAft>
              <a:buClr>
                <a:schemeClr val="dk1"/>
              </a:buClr>
              <a:buSzPts val="1800"/>
              <a:buFont typeface="Calibri"/>
              <a:buChar char="•"/>
            </a:pPr>
            <a:r>
              <a:rPr lang="en-US" b="1"/>
              <a:t>Patient Activation Screening</a:t>
            </a:r>
            <a:endParaRPr/>
          </a:p>
          <a:p>
            <a:pPr marL="939363" lvl="1" indent="-352261" algn="l" rtl="0">
              <a:lnSpc>
                <a:spcPct val="90000"/>
              </a:lnSpc>
              <a:spcBef>
                <a:spcPts val="0"/>
              </a:spcBef>
              <a:spcAft>
                <a:spcPts val="0"/>
              </a:spcAft>
              <a:buClr>
                <a:schemeClr val="dk1"/>
              </a:buClr>
              <a:buSzPts val="1800"/>
              <a:buFont typeface="Calibri"/>
              <a:buChar char="•"/>
            </a:pPr>
            <a:r>
              <a:rPr lang="en-US"/>
              <a:t>Patient activation Measure (PAM) by Insignia, other patient activation tools.</a:t>
            </a:r>
            <a:endParaRPr/>
          </a:p>
          <a:p>
            <a:pPr marL="469682" lvl="0" indent="-352261" algn="l" rtl="0">
              <a:lnSpc>
                <a:spcPct val="90000"/>
              </a:lnSpc>
              <a:spcBef>
                <a:spcPts val="0"/>
              </a:spcBef>
              <a:spcAft>
                <a:spcPts val="0"/>
              </a:spcAft>
              <a:buClr>
                <a:schemeClr val="dk1"/>
              </a:buClr>
              <a:buSzPts val="1800"/>
              <a:buFont typeface="Calibri"/>
              <a:buChar char="•"/>
            </a:pPr>
            <a:r>
              <a:rPr lang="en-US" b="1"/>
              <a:t>Behavioral Health Screenings</a:t>
            </a:r>
            <a:endParaRPr/>
          </a:p>
          <a:p>
            <a:pPr marL="939363" lvl="1" indent="-352261" algn="l" rtl="0">
              <a:lnSpc>
                <a:spcPct val="90000"/>
              </a:lnSpc>
              <a:spcBef>
                <a:spcPts val="0"/>
              </a:spcBef>
              <a:spcAft>
                <a:spcPts val="0"/>
              </a:spcAft>
              <a:buClr>
                <a:schemeClr val="dk1"/>
              </a:buClr>
              <a:buSzPts val="1800"/>
              <a:buFont typeface="Calibri"/>
              <a:buChar char="•"/>
            </a:pPr>
            <a:r>
              <a:rPr lang="en-US"/>
              <a:t>PH-Q9 and other mental health screenings. </a:t>
            </a:r>
            <a:endParaRPr/>
          </a:p>
          <a:p>
            <a:pPr marL="0" lvl="0" indent="0" algn="l" rtl="0">
              <a:lnSpc>
                <a:spcPct val="100000"/>
              </a:lnSpc>
              <a:spcBef>
                <a:spcPts val="0"/>
              </a:spcBef>
              <a:spcAft>
                <a:spcPts val="0"/>
              </a:spcAft>
              <a:buSzPts val="1400"/>
              <a:buNone/>
            </a:pPr>
            <a:endParaRPr/>
          </a:p>
        </p:txBody>
      </p:sp>
      <p:sp>
        <p:nvSpPr>
          <p:cNvPr id="1044" name="Google Shape;1044;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81</a:t>
            </a:fld>
            <a:endParaRPr>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843431851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g843431851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Once you have identified a patient for care management a Provider discussion and  agreement is a necessary step prior to enrolling the patient into care management services</a:t>
            </a:r>
            <a:endParaRPr/>
          </a:p>
          <a:p>
            <a:pPr marL="0" lvl="0" indent="0" algn="l" rtl="0">
              <a:lnSpc>
                <a:spcPct val="100000"/>
              </a:lnSpc>
              <a:spcBef>
                <a:spcPts val="0"/>
              </a:spcBef>
              <a:spcAft>
                <a:spcPts val="0"/>
              </a:spcAft>
              <a:buSzPts val="1400"/>
              <a:buNone/>
            </a:pPr>
            <a:r>
              <a:rPr lang="en-US"/>
              <a:t>This discussion may occur </a:t>
            </a:r>
            <a:endParaRPr/>
          </a:p>
          <a:p>
            <a:pPr marL="183460" lvl="0" indent="-183460" algn="l" rtl="0">
              <a:lnSpc>
                <a:spcPct val="100000"/>
              </a:lnSpc>
              <a:spcBef>
                <a:spcPts val="0"/>
              </a:spcBef>
              <a:spcAft>
                <a:spcPts val="0"/>
              </a:spcAft>
              <a:buClr>
                <a:schemeClr val="dk1"/>
              </a:buClr>
              <a:buSzPts val="1200"/>
              <a:buFont typeface="Arial"/>
              <a:buChar char="•"/>
            </a:pPr>
            <a:r>
              <a:rPr lang="en-US"/>
              <a:t>Prior to you meeting with the patient if the provider has already identified the need and is referring the patient to you</a:t>
            </a:r>
            <a:endParaRPr/>
          </a:p>
          <a:p>
            <a:pPr marL="183460" lvl="0" indent="-183460" algn="l" rtl="0">
              <a:lnSpc>
                <a:spcPct val="100000"/>
              </a:lnSpc>
              <a:spcBef>
                <a:spcPts val="0"/>
              </a:spcBef>
              <a:spcAft>
                <a:spcPts val="0"/>
              </a:spcAft>
              <a:buClr>
                <a:schemeClr val="dk1"/>
              </a:buClr>
              <a:buSzPts val="1200"/>
              <a:buFont typeface="Arial"/>
              <a:buChar char="•"/>
            </a:pPr>
            <a:r>
              <a:rPr lang="en-US"/>
              <a:t>During huddle while the team is reviewing the patients for the day</a:t>
            </a:r>
            <a:endParaRPr/>
          </a:p>
          <a:p>
            <a:pPr marL="183460" lvl="0" indent="-183460" algn="l" rtl="0">
              <a:lnSpc>
                <a:spcPct val="100000"/>
              </a:lnSpc>
              <a:spcBef>
                <a:spcPts val="0"/>
              </a:spcBef>
              <a:spcAft>
                <a:spcPts val="0"/>
              </a:spcAft>
              <a:buClr>
                <a:schemeClr val="dk1"/>
              </a:buClr>
              <a:buSzPts val="1200"/>
              <a:buFont typeface="Arial"/>
              <a:buChar char="•"/>
            </a:pPr>
            <a:r>
              <a:rPr lang="en-US"/>
              <a:t>After  TOC calls</a:t>
            </a:r>
            <a:endParaRPr b="1"/>
          </a:p>
          <a:p>
            <a:pPr marL="183460" lvl="0" indent="-183460" algn="l" rtl="0">
              <a:lnSpc>
                <a:spcPct val="100000"/>
              </a:lnSpc>
              <a:spcBef>
                <a:spcPts val="0"/>
              </a:spcBef>
              <a:spcAft>
                <a:spcPts val="0"/>
              </a:spcAft>
              <a:buClr>
                <a:schemeClr val="dk1"/>
              </a:buClr>
              <a:buSzPts val="1200"/>
              <a:buFont typeface="Arial"/>
              <a:buChar char="•"/>
            </a:pPr>
            <a:r>
              <a:rPr lang="en-US"/>
              <a:t>As early as you have identified the need, it does not need to wait until all the assessment data is obtained.</a:t>
            </a:r>
            <a:endParaRPr/>
          </a:p>
          <a:p>
            <a:pPr marL="183460" lvl="0" indent="-105178"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Purpose of this discussion is to gain agreement with the provider and determine that this patient will benefit from care management services.</a:t>
            </a:r>
            <a:endParaRPr/>
          </a:p>
          <a:p>
            <a:pPr marL="0" lvl="0" indent="0" algn="l" rtl="0">
              <a:lnSpc>
                <a:spcPct val="100000"/>
              </a:lnSpc>
              <a:spcBef>
                <a:spcPts val="0"/>
              </a:spcBef>
              <a:spcAft>
                <a:spcPts val="0"/>
              </a:spcAft>
              <a:buSzPts val="1400"/>
              <a:buNone/>
            </a:pPr>
            <a:endParaRPr/>
          </a:p>
        </p:txBody>
      </p:sp>
      <p:sp>
        <p:nvSpPr>
          <p:cNvPr id="1057" name="Google Shape;1057;g843431851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82</a:t>
            </a:fld>
            <a:endParaRPr>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SzPts val="1400"/>
              <a:buNone/>
            </a:pPr>
            <a:r>
              <a:rPr lang="en-US" sz="1000" b="1" dirty="0"/>
              <a:t>Health plan or community resources. </a:t>
            </a:r>
            <a:r>
              <a:rPr lang="en-US" sz="1000" dirty="0"/>
              <a:t>This may be the extent of your involvement</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Contacting the health plan care manger can clarify how each can assist. </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Linking to a community resource.</a:t>
            </a:r>
            <a:endParaRPr dirty="0"/>
          </a:p>
          <a:p>
            <a:pPr marL="672683" lvl="1" indent="-105179" algn="l" rtl="0">
              <a:lnSpc>
                <a:spcPct val="100000"/>
              </a:lnSpc>
              <a:spcBef>
                <a:spcPts val="0"/>
              </a:spcBef>
              <a:spcAft>
                <a:spcPts val="0"/>
              </a:spcAft>
              <a:buSzPts val="1400"/>
              <a:buNone/>
            </a:pPr>
            <a:endParaRPr sz="1000" dirty="0"/>
          </a:p>
          <a:p>
            <a:pPr marL="672683" lvl="1" indent="-105179"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BCBSM offers Coordinated Care</a:t>
            </a:r>
            <a:endParaRPr dirty="0"/>
          </a:p>
          <a:p>
            <a:pPr marL="0" lvl="0" indent="0" algn="l" rtl="0">
              <a:lnSpc>
                <a:spcPct val="100000"/>
              </a:lnSpc>
              <a:spcBef>
                <a:spcPts val="0"/>
              </a:spcBef>
              <a:spcAft>
                <a:spcPts val="0"/>
              </a:spcAft>
              <a:buSzPts val="1400"/>
              <a:buNone/>
            </a:pPr>
            <a:r>
              <a:rPr lang="en-US" sz="1000" dirty="0"/>
              <a:t>Coordinated Care is care management provided by Blue Cross to specifically targeted patients. The program looks similar to PGIP Provider-Delivered Care Management, in that multi-disciplinary care teams comprised of providers such as social workers and pharmacists are aligned by region.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Coordinated Care may help address gaps where there is no PDCM provider, or there are limited care team members to address member needs. </a:t>
            </a:r>
            <a:endParaRPr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__________________________</a:t>
            </a:r>
            <a:endParaRPr dirty="0"/>
          </a:p>
          <a:p>
            <a:pPr marL="0" lvl="0" indent="0" algn="l" rtl="0">
              <a:lnSpc>
                <a:spcPct val="100000"/>
              </a:lnSpc>
              <a:spcBef>
                <a:spcPts val="0"/>
              </a:spcBef>
              <a:spcAft>
                <a:spcPts val="0"/>
              </a:spcAft>
              <a:buSzPts val="1400"/>
              <a:buNone/>
            </a:pPr>
            <a:r>
              <a:rPr lang="en-US" sz="1000" dirty="0"/>
              <a:t>Value Partnerships distributed a contact list for Coordinated Care in September 2019, and it is available on the PDCM page of the collaboration site. Alternatively, you can use the phone number provided above for both BCBSM and BCN patients: 800-845-5982.</a:t>
            </a:r>
            <a:endParaRPr dirty="0"/>
          </a:p>
          <a:p>
            <a:pPr marL="672683" lvl="1" indent="-105179" algn="l" rtl="0">
              <a:lnSpc>
                <a:spcPct val="100000"/>
              </a:lnSpc>
              <a:spcBef>
                <a:spcPts val="0"/>
              </a:spcBef>
              <a:spcAft>
                <a:spcPts val="0"/>
              </a:spcAft>
              <a:buSzPts val="1400"/>
              <a:buNone/>
            </a:pPr>
            <a:endParaRPr sz="1000" dirty="0"/>
          </a:p>
          <a:p>
            <a:pPr marL="672683" lvl="1" indent="-105179"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p:txBody>
      </p:sp>
      <p:sp>
        <p:nvSpPr>
          <p:cNvPr id="1068" name="Google Shape;1068;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83</a:t>
            </a:fld>
            <a:endParaRPr>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74dc89e2c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74dc89e2c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9" name="Google Shape;1079;g74dc89e2c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If a warm hand-off is not possible and you need to engage the patient by phone or in-person an elevator speech comes in handy.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Tips for elevator speech:  </a:t>
            </a:r>
            <a:r>
              <a:rPr lang="en-US" dirty="0" smtClean="0"/>
              <a:t>ask learners to brainstorm their elevator speech.</a:t>
            </a:r>
            <a:endParaRPr dirty="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Note:  Could add slide with example of CM elevator speech - following the poll</a:t>
            </a:r>
            <a:endParaRPr dirty="0"/>
          </a:p>
        </p:txBody>
      </p:sp>
      <p:sp>
        <p:nvSpPr>
          <p:cNvPr id="1088" name="Google Shape;1088;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85</a:t>
            </a:fld>
            <a:endParaRPr>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Agreement to care management services is essential prior to any coding or billing. The agreement can be verbal or written.  The patients agreement to participate in Care Management services must  be documented in the patient’s medical record.</a:t>
            </a:r>
            <a:endParaRPr/>
          </a:p>
          <a:p>
            <a:pPr marL="0" lvl="0" indent="0" algn="l" rtl="0">
              <a:lnSpc>
                <a:spcPct val="100000"/>
              </a:lnSpc>
              <a:spcBef>
                <a:spcPts val="0"/>
              </a:spcBef>
              <a:spcAft>
                <a:spcPts val="0"/>
              </a:spcAft>
              <a:buSzPts val="1400"/>
              <a:buNone/>
            </a:pPr>
            <a:endParaRPr/>
          </a:p>
        </p:txBody>
      </p:sp>
      <p:sp>
        <p:nvSpPr>
          <p:cNvPr id="1103" name="Google Shape;1103;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86</a:t>
            </a:fld>
            <a:endParaRPr>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care management process is a process that can be used by the whole care team.</a:t>
            </a:r>
            <a:endParaRPr/>
          </a:p>
          <a:p>
            <a:pPr marL="0" lvl="0" indent="0" algn="l" rtl="0">
              <a:lnSpc>
                <a:spcPct val="100000"/>
              </a:lnSpc>
              <a:spcBef>
                <a:spcPts val="0"/>
              </a:spcBef>
              <a:spcAft>
                <a:spcPts val="0"/>
              </a:spcAft>
              <a:buSzPts val="1400"/>
              <a:buNone/>
            </a:pPr>
            <a:r>
              <a:rPr lang="en-US"/>
              <a:t>The process is how the team identifies and prepares for the patient and how the patients needs are identified and met.</a:t>
            </a:r>
            <a:endParaRPr/>
          </a:p>
          <a:p>
            <a:pPr marL="0" lvl="0" indent="0" algn="l" rtl="0">
              <a:lnSpc>
                <a:spcPct val="100000"/>
              </a:lnSpc>
              <a:spcBef>
                <a:spcPts val="0"/>
              </a:spcBef>
              <a:spcAft>
                <a:spcPts val="0"/>
              </a:spcAft>
              <a:buSzPts val="1400"/>
              <a:buNone/>
            </a:pPr>
            <a:endParaRPr/>
          </a:p>
        </p:txBody>
      </p:sp>
      <p:sp>
        <p:nvSpPr>
          <p:cNvPr id="1114" name="Google Shape;1114;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87</a:t>
            </a:fld>
            <a:endParaRPr>
              <a:solidFill>
                <a:srgbClr val="000000"/>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3460" lvl="0" indent="-183460" algn="l" rtl="0">
              <a:lnSpc>
                <a:spcPct val="100000"/>
              </a:lnSpc>
              <a:spcBef>
                <a:spcPts val="0"/>
              </a:spcBef>
              <a:spcAft>
                <a:spcPts val="0"/>
              </a:spcAft>
              <a:buClr>
                <a:schemeClr val="dk1"/>
              </a:buClr>
              <a:buSzPts val="1200"/>
              <a:buFont typeface="Calibri"/>
              <a:buChar char="-"/>
            </a:pPr>
            <a:r>
              <a:rPr lang="en-US"/>
              <a:t>Assessment provides the information needed to develop the patient care plan.</a:t>
            </a:r>
            <a:endParaRPr/>
          </a:p>
          <a:p>
            <a:pPr marL="183460" lvl="0" indent="-183460" algn="l" rtl="0">
              <a:lnSpc>
                <a:spcPct val="100000"/>
              </a:lnSpc>
              <a:spcBef>
                <a:spcPts val="0"/>
              </a:spcBef>
              <a:spcAft>
                <a:spcPts val="0"/>
              </a:spcAft>
              <a:buClr>
                <a:schemeClr val="dk1"/>
              </a:buClr>
              <a:buSzPts val="1200"/>
              <a:buFont typeface="Calibri"/>
              <a:buChar char="-"/>
            </a:pPr>
            <a:r>
              <a:rPr lang="en-US"/>
              <a:t>The team uses a variety of screening and assessment tools.</a:t>
            </a:r>
            <a:endParaRPr/>
          </a:p>
          <a:p>
            <a:pPr marL="0" lvl="0" indent="0" algn="l" rtl="0">
              <a:lnSpc>
                <a:spcPct val="100000"/>
              </a:lnSpc>
              <a:spcBef>
                <a:spcPts val="0"/>
              </a:spcBef>
              <a:spcAft>
                <a:spcPts val="0"/>
              </a:spcAft>
              <a:buSzPts val="1400"/>
              <a:buNone/>
            </a:pPr>
            <a:endParaRPr/>
          </a:p>
        </p:txBody>
      </p:sp>
      <p:sp>
        <p:nvSpPr>
          <p:cNvPr id="1132" name="Google Shape;1132;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88</a:t>
            </a:fld>
            <a:endParaRPr>
              <a:solidFill>
                <a:srgbClr val="000000"/>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8434318514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8434318514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Functional status → activities of daily living</a:t>
            </a:r>
            <a:endParaRPr/>
          </a:p>
          <a:p>
            <a:pPr marL="0" lvl="0" indent="0" algn="l" rtl="0">
              <a:spcBef>
                <a:spcPts val="0"/>
              </a:spcBef>
              <a:spcAft>
                <a:spcPts val="0"/>
              </a:spcAft>
              <a:buNone/>
            </a:pPr>
            <a:r>
              <a:rPr lang="en-US"/>
              <a:t>Utilization → how many times they’re in and out of the hospital / ER</a:t>
            </a:r>
            <a:endParaRPr/>
          </a:p>
          <a:p>
            <a:pPr marL="0" lvl="0" indent="0" algn="l" rtl="0">
              <a:spcBef>
                <a:spcPts val="0"/>
              </a:spcBef>
              <a:spcAft>
                <a:spcPts val="0"/>
              </a:spcAft>
              <a:buNone/>
            </a:pPr>
            <a:r>
              <a:rPr lang="en-US"/>
              <a:t>Care team → who else is caring for the patient?</a:t>
            </a:r>
            <a:endParaRPr/>
          </a:p>
          <a:p>
            <a:pPr marL="0" lvl="0" indent="0" algn="l" rtl="0">
              <a:spcBef>
                <a:spcPts val="0"/>
              </a:spcBef>
              <a:spcAft>
                <a:spcPts val="0"/>
              </a:spcAft>
              <a:buNone/>
            </a:pPr>
            <a:endParaRPr/>
          </a:p>
          <a:p>
            <a:pPr marL="0" lvl="0" indent="0" algn="l" rtl="0">
              <a:spcBef>
                <a:spcPts val="0"/>
              </a:spcBef>
              <a:spcAft>
                <a:spcPts val="0"/>
              </a:spcAft>
              <a:buNone/>
            </a:pPr>
            <a:r>
              <a:rPr lang="en-US"/>
              <a:t>PHQ - 9 → Patient HEalth Questionnaire - 9 questions</a:t>
            </a:r>
            <a:endParaRPr/>
          </a:p>
          <a:p>
            <a:pPr marL="0" lvl="0" indent="0" algn="l" rtl="0">
              <a:spcBef>
                <a:spcPts val="0"/>
              </a:spcBef>
              <a:spcAft>
                <a:spcPts val="0"/>
              </a:spcAft>
              <a:buNone/>
            </a:pPr>
            <a:endParaRPr/>
          </a:p>
        </p:txBody>
      </p:sp>
      <p:sp>
        <p:nvSpPr>
          <p:cNvPr id="1142" name="Google Shape;1142;g8434318514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Thinking about two ways to classify patients may help.</a:t>
            </a:r>
            <a:endParaRPr/>
          </a:p>
          <a:p>
            <a:pPr marL="183460" lvl="0" indent="-183460" algn="l" rtl="0">
              <a:lnSpc>
                <a:spcPct val="100000"/>
              </a:lnSpc>
              <a:spcBef>
                <a:spcPts val="0"/>
              </a:spcBef>
              <a:spcAft>
                <a:spcPts val="0"/>
              </a:spcAft>
              <a:buClr>
                <a:schemeClr val="dk1"/>
              </a:buClr>
              <a:buSzPts val="1000"/>
              <a:buFont typeface="Arial"/>
              <a:buChar char="•"/>
            </a:pPr>
            <a:r>
              <a:rPr lang="en-US"/>
              <a:t>Provide short-term (episodic) CM services to patients with acute or urgent needs, i.e. </a:t>
            </a:r>
            <a:endParaRPr/>
          </a:p>
          <a:p>
            <a:pPr marL="183460" lvl="0" indent="-119960" algn="l" rtl="0">
              <a:lnSpc>
                <a:spcPct val="100000"/>
              </a:lnSpc>
              <a:spcBef>
                <a:spcPts val="0"/>
              </a:spcBef>
              <a:spcAft>
                <a:spcPts val="0"/>
              </a:spcAft>
              <a:buClr>
                <a:schemeClr val="dk1"/>
              </a:buClr>
              <a:buSzPts val="1000"/>
              <a:buFont typeface="Arial"/>
              <a:buNone/>
            </a:pPr>
            <a:endParaRPr/>
          </a:p>
          <a:p>
            <a:pPr marL="183460" lvl="0" indent="-183460" algn="l" rtl="0">
              <a:lnSpc>
                <a:spcPct val="100000"/>
              </a:lnSpc>
              <a:spcBef>
                <a:spcPts val="0"/>
              </a:spcBef>
              <a:spcAft>
                <a:spcPts val="0"/>
              </a:spcAft>
              <a:buClr>
                <a:schemeClr val="dk1"/>
              </a:buClr>
              <a:buSzPts val="1000"/>
              <a:buFont typeface="Arial"/>
              <a:buChar char="•"/>
            </a:pPr>
            <a:r>
              <a:rPr lang="en-US"/>
              <a:t>Episodic care management and coordination focuses on provision of short-term care management services, related to acute events</a:t>
            </a:r>
            <a:endParaRPr/>
          </a:p>
          <a:p>
            <a:pPr marL="183460" lvl="0" indent="-118227" algn="l" rtl="0">
              <a:lnSpc>
                <a:spcPct val="100000"/>
              </a:lnSpc>
              <a:spcBef>
                <a:spcPts val="0"/>
              </a:spcBef>
              <a:spcAft>
                <a:spcPts val="0"/>
              </a:spcAft>
              <a:buSzPts val="1400"/>
              <a:buNone/>
            </a:pPr>
            <a:endParaRPr/>
          </a:p>
          <a:p>
            <a:pPr marL="183460" lvl="0" indent="-183460" algn="l" rtl="0">
              <a:lnSpc>
                <a:spcPct val="100000"/>
              </a:lnSpc>
              <a:spcBef>
                <a:spcPts val="0"/>
              </a:spcBef>
              <a:spcAft>
                <a:spcPts val="0"/>
              </a:spcAft>
              <a:buClr>
                <a:schemeClr val="dk1"/>
              </a:buClr>
              <a:buSzPts val="1000"/>
              <a:buFont typeface="Arial"/>
              <a:buChar char="•"/>
            </a:pPr>
            <a:r>
              <a:rPr lang="en-US"/>
              <a:t>Longitudinal care management and coordination focuses on patients identified as high risk or rising risk by your practices stratification approach, who are likely to benefit from ongoing proactive care management. This includes the use of an individualized care plan, centered on the patient’s actions and support needs in the management of chronic conditions for care management and care coordination interventions. Building a relationship over time with the patient and their support system and delivery of intensive care management services, are elements of longitudinal care management and coordination.</a:t>
            </a:r>
            <a:endParaRPr/>
          </a:p>
          <a:p>
            <a:pPr marL="183460" lvl="0" indent="-118227" algn="l" rtl="0">
              <a:lnSpc>
                <a:spcPct val="100000"/>
              </a:lnSpc>
              <a:spcBef>
                <a:spcPts val="0"/>
              </a:spcBef>
              <a:spcAft>
                <a:spcPts val="0"/>
              </a:spcAft>
              <a:buSzPts val="1400"/>
              <a:buNone/>
            </a:pPr>
            <a:endParaRPr/>
          </a:p>
        </p:txBody>
      </p:sp>
      <p:sp>
        <p:nvSpPr>
          <p:cNvPr id="1150" name="Google Shape;1150;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90</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465480-2C5C-4107-8FE3-96632147B32D}" type="slidenum">
              <a:rPr lang="en-US" smtClean="0"/>
              <a:t>9</a:t>
            </a:fld>
            <a:endParaRPr lang="en-US"/>
          </a:p>
        </p:txBody>
      </p:sp>
    </p:spTree>
    <p:extLst>
      <p:ext uri="{BB962C8B-B14F-4D97-AF65-F5344CB8AC3E}">
        <p14:creationId xmlns:p14="http://schemas.microsoft.com/office/powerpoint/2010/main" val="13666683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Patient Care plan is a collaboration between the clinical care plan and the patient’s goals and achievable next steps.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goal of patient engagement is to facilitate patient self-management.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244610" lvl="0" indent="-16841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163" name="Google Shape;1163;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91</a:t>
            </a:fld>
            <a:endParaRPr>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8434318514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8434318514_0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g8434318514_0_2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Connecting with the PCP care team member that works with the patient the most is an important initial step.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want to avoid asking patient assessment questions that PCP care team may already have gathered. </a:t>
            </a:r>
            <a:endParaRPr/>
          </a:p>
        </p:txBody>
      </p:sp>
      <p:sp>
        <p:nvSpPr>
          <p:cNvPr id="1191" name="Google Shape;1191;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93</a:t>
            </a:fld>
            <a:endParaRPr>
              <a:solidFill>
                <a:srgbClr val="000000"/>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 is important to help new team based care individuals understand and visualize the care plan and where it is located.  </a:t>
            </a:r>
            <a:endParaRPr/>
          </a:p>
          <a:p>
            <a:pPr marL="0" lvl="0" indent="0" algn="l" rtl="0">
              <a:lnSpc>
                <a:spcPct val="100000"/>
              </a:lnSpc>
              <a:spcBef>
                <a:spcPts val="0"/>
              </a:spcBef>
              <a:spcAft>
                <a:spcPts val="0"/>
              </a:spcAft>
              <a:buSzPts val="1400"/>
              <a:buNone/>
            </a:pPr>
            <a:r>
              <a:rPr lang="en-US"/>
              <a:t>Ask How is the provider, team and patient involved in Care Plan?</a:t>
            </a:r>
            <a:endParaRPr/>
          </a:p>
          <a:p>
            <a:pPr marL="0" lvl="0" indent="0" algn="l" rtl="0">
              <a:lnSpc>
                <a:spcPct val="100000"/>
              </a:lnSpc>
              <a:spcBef>
                <a:spcPts val="0"/>
              </a:spcBef>
              <a:spcAft>
                <a:spcPts val="0"/>
              </a:spcAft>
              <a:buSzPts val="1400"/>
              <a:buNone/>
            </a:pPr>
            <a:r>
              <a:rPr lang="en-US"/>
              <a:t>Ask what does the patient receive (discharge summary, action plan)?</a:t>
            </a:r>
            <a:endParaRPr/>
          </a:p>
          <a:p>
            <a:pPr marL="0" lvl="0" indent="0" algn="l" rtl="0">
              <a:lnSpc>
                <a:spcPct val="100000"/>
              </a:lnSpc>
              <a:spcBef>
                <a:spcPts val="0"/>
              </a:spcBef>
              <a:spcAft>
                <a:spcPts val="0"/>
              </a:spcAft>
              <a:buSzPts val="1400"/>
              <a:buNone/>
            </a:pPr>
            <a:r>
              <a:rPr lang="en-US"/>
              <a:t>Ask where are care plans documented?</a:t>
            </a:r>
            <a:endParaRPr/>
          </a:p>
          <a:p>
            <a:pPr marL="0" lvl="0" indent="0" algn="l" rtl="0">
              <a:lnSpc>
                <a:spcPct val="100000"/>
              </a:lnSpc>
              <a:spcBef>
                <a:spcPts val="0"/>
              </a:spcBef>
              <a:spcAft>
                <a:spcPts val="0"/>
              </a:spcAft>
              <a:buSzPts val="1400"/>
              <a:buNone/>
            </a:pPr>
            <a:r>
              <a:rPr lang="en-US"/>
              <a:t>Asks what do they look like?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04" name="Google Shape;1204;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94</a:t>
            </a:fld>
            <a:endParaRPr>
              <a:solidFill>
                <a:srgbClr val="000000"/>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5" name="Google Shape;1215;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95</a:t>
            </a:fld>
            <a:endParaRPr>
              <a:solidFill>
                <a:srgbClr val="000000"/>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rgbClr val="FF0000"/>
                </a:solidFill>
              </a:rPr>
              <a:t>Post Test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Implementation and follow-up are based on many factors. Cues for follow up the follow up plan include patient level of risk. . . .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The care plan is reviewed and used by team members.  Goals are monitored and modified as needed to meet the patient’s current state.   </a:t>
            </a:r>
            <a:endParaRPr/>
          </a:p>
          <a:p>
            <a:pPr marL="0" lvl="0" indent="0" algn="l" rtl="0">
              <a:lnSpc>
                <a:spcPct val="100000"/>
              </a:lnSpc>
              <a:spcBef>
                <a:spcPts val="0"/>
              </a:spcBef>
              <a:spcAft>
                <a:spcPts val="0"/>
              </a:spcAft>
              <a:buSzPts val="1400"/>
              <a:buNone/>
            </a:pPr>
            <a:endParaRPr/>
          </a:p>
        </p:txBody>
      </p:sp>
      <p:sp>
        <p:nvSpPr>
          <p:cNvPr id="1233" name="Google Shape;1233;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96</a:t>
            </a:fld>
            <a:endParaRPr>
              <a:solidFill>
                <a:srgbClr val="000000"/>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Patient activation is defined as “</a:t>
            </a:r>
            <a:r>
              <a:rPr lang="en-US" u="sng">
                <a:solidFill>
                  <a:schemeClr val="hlink"/>
                </a:solidFill>
                <a:hlinkClick r:id="rId3"/>
              </a:rPr>
              <a:t>understanding one’s own role in the care process and having the knowledge, skills, and confidence to take on that role</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Patient activation and early intervention support this goal by facilitating patient understanding symptoms of exacerbation and when to take action and what action to take.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should an individual take simple steps at home to address temporary shortness of breath and when to call the office for same day appointment rather than rush to urgent care or the emergency room?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Think about your practice:  What are the common, mismanaged situations lead to unnecessary ER use and higher costs?</a:t>
            </a:r>
            <a:endParaRPr/>
          </a:p>
          <a:p>
            <a:pPr marL="0" lvl="0" indent="0" algn="l" rtl="0">
              <a:lnSpc>
                <a:spcPct val="100000"/>
              </a:lnSpc>
              <a:spcBef>
                <a:spcPts val="0"/>
              </a:spcBef>
              <a:spcAft>
                <a:spcPts val="0"/>
              </a:spcAft>
              <a:buSzPts val="1400"/>
              <a:buNone/>
            </a:pPr>
            <a:endParaRPr/>
          </a:p>
          <a:p>
            <a:pPr marL="244610" lvl="0" indent="-179378"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endParaRPr/>
          </a:p>
        </p:txBody>
      </p:sp>
      <p:sp>
        <p:nvSpPr>
          <p:cNvPr id="1243" name="Google Shape;1243;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97</a:t>
            </a:fld>
            <a:endParaRPr>
              <a:solidFill>
                <a:srgbClr val="000000"/>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6" name="Google Shape;1256;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98</a:t>
            </a:fld>
            <a:endParaRPr>
              <a:solidFill>
                <a:srgbClr val="000000"/>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8" name="Google Shape;1268;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84642ecf5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84642ecf5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3" name="Google Shape;1283;g84642ecf5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55"/>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5"/>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1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71" name="Google Shape;71;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1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78" name="Google Shape;78;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84" name="Google Shape;84;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90" name="Google Shape;90;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2"/>
              </a:buClr>
              <a:buSzPts val="3600"/>
              <a:buFont typeface="Calibri"/>
              <a:buNone/>
              <a:defRPr sz="36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21"/>
          <p:cNvSpPr txBox="1">
            <a:spLocks noGrp="1"/>
          </p:cNvSpPr>
          <p:nvPr>
            <p:ph type="body" idx="1"/>
          </p:nvPr>
        </p:nvSpPr>
        <p:spPr>
          <a:xfrm>
            <a:off x="838200" y="1825625"/>
            <a:ext cx="10515600" cy="378998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21"/>
          <p:cNvSpPr txBox="1"/>
          <p:nvPr/>
        </p:nvSpPr>
        <p:spPr>
          <a:xfrm>
            <a:off x="299500" y="5944845"/>
            <a:ext cx="510257" cy="365125"/>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000" b="0" i="0" u="none" strike="noStrike" cap="none">
                <a:solidFill>
                  <a:srgbClr val="A7A7A7"/>
                </a:solidFill>
                <a:latin typeface="Calibri"/>
                <a:ea typeface="Calibri"/>
                <a:cs typeface="Calibri"/>
                <a:sym typeface="Calibri"/>
              </a:rPr>
              <a:pPr marL="0" marR="0" lvl="0" indent="0" algn="ctr" rtl="0">
                <a:spcBef>
                  <a:spcPts val="0"/>
                </a:spcBef>
                <a:spcAft>
                  <a:spcPts val="0"/>
                </a:spcAft>
                <a:buNone/>
              </a:pPr>
              <a:t>‹#›</a:t>
            </a:fld>
            <a:endParaRPr sz="1000" b="0" i="0" u="none" strike="noStrike" cap="none">
              <a:solidFill>
                <a:srgbClr val="A7A7A7"/>
              </a:solidFill>
              <a:latin typeface="Calibri"/>
              <a:ea typeface="Calibri"/>
              <a:cs typeface="Calibri"/>
              <a:sym typeface="Calibri"/>
            </a:endParaRPr>
          </a:p>
        </p:txBody>
      </p:sp>
    </p:spTree>
    <p:extLst>
      <p:ext uri="{BB962C8B-B14F-4D97-AF65-F5344CB8AC3E}">
        <p14:creationId xmlns:p14="http://schemas.microsoft.com/office/powerpoint/2010/main" val="1447857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2"/>
              </a:buClr>
              <a:buSzPts val="3600"/>
              <a:buFont typeface="Calibri"/>
              <a:buNone/>
              <a:defRPr sz="36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22"/>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accent1"/>
              </a:buClr>
              <a:buSzPts val="2400"/>
              <a:buFont typeface="Arial"/>
              <a:buNone/>
              <a:defRPr sz="2400" b="1" i="0" u="none" strike="noStrike" cap="none">
                <a:solidFill>
                  <a:schemeClr val="accen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 name="Google Shape;27;p22"/>
          <p:cNvSpPr txBox="1">
            <a:spLocks noGrp="1"/>
          </p:cNvSpPr>
          <p:nvPr>
            <p:ph type="body" idx="2"/>
          </p:nvPr>
        </p:nvSpPr>
        <p:spPr>
          <a:xfrm>
            <a:off x="840318" y="2505075"/>
            <a:ext cx="5158316" cy="315029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22"/>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accent1"/>
              </a:buClr>
              <a:buSzPts val="2400"/>
              <a:buFont typeface="Arial"/>
              <a:buNone/>
              <a:defRPr sz="2400" b="1" i="0" u="none" strike="noStrike" cap="none">
                <a:solidFill>
                  <a:schemeClr val="accen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9" name="Google Shape;29;p22"/>
          <p:cNvSpPr txBox="1">
            <a:spLocks noGrp="1"/>
          </p:cNvSpPr>
          <p:nvPr>
            <p:ph type="body" idx="4"/>
          </p:nvPr>
        </p:nvSpPr>
        <p:spPr>
          <a:xfrm>
            <a:off x="6172200" y="2505075"/>
            <a:ext cx="5183717" cy="315029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22"/>
          <p:cNvSpPr txBox="1"/>
          <p:nvPr/>
        </p:nvSpPr>
        <p:spPr>
          <a:xfrm>
            <a:off x="299500" y="5944845"/>
            <a:ext cx="510257" cy="365125"/>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000" b="0" i="0" u="none" strike="noStrike" cap="none">
                <a:solidFill>
                  <a:srgbClr val="A7A7A7"/>
                </a:solidFill>
                <a:latin typeface="Calibri"/>
                <a:ea typeface="Calibri"/>
                <a:cs typeface="Calibri"/>
                <a:sym typeface="Calibri"/>
              </a:rPr>
              <a:pPr marL="0" marR="0" lvl="0" indent="0" algn="ctr" rtl="0">
                <a:spcBef>
                  <a:spcPts val="0"/>
                </a:spcBef>
                <a:spcAft>
                  <a:spcPts val="0"/>
                </a:spcAft>
                <a:buNone/>
              </a:pPr>
              <a:t>‹#›</a:t>
            </a:fld>
            <a:endParaRPr sz="1000" b="0" i="0" u="none" strike="noStrike" cap="none">
              <a:solidFill>
                <a:srgbClr val="A7A7A7"/>
              </a:solidFill>
              <a:latin typeface="Calibri"/>
              <a:ea typeface="Calibri"/>
              <a:cs typeface="Calibri"/>
              <a:sym typeface="Calibri"/>
            </a:endParaRPr>
          </a:p>
        </p:txBody>
      </p:sp>
    </p:spTree>
    <p:extLst>
      <p:ext uri="{BB962C8B-B14F-4D97-AF65-F5344CB8AC3E}">
        <p14:creationId xmlns:p14="http://schemas.microsoft.com/office/powerpoint/2010/main" val="2081141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
        <p:cNvGrpSpPr/>
        <p:nvPr/>
      </p:nvGrpSpPr>
      <p:grpSpPr>
        <a:xfrm>
          <a:off x="0" y="0"/>
          <a:ext cx="0" cy="0"/>
          <a:chOff x="0" y="0"/>
          <a:chExt cx="0" cy="0"/>
        </a:xfrm>
      </p:grpSpPr>
      <p:sp>
        <p:nvSpPr>
          <p:cNvPr id="32" name="Google Shape;32;p25"/>
          <p:cNvSpPr txBox="1">
            <a:spLocks noGrp="1"/>
          </p:cNvSpPr>
          <p:nvPr>
            <p:ph type="ctrTitle"/>
          </p:nvPr>
        </p:nvSpPr>
        <p:spPr>
          <a:xfrm>
            <a:off x="1524000" y="6651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accent2"/>
              </a:buClr>
              <a:buSzPts val="3600"/>
              <a:buFont typeface="Calibri"/>
              <a:buNone/>
              <a:defRPr sz="36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25"/>
          <p:cNvSpPr txBox="1">
            <a:spLocks noGrp="1"/>
          </p:cNvSpPr>
          <p:nvPr>
            <p:ph type="subTitle" idx="1"/>
          </p:nvPr>
        </p:nvSpPr>
        <p:spPr>
          <a:xfrm>
            <a:off x="1524000" y="31448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4" name="Google Shape;34;p25"/>
          <p:cNvSpPr txBox="1"/>
          <p:nvPr/>
        </p:nvSpPr>
        <p:spPr>
          <a:xfrm>
            <a:off x="299500" y="5944845"/>
            <a:ext cx="510257" cy="365125"/>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000" b="0">
                <a:solidFill>
                  <a:srgbClr val="A7A7A7"/>
                </a:solidFill>
                <a:latin typeface="Calibri"/>
                <a:ea typeface="Calibri"/>
                <a:cs typeface="Calibri"/>
                <a:sym typeface="Calibri"/>
              </a:rPr>
              <a:pPr marL="0" marR="0" lvl="0" indent="0" algn="ctr" rtl="0">
                <a:spcBef>
                  <a:spcPts val="0"/>
                </a:spcBef>
                <a:spcAft>
                  <a:spcPts val="0"/>
                </a:spcAft>
                <a:buNone/>
              </a:pPr>
              <a:t>‹#›</a:t>
            </a:fld>
            <a:endParaRPr sz="1000" b="0">
              <a:solidFill>
                <a:srgbClr val="A7A7A7"/>
              </a:solidFill>
              <a:latin typeface="Calibri"/>
              <a:ea typeface="Calibri"/>
              <a:cs typeface="Calibri"/>
              <a:sym typeface="Calibri"/>
            </a:endParaRPr>
          </a:p>
        </p:txBody>
      </p:sp>
    </p:spTree>
    <p:extLst>
      <p:ext uri="{BB962C8B-B14F-4D97-AF65-F5344CB8AC3E}">
        <p14:creationId xmlns:p14="http://schemas.microsoft.com/office/powerpoint/2010/main" val="2428777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26"/>
          <p:cNvSpPr txBox="1"/>
          <p:nvPr/>
        </p:nvSpPr>
        <p:spPr>
          <a:xfrm>
            <a:off x="299500" y="5944845"/>
            <a:ext cx="510257" cy="365125"/>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000" b="0">
                <a:solidFill>
                  <a:srgbClr val="A7A7A7"/>
                </a:solidFill>
                <a:latin typeface="Calibri"/>
                <a:ea typeface="Calibri"/>
                <a:cs typeface="Calibri"/>
                <a:sym typeface="Calibri"/>
              </a:rPr>
              <a:pPr marL="0" marR="0" lvl="0" indent="0" algn="ctr" rtl="0">
                <a:spcBef>
                  <a:spcPts val="0"/>
                </a:spcBef>
                <a:spcAft>
                  <a:spcPts val="0"/>
                </a:spcAft>
                <a:buNone/>
              </a:pPr>
              <a:t>‹#›</a:t>
            </a:fld>
            <a:endParaRPr sz="1000" b="0">
              <a:solidFill>
                <a:srgbClr val="A7A7A7"/>
              </a:solidFill>
              <a:latin typeface="Calibri"/>
              <a:ea typeface="Calibri"/>
              <a:cs typeface="Calibri"/>
              <a:sym typeface="Calibri"/>
            </a:endParaRPr>
          </a:p>
        </p:txBody>
      </p:sp>
    </p:spTree>
    <p:extLst>
      <p:ext uri="{BB962C8B-B14F-4D97-AF65-F5344CB8AC3E}">
        <p14:creationId xmlns:p14="http://schemas.microsoft.com/office/powerpoint/2010/main" val="174262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2"/>
              </a:buClr>
              <a:buSzPts val="3600"/>
              <a:buFont typeface="Calibri"/>
              <a:buNone/>
              <a:defRPr sz="36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27"/>
          <p:cNvSpPr txBox="1">
            <a:spLocks noGrp="1"/>
          </p:cNvSpPr>
          <p:nvPr>
            <p:ph type="body" idx="1"/>
          </p:nvPr>
        </p:nvSpPr>
        <p:spPr>
          <a:xfrm>
            <a:off x="838200" y="1825625"/>
            <a:ext cx="5156200" cy="380986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27"/>
          <p:cNvSpPr txBox="1">
            <a:spLocks noGrp="1"/>
          </p:cNvSpPr>
          <p:nvPr>
            <p:ph type="body" idx="2"/>
          </p:nvPr>
        </p:nvSpPr>
        <p:spPr>
          <a:xfrm>
            <a:off x="6197600" y="1825625"/>
            <a:ext cx="5156200" cy="380986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27"/>
          <p:cNvSpPr txBox="1"/>
          <p:nvPr/>
        </p:nvSpPr>
        <p:spPr>
          <a:xfrm>
            <a:off x="299500" y="5944845"/>
            <a:ext cx="510257" cy="365125"/>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000" b="0">
                <a:solidFill>
                  <a:srgbClr val="A7A7A7"/>
                </a:solidFill>
                <a:latin typeface="Calibri"/>
                <a:ea typeface="Calibri"/>
                <a:cs typeface="Calibri"/>
                <a:sym typeface="Calibri"/>
              </a:rPr>
              <a:pPr marL="0" marR="0" lvl="0" indent="0" algn="ctr" rtl="0">
                <a:spcBef>
                  <a:spcPts val="0"/>
                </a:spcBef>
                <a:spcAft>
                  <a:spcPts val="0"/>
                </a:spcAft>
                <a:buNone/>
              </a:pPr>
              <a:t>‹#›</a:t>
            </a:fld>
            <a:endParaRPr sz="1000" b="0">
              <a:solidFill>
                <a:srgbClr val="A7A7A7"/>
              </a:solidFill>
              <a:latin typeface="Calibri"/>
              <a:ea typeface="Calibri"/>
              <a:cs typeface="Calibri"/>
              <a:sym typeface="Calibri"/>
            </a:endParaRPr>
          </a:p>
        </p:txBody>
      </p:sp>
    </p:spTree>
    <p:extLst>
      <p:ext uri="{BB962C8B-B14F-4D97-AF65-F5344CB8AC3E}">
        <p14:creationId xmlns:p14="http://schemas.microsoft.com/office/powerpoint/2010/main" val="1159597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accent2"/>
              </a:buClr>
              <a:buSzPts val="3200"/>
              <a:buFont typeface="Calibri"/>
              <a:buNone/>
              <a:defRPr sz="32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28"/>
          <p:cNvSpPr txBox="1">
            <a:spLocks noGrp="1"/>
          </p:cNvSpPr>
          <p:nvPr>
            <p:ph type="body" idx="1"/>
          </p:nvPr>
        </p:nvSpPr>
        <p:spPr>
          <a:xfrm>
            <a:off x="5183717" y="987426"/>
            <a:ext cx="6172200" cy="460830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Google Shape;45;p28"/>
          <p:cNvSpPr txBox="1">
            <a:spLocks noGrp="1"/>
          </p:cNvSpPr>
          <p:nvPr>
            <p:ph type="body" idx="2"/>
          </p:nvPr>
        </p:nvSpPr>
        <p:spPr>
          <a:xfrm>
            <a:off x="840318" y="2057400"/>
            <a:ext cx="3932767" cy="35383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6" name="Google Shape;46;p28"/>
          <p:cNvSpPr txBox="1"/>
          <p:nvPr/>
        </p:nvSpPr>
        <p:spPr>
          <a:xfrm>
            <a:off x="299500" y="5944845"/>
            <a:ext cx="510257" cy="365125"/>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000" b="0">
                <a:solidFill>
                  <a:srgbClr val="A7A7A7"/>
                </a:solidFill>
                <a:latin typeface="Calibri"/>
                <a:ea typeface="Calibri"/>
                <a:cs typeface="Calibri"/>
                <a:sym typeface="Calibri"/>
              </a:rPr>
              <a:pPr marL="0" marR="0" lvl="0" indent="0" algn="ctr" rtl="0">
                <a:spcBef>
                  <a:spcPts val="0"/>
                </a:spcBef>
                <a:spcAft>
                  <a:spcPts val="0"/>
                </a:spcAft>
                <a:buNone/>
              </a:pPr>
              <a:t>‹#›</a:t>
            </a:fld>
            <a:endParaRPr sz="1000" b="0">
              <a:solidFill>
                <a:srgbClr val="A7A7A7"/>
              </a:solidFill>
              <a:latin typeface="Calibri"/>
              <a:ea typeface="Calibri"/>
              <a:cs typeface="Calibri"/>
              <a:sym typeface="Calibri"/>
            </a:endParaRPr>
          </a:p>
        </p:txBody>
      </p:sp>
    </p:spTree>
    <p:extLst>
      <p:ext uri="{BB962C8B-B14F-4D97-AF65-F5344CB8AC3E}">
        <p14:creationId xmlns:p14="http://schemas.microsoft.com/office/powerpoint/2010/main" val="267621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23" name="Google Shape;23;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7"/>
        <p:cNvGrpSpPr/>
        <p:nvPr/>
      </p:nvGrpSpPr>
      <p:grpSpPr>
        <a:xfrm>
          <a:off x="0" y="0"/>
          <a:ext cx="0" cy="0"/>
          <a:chOff x="0" y="0"/>
          <a:chExt cx="0" cy="0"/>
        </a:xfrm>
      </p:grpSpPr>
      <p:sp>
        <p:nvSpPr>
          <p:cNvPr id="48" name="Google Shape;48;p29"/>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accent2"/>
              </a:buClr>
              <a:buSzPts val="3200"/>
              <a:buFont typeface="Calibri"/>
              <a:buNone/>
              <a:defRPr sz="32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29"/>
          <p:cNvSpPr>
            <a:spLocks noGrp="1"/>
          </p:cNvSpPr>
          <p:nvPr>
            <p:ph type="pic" idx="2"/>
          </p:nvPr>
        </p:nvSpPr>
        <p:spPr>
          <a:xfrm>
            <a:off x="5183717" y="987426"/>
            <a:ext cx="6172200" cy="46182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29"/>
          <p:cNvSpPr txBox="1">
            <a:spLocks noGrp="1"/>
          </p:cNvSpPr>
          <p:nvPr>
            <p:ph type="body" idx="1"/>
          </p:nvPr>
        </p:nvSpPr>
        <p:spPr>
          <a:xfrm>
            <a:off x="840318" y="2057400"/>
            <a:ext cx="3932767" cy="35482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1" name="Google Shape;51;p29"/>
          <p:cNvSpPr txBox="1"/>
          <p:nvPr/>
        </p:nvSpPr>
        <p:spPr>
          <a:xfrm>
            <a:off x="299500" y="5944845"/>
            <a:ext cx="510257" cy="365125"/>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fld id="{00000000-1234-1234-1234-123412341234}" type="slidenum">
              <a:rPr lang="en-US" sz="1000" b="0">
                <a:solidFill>
                  <a:srgbClr val="A7A7A7"/>
                </a:solidFill>
                <a:latin typeface="Calibri"/>
                <a:ea typeface="Calibri"/>
                <a:cs typeface="Calibri"/>
                <a:sym typeface="Calibri"/>
              </a:rPr>
              <a:pPr marL="0" marR="0" lvl="0" indent="0" algn="ctr" rtl="0">
                <a:spcBef>
                  <a:spcPts val="0"/>
                </a:spcBef>
                <a:spcAft>
                  <a:spcPts val="0"/>
                </a:spcAft>
                <a:buNone/>
              </a:pPr>
              <a:t>‹#›</a:t>
            </a:fld>
            <a:endParaRPr sz="1000" b="0">
              <a:solidFill>
                <a:srgbClr val="A7A7A7"/>
              </a:solidFill>
              <a:latin typeface="Calibri"/>
              <a:ea typeface="Calibri"/>
              <a:cs typeface="Calibri"/>
              <a:sym typeface="Calibri"/>
            </a:endParaRPr>
          </a:p>
        </p:txBody>
      </p:sp>
    </p:spTree>
    <p:extLst>
      <p:ext uri="{BB962C8B-B14F-4D97-AF65-F5344CB8AC3E}">
        <p14:creationId xmlns:p14="http://schemas.microsoft.com/office/powerpoint/2010/main" val="3503294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Specialty Team Based Care V8 5.30.2020</a:t>
            </a:r>
            <a:endParaRPr lang="en-US"/>
          </a:p>
        </p:txBody>
      </p:sp>
      <p:sp>
        <p:nvSpPr>
          <p:cNvPr id="6" name="Slide Number Placeholder 5"/>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388614967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Specialty Team Based Care V8 5.30.2020</a:t>
            </a:r>
            <a:endParaRPr lang="en-US"/>
          </a:p>
        </p:txBody>
      </p:sp>
      <p:sp>
        <p:nvSpPr>
          <p:cNvPr id="6" name="Slide Number Placeholder 5"/>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135620253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Specialty Team Based Care V8 5.30.2020</a:t>
            </a:r>
            <a:endParaRPr lang="en-US"/>
          </a:p>
        </p:txBody>
      </p:sp>
      <p:sp>
        <p:nvSpPr>
          <p:cNvPr id="6" name="Slide Number Placeholder 5"/>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132196584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Specialty Team Based Care V8 5.30.2020</a:t>
            </a:r>
            <a:endParaRPr lang="en-US"/>
          </a:p>
        </p:txBody>
      </p:sp>
      <p:sp>
        <p:nvSpPr>
          <p:cNvPr id="7" name="Slide Number Placeholder 6"/>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33236145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Specialty Team Based Care V8 5.30.2020</a:t>
            </a:r>
            <a:endParaRPr lang="en-US"/>
          </a:p>
        </p:txBody>
      </p:sp>
      <p:sp>
        <p:nvSpPr>
          <p:cNvPr id="9" name="Slide Number Placeholder 8"/>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3796015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Specialty Team Based Care V8 5.30.2020</a:t>
            </a:r>
            <a:endParaRPr lang="en-US"/>
          </a:p>
        </p:txBody>
      </p:sp>
      <p:sp>
        <p:nvSpPr>
          <p:cNvPr id="5" name="Slide Number Placeholder 4"/>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313374277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Specialty Team Based Care V8 5.30.2020</a:t>
            </a:r>
            <a:endParaRPr lang="en-US"/>
          </a:p>
        </p:txBody>
      </p:sp>
      <p:sp>
        <p:nvSpPr>
          <p:cNvPr id="4" name="Slide Number Placeholder 3"/>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23119034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Specialty Team Based Care V8 5.30.2020</a:t>
            </a:r>
            <a:endParaRPr lang="en-US"/>
          </a:p>
        </p:txBody>
      </p:sp>
      <p:sp>
        <p:nvSpPr>
          <p:cNvPr id="7" name="Slide Number Placeholder 6"/>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162899638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Specialty Team Based Care V8 5.30.2020</a:t>
            </a:r>
            <a:endParaRPr lang="en-US"/>
          </a:p>
        </p:txBody>
      </p:sp>
      <p:sp>
        <p:nvSpPr>
          <p:cNvPr id="7" name="Slide Number Placeholder 6"/>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74483836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27" name="Google Shape;27;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Specialty Team Based Care V8 5.30.2020</a:t>
            </a:r>
            <a:endParaRPr lang="en-US"/>
          </a:p>
        </p:txBody>
      </p:sp>
      <p:sp>
        <p:nvSpPr>
          <p:cNvPr id="6" name="Slide Number Placeholder 5"/>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2116589855"/>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Specialty Team Based Care V8 5.30.2020</a:t>
            </a:r>
            <a:endParaRPr lang="en-US"/>
          </a:p>
        </p:txBody>
      </p:sp>
      <p:sp>
        <p:nvSpPr>
          <p:cNvPr id="6" name="Slide Number Placeholder 5"/>
          <p:cNvSpPr>
            <a:spLocks noGrp="1"/>
          </p:cNvSpPr>
          <p:nvPr>
            <p:ph type="sldNum" sz="quarter" idx="12"/>
          </p:nvPr>
        </p:nvSpPr>
        <p:spPr/>
        <p:txBody>
          <a:bodyPr/>
          <a:lstStyle/>
          <a:p>
            <a:fld id="{C83063DC-74DA-4261-A35C-FBADA4435CA3}" type="slidenum">
              <a:rPr lang="en-US" smtClean="0"/>
              <a:t>‹#›</a:t>
            </a:fld>
            <a:endParaRPr lang="en-US"/>
          </a:p>
        </p:txBody>
      </p:sp>
    </p:spTree>
    <p:extLst>
      <p:ext uri="{BB962C8B-B14F-4D97-AF65-F5344CB8AC3E}">
        <p14:creationId xmlns:p14="http://schemas.microsoft.com/office/powerpoint/2010/main" val="34788675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A36B-7DF2-D84A-A26E-F996EC5B1D6F}"/>
              </a:ext>
            </a:extLst>
          </p:cNvPr>
          <p:cNvSpPr>
            <a:spLocks noGrp="1"/>
          </p:cNvSpPr>
          <p:nvPr>
            <p:ph type="title" hasCustomPrompt="1"/>
          </p:nvPr>
        </p:nvSpPr>
        <p:spPr>
          <a:xfrm>
            <a:off x="838200" y="2582267"/>
            <a:ext cx="7219605" cy="2188521"/>
          </a:xfrm>
          <a:prstGeom prst="rect">
            <a:avLst/>
          </a:prstGeom>
        </p:spPr>
        <p:txBody>
          <a:bodyPr lIns="0" anchor="b" anchorCtr="0"/>
          <a:lstStyle>
            <a:lvl1pPr>
              <a:defRPr sz="3600" b="1"/>
            </a:lvl1pPr>
          </a:lstStyle>
          <a:p>
            <a:r>
              <a:rPr lang="en-US" dirty="0"/>
              <a:t>Click to edit presentation title</a:t>
            </a:r>
          </a:p>
        </p:txBody>
      </p:sp>
      <p:sp>
        <p:nvSpPr>
          <p:cNvPr id="4" name="Text Placeholder 3">
            <a:extLst>
              <a:ext uri="{FF2B5EF4-FFF2-40B4-BE49-F238E27FC236}">
                <a16:creationId xmlns:a16="http://schemas.microsoft.com/office/drawing/2014/main" id="{77B0743D-7879-DC47-A161-2022DD086515}"/>
              </a:ext>
            </a:extLst>
          </p:cNvPr>
          <p:cNvSpPr>
            <a:spLocks noGrp="1"/>
          </p:cNvSpPr>
          <p:nvPr>
            <p:ph type="body" sz="quarter" idx="10" hasCustomPrompt="1"/>
          </p:nvPr>
        </p:nvSpPr>
        <p:spPr>
          <a:xfrm>
            <a:off x="838200" y="4890055"/>
            <a:ext cx="7219605" cy="627062"/>
          </a:xfrm>
          <a:prstGeom prst="rect">
            <a:avLst/>
          </a:prstGeom>
        </p:spPr>
        <p:txBody>
          <a:bodyPr lIns="0"/>
          <a:lstStyle>
            <a:lvl1pPr marL="0" indent="0">
              <a:buNone/>
              <a:defRPr sz="18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DATE</a:t>
            </a:r>
          </a:p>
        </p:txBody>
      </p:sp>
    </p:spTree>
    <p:extLst>
      <p:ext uri="{BB962C8B-B14F-4D97-AF65-F5344CB8AC3E}">
        <p14:creationId xmlns:p14="http://schemas.microsoft.com/office/powerpoint/2010/main" val="51914768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903816" y="1227667"/>
            <a:ext cx="9440333" cy="4159250"/>
          </a:xfrm>
          <a:prstGeom prst="rect">
            <a:avLst/>
          </a:prstGeom>
        </p:spPr>
        <p:txBody>
          <a:bodyPr vert="horz"/>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p:nvPr>
        </p:nvSpPr>
        <p:spPr>
          <a:xfrm>
            <a:off x="903817" y="95250"/>
            <a:ext cx="10045700" cy="655638"/>
          </a:xfrm>
          <a:prstGeom prst="rect">
            <a:avLst/>
          </a:prstGeom>
        </p:spPr>
        <p:txBody>
          <a:bodyPr vert="horz"/>
          <a:lstStyle>
            <a:lvl1pPr marL="0" indent="0">
              <a:buNone/>
              <a:defRPr sz="2800">
                <a:solidFill>
                  <a:schemeClr val="bg1"/>
                </a:solidFill>
              </a:defRPr>
            </a:lvl1pPr>
          </a:lstStyle>
          <a:p>
            <a:pPr lvl="0"/>
            <a:r>
              <a:rPr lang="en-US" dirty="0"/>
              <a:t>Click to edit Master text styles</a:t>
            </a:r>
          </a:p>
        </p:txBody>
      </p:sp>
      <p:sp>
        <p:nvSpPr>
          <p:cNvPr id="15" name="Text Placeholder 14"/>
          <p:cNvSpPr>
            <a:spLocks noGrp="1"/>
          </p:cNvSpPr>
          <p:nvPr>
            <p:ph type="body" sz="quarter" idx="12" hasCustomPrompt="1"/>
          </p:nvPr>
        </p:nvSpPr>
        <p:spPr>
          <a:xfrm>
            <a:off x="85376" y="6326188"/>
            <a:ext cx="4868333" cy="393700"/>
          </a:xfrm>
          <a:prstGeom prst="rect">
            <a:avLst/>
          </a:prstGeom>
        </p:spPr>
        <p:txBody>
          <a:bodyPr vert="horz"/>
          <a:lstStyle>
            <a:lvl1pPr marL="0" indent="0">
              <a:buNone/>
              <a:defRPr sz="1800" b="0" i="0" baseline="0">
                <a:solidFill>
                  <a:srgbClr val="FFFFFF"/>
                </a:solidFill>
                <a:latin typeface="Univers LT Std 57 Cn"/>
                <a:cs typeface="Univers LT Std 57 Cn"/>
              </a:defRPr>
            </a:lvl1pPr>
          </a:lstStyle>
          <a:p>
            <a:pPr lvl="0"/>
            <a:r>
              <a:rPr lang="en-US" dirty="0"/>
              <a:t>DEPARTMENT NAME</a:t>
            </a:r>
          </a:p>
        </p:txBody>
      </p:sp>
    </p:spTree>
    <p:extLst>
      <p:ext uri="{BB962C8B-B14F-4D97-AF65-F5344CB8AC3E}">
        <p14:creationId xmlns:p14="http://schemas.microsoft.com/office/powerpoint/2010/main" val="311557184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1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33" name="Google Shape;33;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42" name="Google Shape;42;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3"/>
        <p:cNvGrpSpPr/>
        <p:nvPr/>
      </p:nvGrpSpPr>
      <p:grpSpPr>
        <a:xfrm>
          <a:off x="0" y="0"/>
          <a:ext cx="0" cy="0"/>
          <a:chOff x="0" y="0"/>
          <a:chExt cx="0" cy="0"/>
        </a:xfrm>
      </p:grpSpPr>
      <p:sp>
        <p:nvSpPr>
          <p:cNvPr id="44" name="Google Shape;44;p160"/>
          <p:cNvSpPr txBox="1">
            <a:spLocks noGrp="1"/>
          </p:cNvSpPr>
          <p:nvPr>
            <p:ph type="body" idx="1"/>
          </p:nvPr>
        </p:nvSpPr>
        <p:spPr>
          <a:xfrm>
            <a:off x="903816" y="1227667"/>
            <a:ext cx="9440333" cy="415925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60"/>
          <p:cNvSpPr txBox="1">
            <a:spLocks noGrp="1"/>
          </p:cNvSpPr>
          <p:nvPr>
            <p:ph type="body" idx="2"/>
          </p:nvPr>
        </p:nvSpPr>
        <p:spPr>
          <a:xfrm>
            <a:off x="903817" y="95250"/>
            <a:ext cx="10045700" cy="6556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60"/>
          <p:cNvSpPr txBox="1">
            <a:spLocks noGrp="1"/>
          </p:cNvSpPr>
          <p:nvPr>
            <p:ph type="body" idx="3"/>
          </p:nvPr>
        </p:nvSpPr>
        <p:spPr>
          <a:xfrm>
            <a:off x="85376" y="6326188"/>
            <a:ext cx="4868333" cy="393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1800"/>
              <a:buNone/>
              <a:defRPr sz="1800" b="0" i="0">
                <a:solidFill>
                  <a:srgbClr val="FFFFFF"/>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1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52" name="Google Shape;52;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1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59" name="Google Shape;59;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Specialty Team Based Care V8 5.30.2020</a:t>
            </a:r>
            <a:endParaRPr/>
          </a:p>
        </p:txBody>
      </p:sp>
      <p:sp>
        <p:nvSpPr>
          <p:cNvPr id="64" name="Google Shape;64;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smtClean="0"/>
              <a:t>Specialty Team Based Care V8 5.30.2020</a:t>
            </a:r>
            <a:endParaRPr/>
          </a:p>
        </p:txBody>
      </p:sp>
      <p:sp>
        <p:nvSpPr>
          <p:cNvPr id="14" name="Google Shape;14;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20"/>
          <p:cNvSpPr/>
          <p:nvPr/>
        </p:nvSpPr>
        <p:spPr>
          <a:xfrm>
            <a:off x="0" y="6356350"/>
            <a:ext cx="12192000" cy="501650"/>
          </a:xfrm>
          <a:prstGeom prst="rect">
            <a:avLst/>
          </a:prstGeom>
          <a:solidFill>
            <a:schemeClr val="accent1"/>
          </a:solidFill>
          <a:ln>
            <a:noFill/>
          </a:ln>
          <a:effectLst>
            <a:outerShdw blurRad="76200" dist="38100" dir="18900000" algn="b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Google Shape;17;p20"/>
          <p:cNvPicPr preferRelativeResize="0"/>
          <p:nvPr/>
        </p:nvPicPr>
        <p:blipFill rotWithShape="1">
          <a:blip r:embed="rId9">
            <a:alphaModFix/>
          </a:blip>
          <a:srcRect/>
          <a:stretch/>
        </p:blipFill>
        <p:spPr>
          <a:xfrm>
            <a:off x="9864677" y="5763325"/>
            <a:ext cx="2044388" cy="414946"/>
          </a:xfrm>
          <a:prstGeom prst="rect">
            <a:avLst/>
          </a:prstGeom>
          <a:noFill/>
          <a:ln>
            <a:noFill/>
          </a:ln>
        </p:spPr>
      </p:pic>
      <p:pic>
        <p:nvPicPr>
          <p:cNvPr id="18" name="Google Shape;18;p20"/>
          <p:cNvPicPr preferRelativeResize="0"/>
          <p:nvPr/>
        </p:nvPicPr>
        <p:blipFill rotWithShape="1">
          <a:blip r:embed="rId10">
            <a:alphaModFix amt="25000"/>
          </a:blip>
          <a:srcRect/>
          <a:stretch/>
        </p:blipFill>
        <p:spPr>
          <a:xfrm>
            <a:off x="299500" y="6406046"/>
            <a:ext cx="510257" cy="381174"/>
          </a:xfrm>
          <a:prstGeom prst="rect">
            <a:avLst/>
          </a:prstGeom>
          <a:noFill/>
          <a:ln>
            <a:noFill/>
          </a:ln>
        </p:spPr>
      </p:pic>
      <p:sp>
        <p:nvSpPr>
          <p:cNvPr id="19" name="Google Shape;19;p20"/>
          <p:cNvSpPr txBox="1">
            <a:spLocks noGrp="1"/>
          </p:cNvSpPr>
          <p:nvPr>
            <p:ph type="sldNum" idx="12"/>
          </p:nvPr>
        </p:nvSpPr>
        <p:spPr>
          <a:xfrm>
            <a:off x="299500" y="5944845"/>
            <a:ext cx="510257" cy="365125"/>
          </a:xfrm>
          <a:prstGeom prst="rect">
            <a:avLst/>
          </a:prstGeom>
          <a:noFill/>
          <a:ln>
            <a:noFill/>
          </a:ln>
        </p:spPr>
        <p:txBody>
          <a:bodyPr spcFirstLastPara="1" wrap="square" lIns="0" tIns="45700" rIns="0" bIns="45700" anchor="ctr" anchorCtr="0">
            <a:noAutofit/>
          </a:bodyPr>
          <a:lstStyle>
            <a:lvl1pPr marL="0" marR="0" lvl="0" indent="0" algn="ctr" rtl="0">
              <a:spcBef>
                <a:spcPts val="0"/>
              </a:spcBef>
              <a:buNone/>
              <a:defRPr sz="1000" b="0" i="0" u="none" strike="noStrike" cap="none">
                <a:solidFill>
                  <a:srgbClr val="A7A7A7"/>
                </a:solidFill>
                <a:latin typeface="Calibri"/>
                <a:ea typeface="Calibri"/>
                <a:cs typeface="Calibri"/>
                <a:sym typeface="Calibri"/>
              </a:defRPr>
            </a:lvl1pPr>
            <a:lvl2pPr marL="0" marR="0" lvl="1" indent="0" algn="ctr" rtl="0">
              <a:spcBef>
                <a:spcPts val="0"/>
              </a:spcBef>
              <a:buNone/>
              <a:defRPr sz="1000" b="0" i="0" u="none" strike="noStrike" cap="none">
                <a:solidFill>
                  <a:srgbClr val="A7A7A7"/>
                </a:solidFill>
                <a:latin typeface="Calibri"/>
                <a:ea typeface="Calibri"/>
                <a:cs typeface="Calibri"/>
                <a:sym typeface="Calibri"/>
              </a:defRPr>
            </a:lvl2pPr>
            <a:lvl3pPr marL="0" marR="0" lvl="2" indent="0" algn="ctr" rtl="0">
              <a:spcBef>
                <a:spcPts val="0"/>
              </a:spcBef>
              <a:buNone/>
              <a:defRPr sz="1000" b="0" i="0" u="none" strike="noStrike" cap="none">
                <a:solidFill>
                  <a:srgbClr val="A7A7A7"/>
                </a:solidFill>
                <a:latin typeface="Calibri"/>
                <a:ea typeface="Calibri"/>
                <a:cs typeface="Calibri"/>
                <a:sym typeface="Calibri"/>
              </a:defRPr>
            </a:lvl3pPr>
            <a:lvl4pPr marL="0" marR="0" lvl="3" indent="0" algn="ctr" rtl="0">
              <a:spcBef>
                <a:spcPts val="0"/>
              </a:spcBef>
              <a:buNone/>
              <a:defRPr sz="1000" b="0" i="0" u="none" strike="noStrike" cap="none">
                <a:solidFill>
                  <a:srgbClr val="A7A7A7"/>
                </a:solidFill>
                <a:latin typeface="Calibri"/>
                <a:ea typeface="Calibri"/>
                <a:cs typeface="Calibri"/>
                <a:sym typeface="Calibri"/>
              </a:defRPr>
            </a:lvl4pPr>
            <a:lvl5pPr marL="0" marR="0" lvl="4" indent="0" algn="ctr" rtl="0">
              <a:spcBef>
                <a:spcPts val="0"/>
              </a:spcBef>
              <a:buNone/>
              <a:defRPr sz="1000" b="0" i="0" u="none" strike="noStrike" cap="none">
                <a:solidFill>
                  <a:srgbClr val="A7A7A7"/>
                </a:solidFill>
                <a:latin typeface="Calibri"/>
                <a:ea typeface="Calibri"/>
                <a:cs typeface="Calibri"/>
                <a:sym typeface="Calibri"/>
              </a:defRPr>
            </a:lvl5pPr>
            <a:lvl6pPr marL="0" marR="0" lvl="5" indent="0" algn="ctr" rtl="0">
              <a:spcBef>
                <a:spcPts val="0"/>
              </a:spcBef>
              <a:buNone/>
              <a:defRPr sz="1000" b="0" i="0" u="none" strike="noStrike" cap="none">
                <a:solidFill>
                  <a:srgbClr val="A7A7A7"/>
                </a:solidFill>
                <a:latin typeface="Calibri"/>
                <a:ea typeface="Calibri"/>
                <a:cs typeface="Calibri"/>
                <a:sym typeface="Calibri"/>
              </a:defRPr>
            </a:lvl6pPr>
            <a:lvl7pPr marL="0" marR="0" lvl="6" indent="0" algn="ctr" rtl="0">
              <a:spcBef>
                <a:spcPts val="0"/>
              </a:spcBef>
              <a:buNone/>
              <a:defRPr sz="1000" b="0" i="0" u="none" strike="noStrike" cap="none">
                <a:solidFill>
                  <a:srgbClr val="A7A7A7"/>
                </a:solidFill>
                <a:latin typeface="Calibri"/>
                <a:ea typeface="Calibri"/>
                <a:cs typeface="Calibri"/>
                <a:sym typeface="Calibri"/>
              </a:defRPr>
            </a:lvl7pPr>
            <a:lvl8pPr marL="0" marR="0" lvl="7" indent="0" algn="ctr" rtl="0">
              <a:spcBef>
                <a:spcPts val="0"/>
              </a:spcBef>
              <a:buNone/>
              <a:defRPr sz="1000" b="0" i="0" u="none" strike="noStrike" cap="none">
                <a:solidFill>
                  <a:srgbClr val="A7A7A7"/>
                </a:solidFill>
                <a:latin typeface="Calibri"/>
                <a:ea typeface="Calibri"/>
                <a:cs typeface="Calibri"/>
                <a:sym typeface="Calibri"/>
              </a:defRPr>
            </a:lvl8pPr>
            <a:lvl9pPr marL="0" marR="0" lvl="8" indent="0" algn="ctr" rtl="0">
              <a:spcBef>
                <a:spcPts val="0"/>
              </a:spcBef>
              <a:buNone/>
              <a:defRPr sz="1000" b="0" i="0" u="none" strike="noStrike" cap="none">
                <a:solidFill>
                  <a:srgbClr val="A7A7A7"/>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953566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Specialty Team Based Care V8 5.30.2020</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063DC-74DA-4261-A35C-FBADA4435CA3}" type="slidenum">
              <a:rPr lang="en-US" smtClean="0"/>
              <a:t>‹#›</a:t>
            </a:fld>
            <a:endParaRPr lang="en-US"/>
          </a:p>
        </p:txBody>
      </p:sp>
    </p:spTree>
    <p:extLst>
      <p:ext uri="{BB962C8B-B14F-4D97-AF65-F5344CB8AC3E}">
        <p14:creationId xmlns:p14="http://schemas.microsoft.com/office/powerpoint/2010/main" val="38162804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ihi.org/"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micmt-cares.org/traini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8" Type="http://schemas.openxmlformats.org/officeDocument/2006/relationships/hyperlink" Target="http://www.micmt-cares.org/" TargetMode="External"/><Relationship Id="rId3" Type="http://schemas.openxmlformats.org/officeDocument/2006/relationships/hyperlink" Target="http://mqic.org/guidelines.htm" TargetMode="External"/><Relationship Id="rId7" Type="http://schemas.openxmlformats.org/officeDocument/2006/relationships/hyperlink" Target="https://www.ahrq.gov/sites/default/files/wysiwyg/professionals/education/curriculum-tools/shareddecisionmaking/tools/tool-1/share-tool1.pdf"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hyperlink" Target="http://wearediabetes.org/learn/treatment/relapse-prevention" TargetMode="External"/><Relationship Id="rId5" Type="http://schemas.openxmlformats.org/officeDocument/2006/relationships/hyperlink" Target="https://www.cdc.gov/diabetes/prevention/pdf/postcurriculum_session11.pdf" TargetMode="External"/><Relationship Id="rId10" Type="http://schemas.openxmlformats.org/officeDocument/2006/relationships/hyperlink" Target="https://micmt-cares.org/system/files/1.9%20care%20manager%20pdcm%20pilot%20script%20v4_0.pdf" TargetMode="External"/><Relationship Id="rId4" Type="http://schemas.openxmlformats.org/officeDocument/2006/relationships/hyperlink" Target="https://www.ahrq.gov/evidencenow/tools/standing-orders.html" TargetMode="External"/><Relationship Id="rId9" Type="http://schemas.openxmlformats.org/officeDocument/2006/relationships/hyperlink" Target="https://micmt-cares.org/system/files/1.10%20care%20management%20patient%20handout%20v2_0_0.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video" Target="https://www.youtube.com/embed/5M-b1c2spPE" TargetMode="Externa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micmt-cares.org/bcbsm-billing" TargetMode="External"/><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hyperlink" Target="https://www.priorityhealth.com/provider/manual/services/medical/care-management" TargetMode="External"/><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hyperlink" Target="mailto:valuepartnerships@bcbsm.com"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micmt-cares.org/billing-resources"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hyperlink" Target="https://micmt-cares.org/resources?category%5B109%5D=109"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micmt-cares.org/billing-resources"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micmt-cares.org/training/specialty-team-based"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TelehealthSrvcsfctsht.pdf"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hyperlink" Target="https://www.cms.gov/newsroom/fact-sheets/medicare-telemedicine-health-care-provider-fact-sheet"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hyperlink" Target="https://www.gend.co/blog/best-practice-tips-for-using-zo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ihi.org/resources/Pages/Tools/SBARToolkit.aspx"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video" Target="https://www.youtube.com/embed/5M-b1c2spPE" TargetMode="Externa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video" Target="https://www.youtube.com/embed/1ytFB8TrkTo" TargetMode="Externa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hyperlink" Target="https://www.advisory.com/-/media/Advisory-com/Research/PHA/Research-Study/2017/Mind-the-Gap-Managing-the-Rising-Risk-Patient-Population.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p:nvPr/>
        </p:nvSpPr>
        <p:spPr>
          <a:xfrm>
            <a:off x="2060173" y="3651662"/>
            <a:ext cx="4867200" cy="3129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rgbClr val="7B7B7B"/>
              </a:solidFill>
              <a:latin typeface="Gill Sans"/>
              <a:ea typeface="Gill Sans"/>
              <a:cs typeface="Gill Sans"/>
              <a:sym typeface="Gill Sans"/>
            </a:endParaRPr>
          </a:p>
        </p:txBody>
      </p:sp>
      <p:sp>
        <p:nvSpPr>
          <p:cNvPr id="97" name="Google Shape;97;p1"/>
          <p:cNvSpPr txBox="1">
            <a:spLocks noGrp="1"/>
          </p:cNvSpPr>
          <p:nvPr>
            <p:ph type="title"/>
          </p:nvPr>
        </p:nvSpPr>
        <p:spPr>
          <a:xfrm>
            <a:off x="518013" y="846193"/>
            <a:ext cx="6661519" cy="3490145"/>
          </a:xfrm>
          <a:prstGeom prst="rect">
            <a:avLst/>
          </a:prstGeom>
          <a:noFill/>
          <a:ln>
            <a:noFill/>
          </a:ln>
        </p:spPr>
        <p:txBody>
          <a:bodyPr spcFirstLastPara="1" wrap="square" lIns="0" tIns="45700" rIns="91425" bIns="45700" anchor="b" anchorCtr="0">
            <a:noAutofit/>
          </a:bodyPr>
          <a:lstStyle/>
          <a:p>
            <a:pPr marL="0" lvl="0" indent="0" algn="l" rtl="0">
              <a:lnSpc>
                <a:spcPct val="90000"/>
              </a:lnSpc>
              <a:spcBef>
                <a:spcPts val="0"/>
              </a:spcBef>
              <a:spcAft>
                <a:spcPts val="0"/>
              </a:spcAft>
              <a:buClr>
                <a:schemeClr val="dk1"/>
              </a:buClr>
              <a:buSzPts val="8000"/>
              <a:buFont typeface="Calibri"/>
              <a:buNone/>
            </a:pPr>
            <a:r>
              <a:rPr lang="en-US" sz="7200" dirty="0" smtClean="0">
                <a:sym typeface="Calibri"/>
              </a:rPr>
              <a:t>Introduction to Specialty </a:t>
            </a:r>
            <a:r>
              <a:rPr lang="en-US" sz="7200" dirty="0">
                <a:sym typeface="Calibri"/>
              </a:rPr>
              <a:t>Team Based Car</a:t>
            </a:r>
            <a:r>
              <a:rPr lang="en-US" sz="7200" dirty="0"/>
              <a:t>e</a:t>
            </a:r>
            <a:endParaRPr sz="7200" dirty="0">
              <a:sym typeface="Calibri"/>
            </a:endParaRPr>
          </a:p>
        </p:txBody>
      </p:sp>
      <p:sp>
        <p:nvSpPr>
          <p:cNvPr id="98" name="Google Shape;98;p1"/>
          <p:cNvSpPr txBox="1"/>
          <p:nvPr/>
        </p:nvSpPr>
        <p:spPr>
          <a:xfrm>
            <a:off x="1288392" y="5472214"/>
            <a:ext cx="235358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Animation</a:t>
            </a: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a:off x="518013" y="5485446"/>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00" name="Google Shape;100;p1"/>
          <p:cNvSpPr/>
          <p:nvPr/>
        </p:nvSpPr>
        <p:spPr>
          <a:xfrm>
            <a:off x="518013" y="6188520"/>
            <a:ext cx="750277" cy="504092"/>
          </a:xfrm>
          <a:prstGeom prst="rightArrow">
            <a:avLst>
              <a:gd name="adj1" fmla="val 50000"/>
              <a:gd name="adj2" fmla="val 50000"/>
            </a:avLst>
          </a:prstGeom>
          <a:solidFill>
            <a:srgbClr val="00B05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101" name="Google Shape;101;p1"/>
          <p:cNvSpPr txBox="1"/>
          <p:nvPr/>
        </p:nvSpPr>
        <p:spPr>
          <a:xfrm>
            <a:off x="1268290" y="6181701"/>
            <a:ext cx="328529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Animation Complete</a:t>
            </a:r>
            <a:endParaRPr sz="1400" b="0" i="0" u="none" strike="noStrike" cap="none">
              <a:solidFill>
                <a:srgbClr val="000000"/>
              </a:solidFill>
              <a:latin typeface="Arial"/>
              <a:ea typeface="Arial"/>
              <a:cs typeface="Arial"/>
              <a:sym typeface="Arial"/>
            </a:endParaRPr>
          </a:p>
        </p:txBody>
      </p:sp>
      <p:sp>
        <p:nvSpPr>
          <p:cNvPr id="102" name="Google Shape;102;p1"/>
          <p:cNvSpPr txBox="1"/>
          <p:nvPr/>
        </p:nvSpPr>
        <p:spPr>
          <a:xfrm>
            <a:off x="5676944" y="5643411"/>
            <a:ext cx="253913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Participation from learners</a:t>
            </a:r>
            <a:endParaRPr sz="2800" b="0" i="0" u="none" strike="noStrike" cap="none">
              <a:solidFill>
                <a:schemeClr val="dk1"/>
              </a:solidFill>
              <a:latin typeface="Calibri"/>
              <a:ea typeface="Calibri"/>
              <a:cs typeface="Calibri"/>
              <a:sym typeface="Calibri"/>
            </a:endParaRPr>
          </a:p>
        </p:txBody>
      </p:sp>
      <p:pic>
        <p:nvPicPr>
          <p:cNvPr id="103" name="Google Shape;103;p1"/>
          <p:cNvPicPr preferRelativeResize="0"/>
          <p:nvPr/>
        </p:nvPicPr>
        <p:blipFill rotWithShape="1">
          <a:blip r:embed="rId3">
            <a:alphaModFix/>
          </a:blip>
          <a:srcRect/>
          <a:stretch/>
        </p:blipFill>
        <p:spPr>
          <a:xfrm>
            <a:off x="4930780" y="5500884"/>
            <a:ext cx="746163" cy="1096634"/>
          </a:xfrm>
          <a:prstGeom prst="rect">
            <a:avLst/>
          </a:prstGeom>
          <a:noFill/>
          <a:ln>
            <a:noFill/>
          </a:ln>
        </p:spPr>
      </p:pic>
      <p:sp>
        <p:nvSpPr>
          <p:cNvPr id="104" name="Google Shape;104;p1"/>
          <p:cNvSpPr txBox="1"/>
          <p:nvPr/>
        </p:nvSpPr>
        <p:spPr>
          <a:xfrm>
            <a:off x="9326998" y="5858535"/>
            <a:ext cx="235358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Video</a:t>
            </a:r>
            <a:endParaRPr sz="1400" b="0" i="0" u="none" strike="noStrike" cap="none">
              <a:solidFill>
                <a:srgbClr val="000000"/>
              </a:solidFill>
              <a:latin typeface="Arial"/>
              <a:ea typeface="Arial"/>
              <a:cs typeface="Arial"/>
              <a:sym typeface="Arial"/>
            </a:endParaRPr>
          </a:p>
        </p:txBody>
      </p:sp>
      <p:pic>
        <p:nvPicPr>
          <p:cNvPr id="105" name="Google Shape;105;p1"/>
          <p:cNvPicPr preferRelativeResize="0"/>
          <p:nvPr/>
        </p:nvPicPr>
        <p:blipFill rotWithShape="1">
          <a:blip r:embed="rId4">
            <a:alphaModFix/>
          </a:blip>
          <a:srcRect/>
          <a:stretch/>
        </p:blipFill>
        <p:spPr>
          <a:xfrm>
            <a:off x="8429144" y="5780622"/>
            <a:ext cx="917070" cy="734505"/>
          </a:xfrm>
          <a:prstGeom prst="rect">
            <a:avLst/>
          </a:prstGeom>
          <a:noFill/>
          <a:ln>
            <a:noFill/>
          </a:ln>
        </p:spPr>
      </p:pic>
      <p:pic>
        <p:nvPicPr>
          <p:cNvPr id="106" name="Google Shape;106;p1"/>
          <p:cNvPicPr preferRelativeResize="0"/>
          <p:nvPr/>
        </p:nvPicPr>
        <p:blipFill rotWithShape="1">
          <a:blip r:embed="rId5">
            <a:alphaModFix/>
          </a:blip>
          <a:srcRect/>
          <a:stretch/>
        </p:blipFill>
        <p:spPr>
          <a:xfrm>
            <a:off x="6601914" y="1304614"/>
            <a:ext cx="3228324" cy="2573301"/>
          </a:xfrm>
          <a:prstGeom prst="rect">
            <a:avLst/>
          </a:prstGeom>
          <a:noFill/>
          <a:ln>
            <a:noFill/>
          </a:ln>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304800" y="10318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8000" b="1" dirty="0" smtClean="0"/>
              <a:t>Introductions: Poll</a:t>
            </a:r>
            <a:endParaRPr sz="8000" b="1" dirty="0"/>
          </a:p>
        </p:txBody>
      </p:sp>
      <p:sp>
        <p:nvSpPr>
          <p:cNvPr id="178" name="Google Shape;178;p8"/>
          <p:cNvSpPr txBox="1">
            <a:spLocks noGrp="1"/>
          </p:cNvSpPr>
          <p:nvPr>
            <p:ph type="body" idx="1"/>
          </p:nvPr>
        </p:nvSpPr>
        <p:spPr>
          <a:xfrm>
            <a:off x="3600450" y="2571749"/>
            <a:ext cx="7753350" cy="150495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None/>
            </a:pPr>
            <a:r>
              <a:rPr lang="en-US" sz="5400" dirty="0"/>
              <a:t>  What is your role within your organization?</a:t>
            </a:r>
            <a:endParaRPr sz="5400" dirty="0"/>
          </a:p>
        </p:txBody>
      </p:sp>
      <p:sp>
        <p:nvSpPr>
          <p:cNvPr id="179" name="Google Shape;179;p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80" name="Google Shape;180;p8"/>
          <p:cNvSpPr txBox="1">
            <a:spLocks noGrp="1"/>
          </p:cNvSpPr>
          <p:nvPr>
            <p:ph type="sldNum" idx="12"/>
          </p:nvPr>
        </p:nvSpPr>
        <p:spPr>
          <a:xfrm>
            <a:off x="9448800" y="6424612"/>
            <a:ext cx="2743200" cy="5016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Tree>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g84642ecf51_1_0"/>
          <p:cNvSpPr txBox="1">
            <a:spLocks noGrp="1"/>
          </p:cNvSpPr>
          <p:nvPr>
            <p:ph type="sldNum" idx="12"/>
          </p:nvPr>
        </p:nvSpPr>
        <p:spPr>
          <a:xfrm>
            <a:off x="94107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100</a:t>
            </a:fld>
            <a:endParaRPr/>
          </a:p>
        </p:txBody>
      </p:sp>
      <p:sp>
        <p:nvSpPr>
          <p:cNvPr id="1286" name="Google Shape;1286;g84642ecf51_1_0"/>
          <p:cNvSpPr txBox="1">
            <a:spLocks noGrp="1"/>
          </p:cNvSpPr>
          <p:nvPr>
            <p:ph type="title"/>
          </p:nvPr>
        </p:nvSpPr>
        <p:spPr>
          <a:xfrm>
            <a:off x="266700" y="137842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600" b="1" dirty="0"/>
              <a:t>Your Transition of Care </a:t>
            </a:r>
            <a:r>
              <a:rPr lang="en-US" sz="6600" b="1" dirty="0" smtClean="0"/>
              <a:t>Experience: </a:t>
            </a:r>
            <a:r>
              <a:rPr lang="en-US" sz="6600" b="1" dirty="0"/>
              <a:t>Poll</a:t>
            </a:r>
            <a:endParaRPr sz="6600" b="1" dirty="0"/>
          </a:p>
        </p:txBody>
      </p:sp>
      <p:sp>
        <p:nvSpPr>
          <p:cNvPr id="1287" name="Google Shape;1287;g84642ecf51_1_0"/>
          <p:cNvSpPr txBox="1">
            <a:spLocks noGrp="1"/>
          </p:cNvSpPr>
          <p:nvPr>
            <p:ph type="body" idx="1"/>
          </p:nvPr>
        </p:nvSpPr>
        <p:spPr>
          <a:xfrm>
            <a:off x="1104900" y="3053124"/>
            <a:ext cx="10515600" cy="1279525"/>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US" sz="4000" dirty="0"/>
              <a:t>Please rate your experience in working with patients to address Transition of Care.</a:t>
            </a:r>
            <a:endParaRPr sz="4000" dirty="0"/>
          </a:p>
        </p:txBody>
      </p:sp>
      <p:sp>
        <p:nvSpPr>
          <p:cNvPr id="5" name="Google Shape;1278;p101"/>
          <p:cNvSpPr txBox="1">
            <a:spLocks noGrp="1"/>
          </p:cNvSpPr>
          <p:nvPr>
            <p:ph type="ftr" idx="11"/>
          </p:nvPr>
        </p:nvSpPr>
        <p:spPr>
          <a:xfrm>
            <a:off x="0" y="651467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02"/>
          <p:cNvSpPr txBox="1">
            <a:spLocks noGrp="1"/>
          </p:cNvSpPr>
          <p:nvPr>
            <p:ph type="title"/>
          </p:nvPr>
        </p:nvSpPr>
        <p:spPr>
          <a:xfrm>
            <a:off x="114018" y="306842"/>
            <a:ext cx="1209703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sz="6600" b="1" dirty="0">
                <a:latin typeface="Calibri"/>
                <a:ea typeface="Calibri"/>
                <a:cs typeface="Calibri"/>
                <a:sym typeface="Calibri"/>
              </a:rPr>
              <a:t>Why is TOC Important?</a:t>
            </a:r>
            <a:endParaRPr sz="6600" b="1" dirty="0">
              <a:latin typeface="Calibri"/>
              <a:ea typeface="Calibri"/>
              <a:cs typeface="Calibri"/>
              <a:sym typeface="Calibri"/>
            </a:endParaRPr>
          </a:p>
        </p:txBody>
      </p:sp>
      <p:sp>
        <p:nvSpPr>
          <p:cNvPr id="1295" name="Google Shape;1295;p102"/>
          <p:cNvSpPr txBox="1"/>
          <p:nvPr/>
        </p:nvSpPr>
        <p:spPr>
          <a:xfrm>
            <a:off x="114018" y="3341270"/>
            <a:ext cx="312050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400" b="1" i="0" u="sng" strike="noStrike" cap="none" dirty="0">
                <a:solidFill>
                  <a:schemeClr val="tx1"/>
                </a:solidFill>
                <a:latin typeface="Calibri"/>
                <a:ea typeface="Calibri"/>
                <a:cs typeface="Calibri"/>
                <a:sym typeface="Calibri"/>
              </a:rPr>
              <a:t>20% </a:t>
            </a:r>
            <a:r>
              <a:rPr lang="en-US" sz="2000" b="0" i="0" u="none" strike="noStrike" cap="none" dirty="0">
                <a:solidFill>
                  <a:schemeClr val="tx1"/>
                </a:solidFill>
                <a:latin typeface="Calibri"/>
                <a:ea typeface="Calibri"/>
                <a:cs typeface="Calibri"/>
                <a:sym typeface="Calibri"/>
              </a:rPr>
              <a:t>of patients experience an adverse event </a:t>
            </a:r>
            <a:endParaRPr sz="1800" b="0" i="0" u="none" strike="noStrike" cap="none" dirty="0">
              <a:solidFill>
                <a:schemeClr val="tx1"/>
              </a:solidFill>
              <a:sym typeface="Arial"/>
            </a:endParaRPr>
          </a:p>
          <a:p>
            <a:pPr marL="0" marR="0" lvl="0" indent="0" algn="ctr" rtl="0">
              <a:lnSpc>
                <a:spcPct val="100000"/>
              </a:lnSpc>
              <a:spcBef>
                <a:spcPts val="0"/>
              </a:spcBef>
              <a:spcAft>
                <a:spcPts val="0"/>
              </a:spcAft>
              <a:buClr>
                <a:srgbClr val="000000"/>
              </a:buClr>
              <a:buSzPts val="1600"/>
              <a:buFont typeface="Arial"/>
              <a:buNone/>
            </a:pPr>
            <a:r>
              <a:rPr lang="en-US" sz="2000" b="0" i="0" u="none" strike="noStrike" cap="none" dirty="0">
                <a:solidFill>
                  <a:schemeClr val="tx1"/>
                </a:solidFill>
                <a:latin typeface="Calibri"/>
                <a:ea typeface="Calibri"/>
                <a:cs typeface="Calibri"/>
                <a:sym typeface="Calibri"/>
              </a:rPr>
              <a:t>(66% drug related).</a:t>
            </a:r>
            <a:endParaRPr sz="1800" b="0" i="0" u="none" strike="noStrike" cap="none" dirty="0">
              <a:solidFill>
                <a:schemeClr val="tx1"/>
              </a:solidFill>
              <a:sym typeface="Arial"/>
            </a:endParaRPr>
          </a:p>
        </p:txBody>
      </p:sp>
      <p:sp>
        <p:nvSpPr>
          <p:cNvPr id="1296" name="Google Shape;1296;p102"/>
          <p:cNvSpPr txBox="1"/>
          <p:nvPr/>
        </p:nvSpPr>
        <p:spPr>
          <a:xfrm>
            <a:off x="3876457" y="3341270"/>
            <a:ext cx="4149636"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2000" b="0" i="0" u="none" strike="noStrike" cap="none" dirty="0">
                <a:solidFill>
                  <a:schemeClr val="tx1"/>
                </a:solidFill>
                <a:latin typeface="Calibri"/>
                <a:ea typeface="Calibri"/>
                <a:cs typeface="Calibri"/>
                <a:sym typeface="Calibri"/>
              </a:rPr>
              <a:t>“US health care spending </a:t>
            </a:r>
            <a:r>
              <a:rPr lang="en-US" sz="2400" b="1" i="0" u="none" strike="noStrike" cap="none" dirty="0">
                <a:solidFill>
                  <a:schemeClr val="tx1"/>
                </a:solidFill>
                <a:latin typeface="Calibri"/>
                <a:ea typeface="Calibri"/>
                <a:cs typeface="Calibri"/>
                <a:sym typeface="Calibri"/>
              </a:rPr>
              <a:t>increased 4.6%</a:t>
            </a:r>
            <a:r>
              <a:rPr lang="en-US" sz="2400" b="0" i="0" u="none" strike="noStrike" cap="none" dirty="0">
                <a:solidFill>
                  <a:schemeClr val="tx1"/>
                </a:solidFill>
                <a:latin typeface="Calibri"/>
                <a:ea typeface="Calibri"/>
                <a:cs typeface="Calibri"/>
                <a:sym typeface="Calibri"/>
              </a:rPr>
              <a:t> </a:t>
            </a:r>
            <a:r>
              <a:rPr lang="en-US" sz="2000" b="0" i="0" u="none" strike="noStrike" cap="none" dirty="0">
                <a:solidFill>
                  <a:schemeClr val="tx1"/>
                </a:solidFill>
                <a:latin typeface="Calibri"/>
                <a:ea typeface="Calibri"/>
                <a:cs typeface="Calibri"/>
                <a:sym typeface="Calibri"/>
              </a:rPr>
              <a:t>to reach $3.6 trillion in 2018, a faster growth rate than the rate of 4.2% in 2017 but the same rate as in 2016.” (Health Affairs, January 2019)</a:t>
            </a:r>
            <a:endParaRPr sz="1800" b="0" i="0" u="none" strike="noStrike" cap="none" dirty="0">
              <a:solidFill>
                <a:schemeClr val="tx1"/>
              </a:solidFill>
              <a:sym typeface="Arial"/>
            </a:endParaRPr>
          </a:p>
        </p:txBody>
      </p:sp>
      <p:sp>
        <p:nvSpPr>
          <p:cNvPr id="1297" name="Google Shape;1297;p102"/>
          <p:cNvSpPr txBox="1"/>
          <p:nvPr/>
        </p:nvSpPr>
        <p:spPr>
          <a:xfrm>
            <a:off x="5884105" y="5842169"/>
            <a:ext cx="5938181" cy="101562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chemeClr val="tx1"/>
                </a:solidFill>
                <a:latin typeface="Calibri"/>
                <a:ea typeface="Calibri"/>
                <a:cs typeface="Calibri"/>
                <a:sym typeface="Calibri"/>
              </a:rPr>
              <a:t>Analysis conducted by the Medicare Payment Advisory Committee (</a:t>
            </a:r>
            <a:r>
              <a:rPr lang="en-US" sz="1000" b="0" i="0" u="none" strike="noStrike" cap="none" dirty="0" err="1">
                <a:solidFill>
                  <a:schemeClr val="tx1"/>
                </a:solidFill>
                <a:latin typeface="Calibri"/>
                <a:ea typeface="Calibri"/>
                <a:cs typeface="Calibri"/>
                <a:sym typeface="Calibri"/>
              </a:rPr>
              <a:t>MedPAC</a:t>
            </a:r>
            <a:r>
              <a:rPr lang="en-US" sz="1000" b="0" i="0" u="none" strike="noStrike" cap="none" dirty="0">
                <a:solidFill>
                  <a:schemeClr val="tx1"/>
                </a:solidFill>
                <a:latin typeface="Calibri"/>
                <a:ea typeface="Calibri"/>
                <a:cs typeface="Calibri"/>
                <a:sym typeface="Calibri"/>
              </a:rPr>
              <a:t>) US data</a:t>
            </a:r>
            <a:endParaRPr sz="1400" b="0" i="0" u="none" strike="noStrike" cap="none" dirty="0">
              <a:solidFill>
                <a:schemeClr val="tx1"/>
              </a:solidFil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chemeClr val="tx1"/>
                </a:solidFill>
                <a:latin typeface="Calibri"/>
                <a:ea typeface="Calibri"/>
                <a:cs typeface="Calibri"/>
                <a:sym typeface="Calibri"/>
              </a:rPr>
              <a:t>Reference: </a:t>
            </a:r>
            <a:r>
              <a:rPr lang="en-US" sz="1000" b="0" i="0" u="none" strike="noStrike" cap="none" dirty="0" err="1">
                <a:solidFill>
                  <a:schemeClr val="tx1"/>
                </a:solidFill>
                <a:latin typeface="Calibri"/>
                <a:ea typeface="Calibri"/>
                <a:cs typeface="Calibri"/>
                <a:sym typeface="Calibri"/>
              </a:rPr>
              <a:t>Schall</a:t>
            </a:r>
            <a:r>
              <a:rPr lang="en-US" sz="1000" b="0" i="0" u="none" strike="noStrike" cap="none" dirty="0">
                <a:solidFill>
                  <a:schemeClr val="tx1"/>
                </a:solidFill>
                <a:latin typeface="Calibri"/>
                <a:ea typeface="Calibri"/>
                <a:cs typeface="Calibri"/>
                <a:sym typeface="Calibri"/>
              </a:rPr>
              <a:t> M, Coleman E, Rutherford P, Taylor J. How-to Guide: Improving Transitions from the Hospital to the Clinical Office Practice to Reduce Avoidable Re-hospitalizations. Cambridge, MA: Institute for Healthcare Improvement; June 2013. Available at </a:t>
            </a:r>
            <a:r>
              <a:rPr lang="en-US" sz="1000" b="0" i="0" u="sng" strike="noStrike" cap="none" dirty="0">
                <a:solidFill>
                  <a:schemeClr val="tx1"/>
                </a:solidFill>
                <a:latin typeface="Calibri"/>
                <a:ea typeface="Calibri"/>
                <a:cs typeface="Calibri"/>
                <a:sym typeface="Calibri"/>
                <a:hlinkClick r:id="rId3"/>
              </a:rPr>
              <a:t>www.IHI.org</a:t>
            </a:r>
            <a:r>
              <a:rPr lang="en-US" sz="1000" b="0" i="0" u="none" strike="noStrike" cap="none" dirty="0">
                <a:solidFill>
                  <a:schemeClr val="tx1"/>
                </a:solidFill>
                <a:latin typeface="Calibri"/>
                <a:ea typeface="Calibri"/>
                <a:cs typeface="Calibri"/>
                <a:sym typeface="Calibri"/>
              </a:rPr>
              <a:t>.</a:t>
            </a:r>
            <a:endParaRPr sz="1400" b="0" i="0" u="none" strike="noStrike" cap="none" dirty="0">
              <a:solidFill>
                <a:schemeClr val="tx1"/>
              </a:solidFil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chemeClr val="tx1"/>
                </a:solidFill>
                <a:latin typeface="Calibri"/>
                <a:ea typeface="Calibri"/>
                <a:cs typeface="Calibri"/>
                <a:sym typeface="Calibri"/>
              </a:rPr>
              <a:t>https://healthinsight.org/outpatient-clinicians/strengthening-primary-care/transitional-care-management</a:t>
            </a:r>
            <a:endParaRPr sz="1400" b="0" i="0" u="none" strike="noStrike" cap="none" dirty="0">
              <a:solidFill>
                <a:schemeClr val="tx1"/>
              </a:solidFil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chemeClr val="tx1"/>
                </a:solidFill>
                <a:latin typeface="Calibri"/>
                <a:ea typeface="Calibri"/>
                <a:cs typeface="Calibri"/>
                <a:sym typeface="Calibri"/>
              </a:rPr>
              <a:t>National Health Care Spending In 2017,” </a:t>
            </a:r>
            <a:r>
              <a:rPr lang="en-US" sz="1000" b="0" i="1" u="none" strike="noStrike" cap="none" dirty="0">
                <a:solidFill>
                  <a:schemeClr val="tx1"/>
                </a:solidFill>
                <a:latin typeface="Calibri"/>
                <a:ea typeface="Calibri"/>
                <a:cs typeface="Calibri"/>
                <a:sym typeface="Calibri"/>
              </a:rPr>
              <a:t>Health Affairs,</a:t>
            </a:r>
            <a:r>
              <a:rPr lang="en-US" sz="1000" b="0" i="0" u="none" strike="noStrike" cap="none" dirty="0">
                <a:solidFill>
                  <a:schemeClr val="tx1"/>
                </a:solidFill>
                <a:latin typeface="Calibri"/>
                <a:ea typeface="Calibri"/>
                <a:cs typeface="Calibri"/>
                <a:sym typeface="Calibri"/>
              </a:rPr>
              <a:t> January 2019</a:t>
            </a:r>
            <a:endParaRPr sz="1400" b="0" i="0" u="none" strike="noStrike" cap="none" dirty="0">
              <a:solidFill>
                <a:schemeClr val="tx1"/>
              </a:solidFill>
              <a:sym typeface="Arial"/>
            </a:endParaRPr>
          </a:p>
        </p:txBody>
      </p:sp>
      <p:pic>
        <p:nvPicPr>
          <p:cNvPr id="1298" name="Google Shape;1298;p102"/>
          <p:cNvPicPr preferRelativeResize="0"/>
          <p:nvPr/>
        </p:nvPicPr>
        <p:blipFill rotWithShape="1">
          <a:blip r:embed="rId4">
            <a:alphaModFix/>
          </a:blip>
          <a:srcRect/>
          <a:stretch/>
        </p:blipFill>
        <p:spPr>
          <a:xfrm>
            <a:off x="794872" y="1609812"/>
            <a:ext cx="1758798" cy="1731458"/>
          </a:xfrm>
          <a:prstGeom prst="rect">
            <a:avLst/>
          </a:prstGeom>
          <a:noFill/>
          <a:ln>
            <a:noFill/>
          </a:ln>
        </p:spPr>
      </p:pic>
      <p:pic>
        <p:nvPicPr>
          <p:cNvPr id="1299" name="Google Shape;1299;p102"/>
          <p:cNvPicPr preferRelativeResize="0"/>
          <p:nvPr/>
        </p:nvPicPr>
        <p:blipFill rotWithShape="1">
          <a:blip r:embed="rId5">
            <a:alphaModFix/>
          </a:blip>
          <a:srcRect/>
          <a:stretch/>
        </p:blipFill>
        <p:spPr>
          <a:xfrm>
            <a:off x="4633803" y="1673692"/>
            <a:ext cx="2538702" cy="1667578"/>
          </a:xfrm>
          <a:prstGeom prst="rect">
            <a:avLst/>
          </a:prstGeom>
          <a:noFill/>
          <a:ln>
            <a:noFill/>
          </a:ln>
        </p:spPr>
      </p:pic>
      <p:pic>
        <p:nvPicPr>
          <p:cNvPr id="1300" name="Google Shape;1300;p102"/>
          <p:cNvPicPr preferRelativeResize="0"/>
          <p:nvPr/>
        </p:nvPicPr>
        <p:blipFill rotWithShape="1">
          <a:blip r:embed="rId6">
            <a:alphaModFix/>
          </a:blip>
          <a:srcRect/>
          <a:stretch/>
        </p:blipFill>
        <p:spPr>
          <a:xfrm>
            <a:off x="9299846" y="1714887"/>
            <a:ext cx="2091109" cy="1511939"/>
          </a:xfrm>
          <a:prstGeom prst="rect">
            <a:avLst/>
          </a:prstGeom>
          <a:noFill/>
          <a:ln>
            <a:noFill/>
          </a:ln>
        </p:spPr>
      </p:pic>
      <p:sp>
        <p:nvSpPr>
          <p:cNvPr id="1301" name="Google Shape;1301;p102"/>
          <p:cNvSpPr txBox="1"/>
          <p:nvPr/>
        </p:nvSpPr>
        <p:spPr>
          <a:xfrm>
            <a:off x="8783439" y="3341270"/>
            <a:ext cx="3123924"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sng" strike="noStrike" cap="none" dirty="0">
                <a:solidFill>
                  <a:schemeClr val="tx1"/>
                </a:solidFill>
                <a:latin typeface="Calibri"/>
                <a:ea typeface="Calibri"/>
                <a:cs typeface="Calibri"/>
                <a:sym typeface="Calibri"/>
              </a:rPr>
              <a:t>20% </a:t>
            </a:r>
            <a:r>
              <a:rPr lang="en-US" sz="2000" b="0" i="0" u="none" strike="noStrike" cap="none" dirty="0">
                <a:solidFill>
                  <a:schemeClr val="tx1"/>
                </a:solidFill>
                <a:latin typeface="Calibri"/>
                <a:ea typeface="Calibri"/>
                <a:cs typeface="Calibri"/>
                <a:sym typeface="Calibri"/>
              </a:rPr>
              <a:t>of Medicare patients are </a:t>
            </a:r>
            <a:r>
              <a:rPr lang="en-US" sz="2000" dirty="0">
                <a:solidFill>
                  <a:schemeClr val="tx1"/>
                </a:solidFill>
                <a:latin typeface="Calibri"/>
                <a:ea typeface="Calibri"/>
                <a:cs typeface="Calibri"/>
                <a:sym typeface="Calibri"/>
              </a:rPr>
              <a:t>readmitted</a:t>
            </a:r>
            <a:r>
              <a:rPr lang="en-US" sz="2000" b="0" i="0" u="none" strike="noStrike" cap="none" dirty="0">
                <a:solidFill>
                  <a:schemeClr val="tx1"/>
                </a:solidFill>
                <a:latin typeface="Calibri"/>
                <a:ea typeface="Calibri"/>
                <a:cs typeface="Calibri"/>
                <a:sym typeface="Calibri"/>
              </a:rPr>
              <a:t> within 30 days of discharge.</a:t>
            </a:r>
            <a:endParaRPr sz="1600" b="0" i="0" u="none" strike="noStrike" cap="none" dirty="0">
              <a:solidFill>
                <a:schemeClr val="tx1"/>
              </a:solidFill>
              <a:sym typeface="Arial"/>
            </a:endParaRPr>
          </a:p>
        </p:txBody>
      </p:sp>
      <p:sp>
        <p:nvSpPr>
          <p:cNvPr id="1302" name="Google Shape;1302;p102"/>
          <p:cNvSpPr txBox="1">
            <a:spLocks noGrp="1"/>
          </p:cNvSpPr>
          <p:nvPr>
            <p:ph type="ftr" idx="11"/>
          </p:nvPr>
        </p:nvSpPr>
        <p:spPr>
          <a:xfrm>
            <a:off x="-16062"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303" name="Google Shape;1303;p102"/>
          <p:cNvSpPr txBox="1">
            <a:spLocks noGrp="1"/>
          </p:cNvSpPr>
          <p:nvPr>
            <p:ph type="sldNum" idx="12"/>
          </p:nvPr>
        </p:nvSpPr>
        <p:spPr>
          <a:xfrm>
            <a:off x="9448799" y="650528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101</a:t>
            </a:fld>
            <a:endParaRPr/>
          </a:p>
        </p:txBody>
      </p:sp>
    </p:spTree>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04"/>
          <p:cNvSpPr txBox="1">
            <a:spLocks noGrp="1"/>
          </p:cNvSpPr>
          <p:nvPr>
            <p:ph type="title"/>
          </p:nvPr>
        </p:nvSpPr>
        <p:spPr>
          <a:xfrm>
            <a:off x="88901" y="-194961"/>
            <a:ext cx="9144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Goals for a Positive Transitions of Care </a:t>
            </a:r>
            <a:endParaRPr/>
          </a:p>
        </p:txBody>
      </p:sp>
      <p:sp>
        <p:nvSpPr>
          <p:cNvPr id="1310" name="Google Shape;1310;p104"/>
          <p:cNvSpPr txBox="1"/>
          <p:nvPr/>
        </p:nvSpPr>
        <p:spPr>
          <a:xfrm>
            <a:off x="2152650" y="5663038"/>
            <a:ext cx="574984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5687"/>
                </a:solidFill>
                <a:latin typeface="Calibri"/>
                <a:ea typeface="Calibri"/>
                <a:cs typeface="Calibri"/>
                <a:sym typeface="Calibri"/>
              </a:rPr>
              <a:t>Nielsen GA, Bartely A, Coleman E, Resar R, Rutherford P, Souw D, Taylor J. </a:t>
            </a:r>
            <a:r>
              <a:rPr lang="en-US" sz="1000" b="0" i="1" u="none" strike="noStrike" cap="none">
                <a:solidFill>
                  <a:srgbClr val="005687"/>
                </a:solidFill>
                <a:latin typeface="Calibri"/>
                <a:ea typeface="Calibri"/>
                <a:cs typeface="Calibri"/>
                <a:sym typeface="Calibri"/>
              </a:rPr>
              <a:t>Transforming Care at the Bedside How-to Guide: Creating an Ideal Transition Home for Patients with Heart Failure.</a:t>
            </a:r>
            <a:r>
              <a:rPr lang="en-US" sz="1000" b="0" i="0" u="none" strike="noStrike" cap="none">
                <a:solidFill>
                  <a:srgbClr val="005687"/>
                </a:solidFill>
                <a:latin typeface="Calibri"/>
                <a:ea typeface="Calibri"/>
                <a:cs typeface="Calibri"/>
                <a:sym typeface="Calibri"/>
              </a:rPr>
              <a:t> Cambridge, MA: Institute for Healthcare Improvement; 2008. Available at http://www.ihi.org</a:t>
            </a:r>
            <a:endParaRPr sz="1400" b="0" i="0" u="none" strike="noStrike" cap="none">
              <a:solidFill>
                <a:srgbClr val="000000"/>
              </a:solidFill>
              <a:latin typeface="Arial"/>
              <a:ea typeface="Arial"/>
              <a:cs typeface="Arial"/>
              <a:sym typeface="Arial"/>
            </a:endParaRPr>
          </a:p>
        </p:txBody>
      </p:sp>
      <p:pic>
        <p:nvPicPr>
          <p:cNvPr id="1311" name="Google Shape;1311;p104"/>
          <p:cNvPicPr preferRelativeResize="0"/>
          <p:nvPr/>
        </p:nvPicPr>
        <p:blipFill rotWithShape="1">
          <a:blip r:embed="rId3">
            <a:alphaModFix/>
          </a:blip>
          <a:srcRect l="5933"/>
          <a:stretch/>
        </p:blipFill>
        <p:spPr>
          <a:xfrm>
            <a:off x="5936512" y="1024276"/>
            <a:ext cx="576822" cy="622151"/>
          </a:xfrm>
          <a:prstGeom prst="rect">
            <a:avLst/>
          </a:prstGeom>
          <a:noFill/>
          <a:ln>
            <a:noFill/>
          </a:ln>
        </p:spPr>
      </p:pic>
      <p:sp>
        <p:nvSpPr>
          <p:cNvPr id="1312" name="Google Shape;1312;p104"/>
          <p:cNvSpPr/>
          <p:nvPr/>
        </p:nvSpPr>
        <p:spPr>
          <a:xfrm>
            <a:off x="2502497" y="997432"/>
            <a:ext cx="7444852" cy="942908"/>
          </a:xfrm>
          <a:prstGeom prst="rect">
            <a:avLst/>
          </a:prstGeom>
          <a:solidFill>
            <a:srgbClr val="2F549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Patient receives the continuity of care they need to keep condition stable or recognize warning signs </a:t>
            </a:r>
            <a:r>
              <a:rPr lang="en-US" sz="1800">
                <a:solidFill>
                  <a:schemeClr val="lt1"/>
                </a:solidFill>
                <a:latin typeface="Calibri"/>
                <a:ea typeface="Calibri"/>
                <a:cs typeface="Calibri"/>
                <a:sym typeface="Calibri"/>
              </a:rPr>
              <a:t>and</a:t>
            </a:r>
            <a:r>
              <a:rPr lang="en-US" sz="1800" b="0" i="0" u="none" strike="noStrike" cap="none">
                <a:solidFill>
                  <a:schemeClr val="lt1"/>
                </a:solidFill>
                <a:latin typeface="Calibri"/>
                <a:ea typeface="Calibri"/>
                <a:cs typeface="Calibri"/>
                <a:sym typeface="Calibri"/>
              </a:rPr>
              <a:t> actions to take</a:t>
            </a:r>
            <a:endParaRPr sz="1400" b="0" i="0" u="none" strike="noStrike" cap="none">
              <a:solidFill>
                <a:srgbClr val="000000"/>
              </a:solidFill>
              <a:latin typeface="Arial"/>
              <a:ea typeface="Arial"/>
              <a:cs typeface="Arial"/>
              <a:sym typeface="Arial"/>
            </a:endParaRPr>
          </a:p>
        </p:txBody>
      </p:sp>
      <p:sp>
        <p:nvSpPr>
          <p:cNvPr id="1313" name="Google Shape;1313;p104"/>
          <p:cNvSpPr/>
          <p:nvPr/>
        </p:nvSpPr>
        <p:spPr>
          <a:xfrm>
            <a:off x="7397278" y="4466962"/>
            <a:ext cx="3671246" cy="1080292"/>
          </a:xfrm>
          <a:prstGeom prst="rect">
            <a:avLst/>
          </a:prstGeom>
          <a:solidFill>
            <a:srgbClr val="2F549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Providers have the information they need to understand and bridge care.</a:t>
            </a:r>
            <a:endParaRPr sz="1400" b="0" i="0" u="none" strike="noStrike" cap="none">
              <a:solidFill>
                <a:srgbClr val="000000"/>
              </a:solidFill>
              <a:latin typeface="Arial"/>
              <a:ea typeface="Arial"/>
              <a:cs typeface="Arial"/>
              <a:sym typeface="Arial"/>
            </a:endParaRPr>
          </a:p>
        </p:txBody>
      </p:sp>
      <p:sp>
        <p:nvSpPr>
          <p:cNvPr id="1314" name="Google Shape;1314;p104"/>
          <p:cNvSpPr/>
          <p:nvPr/>
        </p:nvSpPr>
        <p:spPr>
          <a:xfrm>
            <a:off x="1900234" y="4479260"/>
            <a:ext cx="3493827" cy="1047728"/>
          </a:xfrm>
          <a:prstGeom prst="rect">
            <a:avLst/>
          </a:prstGeom>
          <a:solidFill>
            <a:srgbClr val="2F549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Patient and family’s experience and satisfaction with care received.</a:t>
            </a:r>
            <a:endParaRPr sz="1400" b="0" i="0" u="none" strike="noStrike" cap="none">
              <a:solidFill>
                <a:srgbClr val="000000"/>
              </a:solidFill>
              <a:latin typeface="Arial"/>
              <a:ea typeface="Arial"/>
              <a:cs typeface="Arial"/>
              <a:sym typeface="Arial"/>
            </a:endParaRPr>
          </a:p>
        </p:txBody>
      </p:sp>
      <p:sp>
        <p:nvSpPr>
          <p:cNvPr id="1315" name="Google Shape;1315;p104"/>
          <p:cNvSpPr/>
          <p:nvPr/>
        </p:nvSpPr>
        <p:spPr>
          <a:xfrm>
            <a:off x="2502497" y="3191741"/>
            <a:ext cx="7444852" cy="1084977"/>
          </a:xfrm>
          <a:prstGeom prst="rect">
            <a:avLst/>
          </a:prstGeom>
          <a:solidFill>
            <a:srgbClr val="2F549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Avoid hospital readmission</a:t>
            </a:r>
            <a:endParaRPr sz="1400" b="0" i="0" u="none" strike="noStrike" cap="none">
              <a:solidFill>
                <a:srgbClr val="000000"/>
              </a:solidFill>
              <a:latin typeface="Arial"/>
              <a:ea typeface="Arial"/>
              <a:cs typeface="Arial"/>
              <a:sym typeface="Arial"/>
            </a:endParaRPr>
          </a:p>
        </p:txBody>
      </p:sp>
      <p:sp>
        <p:nvSpPr>
          <p:cNvPr id="1316" name="Google Shape;1316;p104"/>
          <p:cNvSpPr/>
          <p:nvPr/>
        </p:nvSpPr>
        <p:spPr>
          <a:xfrm>
            <a:off x="2502497" y="2045212"/>
            <a:ext cx="7444852" cy="1047728"/>
          </a:xfrm>
          <a:prstGeom prst="rect">
            <a:avLst/>
          </a:prstGeom>
          <a:solidFill>
            <a:srgbClr val="2F549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Health outcomes are consistent with patient’s wishes</a:t>
            </a:r>
            <a:endParaRPr sz="1400" b="0" i="0" u="none" strike="noStrike" cap="none">
              <a:solidFill>
                <a:srgbClr val="000000"/>
              </a:solidFill>
              <a:latin typeface="Arial"/>
              <a:ea typeface="Arial"/>
              <a:cs typeface="Arial"/>
              <a:sym typeface="Arial"/>
            </a:endParaRPr>
          </a:p>
        </p:txBody>
      </p:sp>
      <p:sp>
        <p:nvSpPr>
          <p:cNvPr id="1317" name="Google Shape;1317;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mtClean="0"/>
              <a:t>Specialty Team Based Care V8 5.30.2020</a:t>
            </a:r>
            <a:endParaRPr/>
          </a:p>
        </p:txBody>
      </p:sp>
      <p:sp>
        <p:nvSpPr>
          <p:cNvPr id="1318" name="Google Shape;1318;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102</a:t>
            </a:fld>
            <a:endParaRPr/>
          </a:p>
        </p:txBody>
      </p:sp>
    </p:spTree>
    <p:extLst>
      <p:ext uri="{BB962C8B-B14F-4D97-AF65-F5344CB8AC3E}">
        <p14:creationId xmlns:p14="http://schemas.microsoft.com/office/powerpoint/2010/main" val="769651551"/>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07"/>
          <p:cNvSpPr/>
          <p:nvPr/>
        </p:nvSpPr>
        <p:spPr>
          <a:xfrm>
            <a:off x="65595" y="2254128"/>
            <a:ext cx="2455995" cy="40629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Obtain and Review  discharge information</a:t>
            </a:r>
            <a:endParaRPr sz="2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Confirm LEAD: office visit scheduled with PCP or Specialist (7 business days complex, 14 business days moderate)</a:t>
            </a:r>
            <a:endParaRPr sz="2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LEAD: communicate with appropriate PCP/Specialist  team members</a:t>
            </a:r>
            <a:endParaRPr sz="2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LEAD: Identify if patient has urgent needs prior to F2F visit:  ex. SDOH, clinical needs – connect patient with appropriate PCP team member to address  SDOH</a:t>
            </a:r>
            <a:endParaRPr sz="2400" b="0" i="0" u="none" strike="noStrike" cap="none" dirty="0">
              <a:solidFill>
                <a:schemeClr val="dk1"/>
              </a:solidFill>
              <a:latin typeface="Calibri"/>
              <a:ea typeface="Calibri"/>
              <a:cs typeface="Calibri"/>
              <a:sym typeface="Calibri"/>
            </a:endParaRPr>
          </a:p>
          <a:p>
            <a:pPr marL="171450" marR="0" lvl="0" indent="-1016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1325" name="Google Shape;1325;p107"/>
          <p:cNvSpPr/>
          <p:nvPr/>
        </p:nvSpPr>
        <p:spPr>
          <a:xfrm>
            <a:off x="2764033" y="2247519"/>
            <a:ext cx="2166600" cy="28647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Complete medication reconciliation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Discuss patient’s goals and concerns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Provide relevant education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Conduct screenings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Coordinate Specialists, Primary care, community resources, other care plan needs.</a:t>
            </a:r>
            <a:endParaRPr sz="1400" b="0" i="0" u="none" strike="noStrike" cap="none" dirty="0">
              <a:solidFill>
                <a:schemeClr val="dk1"/>
              </a:solidFill>
              <a:latin typeface="Calibri"/>
              <a:ea typeface="Calibri"/>
              <a:cs typeface="Calibri"/>
              <a:sym typeface="Calibri"/>
            </a:endParaRPr>
          </a:p>
          <a:p>
            <a:pPr marL="171450" marR="0" lvl="0" indent="-1016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1326" name="Google Shape;1326;p107"/>
          <p:cNvSpPr/>
          <p:nvPr/>
        </p:nvSpPr>
        <p:spPr>
          <a:xfrm>
            <a:off x="5157750" y="2247519"/>
            <a:ext cx="2009100" cy="3886581"/>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Address medical treatment plan </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Assess for complications</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Review need for and/or follow up on pending tests/treatments</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Interact/coordinate with Specialists</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Educate patient/caregiver</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Discuss patient’s goals and concerns</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Discuss care team member support </a:t>
            </a:r>
            <a:r>
              <a:rPr lang="en-US" sz="1400" b="0" i="0" u="none" strike="noStrike" cap="none" dirty="0" smtClean="0">
                <a:solidFill>
                  <a:schemeClr val="dk1"/>
                </a:solidFill>
                <a:latin typeface="Calibri"/>
                <a:ea typeface="Calibri"/>
                <a:cs typeface="Calibri"/>
                <a:sym typeface="Calibri"/>
              </a:rPr>
              <a:t>opportunities</a:t>
            </a:r>
            <a:endParaRPr sz="1400" b="0" i="0" u="none" strike="noStrike" cap="none" dirty="0">
              <a:solidFill>
                <a:schemeClr val="dk1"/>
              </a:solidFill>
              <a:latin typeface="Calibri"/>
              <a:ea typeface="Calibri"/>
              <a:cs typeface="Calibri"/>
              <a:sym typeface="Calibri"/>
            </a:endParaRPr>
          </a:p>
          <a:p>
            <a:pPr marL="171450" marR="0" lvl="0" indent="-1016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1327" name="Google Shape;1327;p107"/>
          <p:cNvSpPr/>
          <p:nvPr/>
        </p:nvSpPr>
        <p:spPr>
          <a:xfrm>
            <a:off x="7391616" y="2266802"/>
            <a:ext cx="2069400" cy="2438548"/>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a:solidFill>
                  <a:schemeClr val="dk1"/>
                </a:solidFill>
                <a:latin typeface="Calibri"/>
                <a:ea typeface="Calibri"/>
                <a:cs typeface="Calibri"/>
                <a:sym typeface="Calibri"/>
              </a:rPr>
              <a:t>Regularly check in with high risk / moderate risk patients to review care plan, self-management goals, and any patient concerns.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a:solidFill>
                  <a:schemeClr val="dk1"/>
                </a:solidFill>
                <a:latin typeface="Calibri"/>
                <a:ea typeface="Calibri"/>
                <a:cs typeface="Calibri"/>
                <a:sym typeface="Calibri"/>
              </a:rPr>
              <a:t>Goal is to avoid readmission.</a:t>
            </a:r>
            <a:endParaRPr sz="1400" b="0" i="0" u="none" strike="noStrike" cap="none">
              <a:solidFill>
                <a:schemeClr val="dk1"/>
              </a:solidFill>
              <a:latin typeface="Calibri"/>
              <a:ea typeface="Calibri"/>
              <a:cs typeface="Calibri"/>
              <a:sym typeface="Calibri"/>
            </a:endParaRPr>
          </a:p>
        </p:txBody>
      </p:sp>
      <p:sp>
        <p:nvSpPr>
          <p:cNvPr id="1328" name="Google Shape;1328;p107"/>
          <p:cNvSpPr/>
          <p:nvPr/>
        </p:nvSpPr>
        <p:spPr>
          <a:xfrm>
            <a:off x="9688135" y="2266802"/>
            <a:ext cx="2111100" cy="26463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Bill the TCM if the practice is assured that there have been no readmissions within 30 days.</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99495 = Visit completed within 14 days.</a:t>
            </a:r>
            <a:endParaRPr sz="14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400" b="0" i="0" u="none" strike="noStrike" cap="none" dirty="0">
                <a:solidFill>
                  <a:schemeClr val="dk1"/>
                </a:solidFill>
                <a:latin typeface="Calibri"/>
                <a:ea typeface="Calibri"/>
                <a:cs typeface="Calibri"/>
                <a:sym typeface="Calibri"/>
              </a:rPr>
              <a:t>99496 = Visit completed within 7 days.</a:t>
            </a:r>
            <a:endParaRPr sz="1400" b="0" i="0" u="none" strike="noStrike" cap="none" dirty="0">
              <a:solidFill>
                <a:schemeClr val="dk1"/>
              </a:solidFill>
              <a:latin typeface="Calibri"/>
              <a:ea typeface="Calibri"/>
              <a:cs typeface="Calibri"/>
              <a:sym typeface="Calibri"/>
            </a:endParaRPr>
          </a:p>
          <a:p>
            <a:pPr marL="285750" marR="0" lvl="0" indent="-2159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171450" marR="0" lvl="0" indent="-1016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1329" name="Google Shape;1329;p107"/>
          <p:cNvSpPr/>
          <p:nvPr/>
        </p:nvSpPr>
        <p:spPr>
          <a:xfrm>
            <a:off x="9798300" y="1568100"/>
            <a:ext cx="1910400" cy="604500"/>
          </a:xfrm>
          <a:prstGeom prst="roundRect">
            <a:avLst>
              <a:gd name="adj" fmla="val 16667"/>
            </a:avLst>
          </a:prstGeom>
          <a:solidFill>
            <a:srgbClr val="C3D4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Office Staff - LEAD</a:t>
            </a:r>
            <a:endParaRPr sz="1600" b="0" i="0" u="none" strike="noStrike" cap="none">
              <a:solidFill>
                <a:schemeClr val="dk1"/>
              </a:solidFill>
              <a:latin typeface="Calibri"/>
              <a:ea typeface="Calibri"/>
              <a:cs typeface="Calibri"/>
              <a:sym typeface="Calibri"/>
            </a:endParaRPr>
          </a:p>
        </p:txBody>
      </p:sp>
      <p:sp>
        <p:nvSpPr>
          <p:cNvPr id="1330" name="Google Shape;1330;p107"/>
          <p:cNvSpPr/>
          <p:nvPr/>
        </p:nvSpPr>
        <p:spPr>
          <a:xfrm>
            <a:off x="175225" y="1568100"/>
            <a:ext cx="2215800" cy="570000"/>
          </a:xfrm>
          <a:prstGeom prst="roundRect">
            <a:avLst>
              <a:gd name="adj" fmla="val 16667"/>
            </a:avLst>
          </a:prstGeom>
          <a:solidFill>
            <a:srgbClr val="C3D4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Unlicensed Team Member</a:t>
            </a:r>
            <a:endParaRPr sz="1600" b="0" i="0" u="none" strike="noStrike" cap="none">
              <a:solidFill>
                <a:schemeClr val="dk1"/>
              </a:solidFill>
              <a:latin typeface="Calibri"/>
              <a:ea typeface="Calibri"/>
              <a:cs typeface="Calibri"/>
              <a:sym typeface="Calibri"/>
            </a:endParaRPr>
          </a:p>
        </p:txBody>
      </p:sp>
      <p:sp>
        <p:nvSpPr>
          <p:cNvPr id="1331" name="Google Shape;1331;p107"/>
          <p:cNvSpPr/>
          <p:nvPr/>
        </p:nvSpPr>
        <p:spPr>
          <a:xfrm>
            <a:off x="2717075" y="1568100"/>
            <a:ext cx="2215800" cy="570000"/>
          </a:xfrm>
          <a:prstGeom prst="roundRect">
            <a:avLst>
              <a:gd name="adj" fmla="val 16667"/>
            </a:avLst>
          </a:prstGeom>
          <a:solidFill>
            <a:srgbClr val="C3D4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Licensed Team Member -LEAD</a:t>
            </a:r>
            <a:endParaRPr sz="1600" b="0" i="0" u="none" strike="noStrike" cap="none">
              <a:solidFill>
                <a:schemeClr val="dk1"/>
              </a:solidFill>
              <a:latin typeface="Calibri"/>
              <a:ea typeface="Calibri"/>
              <a:cs typeface="Calibri"/>
              <a:sym typeface="Calibri"/>
            </a:endParaRPr>
          </a:p>
        </p:txBody>
      </p:sp>
      <p:sp>
        <p:nvSpPr>
          <p:cNvPr id="1332" name="Google Shape;1332;p107"/>
          <p:cNvSpPr/>
          <p:nvPr/>
        </p:nvSpPr>
        <p:spPr>
          <a:xfrm>
            <a:off x="5157750" y="1568100"/>
            <a:ext cx="2009100" cy="570000"/>
          </a:xfrm>
          <a:prstGeom prst="roundRect">
            <a:avLst>
              <a:gd name="adj" fmla="val 16667"/>
            </a:avLst>
          </a:prstGeom>
          <a:solidFill>
            <a:srgbClr val="C3D4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Provider- LEAD</a:t>
            </a:r>
            <a:endParaRPr sz="1600" b="0" i="0" u="none" strike="noStrike" cap="none">
              <a:solidFill>
                <a:schemeClr val="dk1"/>
              </a:solidFill>
              <a:latin typeface="Calibri"/>
              <a:ea typeface="Calibri"/>
              <a:cs typeface="Calibri"/>
              <a:sym typeface="Calibri"/>
            </a:endParaRPr>
          </a:p>
        </p:txBody>
      </p:sp>
      <p:sp>
        <p:nvSpPr>
          <p:cNvPr id="1333" name="Google Shape;1333;p107"/>
          <p:cNvSpPr/>
          <p:nvPr/>
        </p:nvSpPr>
        <p:spPr>
          <a:xfrm>
            <a:off x="7411650" y="1568100"/>
            <a:ext cx="2111100" cy="604500"/>
          </a:xfrm>
          <a:prstGeom prst="roundRect">
            <a:avLst>
              <a:gd name="adj" fmla="val 16667"/>
            </a:avLst>
          </a:prstGeom>
          <a:solidFill>
            <a:srgbClr val="C3D4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Unlicensed / Licensed Team Member-LEAD</a:t>
            </a:r>
            <a:endParaRPr sz="1600" b="0" i="0" u="none" strike="noStrike" cap="none">
              <a:solidFill>
                <a:schemeClr val="dk1"/>
              </a:solidFill>
              <a:latin typeface="Calibri"/>
              <a:ea typeface="Calibri"/>
              <a:cs typeface="Calibri"/>
              <a:sym typeface="Calibri"/>
            </a:endParaRPr>
          </a:p>
        </p:txBody>
      </p:sp>
      <p:sp>
        <p:nvSpPr>
          <p:cNvPr id="1334" name="Google Shape;1334;p107"/>
          <p:cNvSpPr/>
          <p:nvPr/>
        </p:nvSpPr>
        <p:spPr>
          <a:xfrm>
            <a:off x="180475" y="770947"/>
            <a:ext cx="2208000" cy="740700"/>
          </a:xfrm>
          <a:prstGeom prst="roundRect">
            <a:avLst>
              <a:gd name="adj" fmla="val 16667"/>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EFFFF"/>
                </a:solidFill>
                <a:latin typeface="Calibri"/>
                <a:ea typeface="Calibri"/>
                <a:cs typeface="Calibri"/>
                <a:sym typeface="Calibri"/>
              </a:rPr>
              <a:t>Call patient within 2 days of discharge</a:t>
            </a:r>
            <a:endParaRPr sz="1600" b="0" i="0" u="none" strike="noStrike" cap="none">
              <a:solidFill>
                <a:srgbClr val="797979"/>
              </a:solidFill>
              <a:latin typeface="Calibri"/>
              <a:ea typeface="Calibri"/>
              <a:cs typeface="Calibri"/>
              <a:sym typeface="Calibri"/>
            </a:endParaRPr>
          </a:p>
        </p:txBody>
      </p:sp>
      <p:sp>
        <p:nvSpPr>
          <p:cNvPr id="1335" name="Google Shape;1335;p107"/>
          <p:cNvSpPr/>
          <p:nvPr/>
        </p:nvSpPr>
        <p:spPr>
          <a:xfrm>
            <a:off x="9798300" y="770950"/>
            <a:ext cx="1910400" cy="740700"/>
          </a:xfrm>
          <a:prstGeom prst="roundRect">
            <a:avLst>
              <a:gd name="adj" fmla="val 16667"/>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EFFFF"/>
                </a:solidFill>
                <a:latin typeface="Calibri"/>
                <a:ea typeface="Calibri"/>
                <a:cs typeface="Calibri"/>
                <a:sym typeface="Calibri"/>
              </a:rPr>
              <a:t>Bill</a:t>
            </a:r>
            <a:endParaRPr sz="1600" b="0" i="0" u="none" strike="noStrike" cap="none">
              <a:solidFill>
                <a:srgbClr val="797979"/>
              </a:solidFill>
              <a:latin typeface="Calibri"/>
              <a:ea typeface="Calibri"/>
              <a:cs typeface="Calibri"/>
              <a:sym typeface="Calibri"/>
            </a:endParaRPr>
          </a:p>
        </p:txBody>
      </p:sp>
      <p:sp>
        <p:nvSpPr>
          <p:cNvPr id="1336" name="Google Shape;1336;p107"/>
          <p:cNvSpPr/>
          <p:nvPr/>
        </p:nvSpPr>
        <p:spPr>
          <a:xfrm>
            <a:off x="2717173" y="770957"/>
            <a:ext cx="2215800" cy="740700"/>
          </a:xfrm>
          <a:prstGeom prst="roundRect">
            <a:avLst>
              <a:gd name="adj" fmla="val 16667"/>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EFFFF"/>
                </a:solidFill>
                <a:latin typeface="Calibri"/>
                <a:ea typeface="Calibri"/>
                <a:cs typeface="Calibri"/>
                <a:sym typeface="Calibri"/>
              </a:rPr>
              <a:t>Visit Prep</a:t>
            </a:r>
            <a:endParaRPr sz="1600" b="0" i="0" u="none" strike="noStrike" cap="none">
              <a:solidFill>
                <a:srgbClr val="797979"/>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EFFFF"/>
                </a:solidFill>
                <a:latin typeface="Calibri"/>
                <a:ea typeface="Calibri"/>
                <a:cs typeface="Calibri"/>
                <a:sym typeface="Calibri"/>
              </a:rPr>
              <a:t>(Same day as provider visit or prior to)</a:t>
            </a:r>
            <a:endParaRPr sz="1600" b="0" i="0" u="none" strike="noStrike" cap="none">
              <a:solidFill>
                <a:srgbClr val="797979"/>
              </a:solidFill>
              <a:latin typeface="Calibri"/>
              <a:ea typeface="Calibri"/>
              <a:cs typeface="Calibri"/>
              <a:sym typeface="Calibri"/>
            </a:endParaRPr>
          </a:p>
        </p:txBody>
      </p:sp>
      <p:sp>
        <p:nvSpPr>
          <p:cNvPr id="1337" name="Google Shape;1337;p107"/>
          <p:cNvSpPr/>
          <p:nvPr/>
        </p:nvSpPr>
        <p:spPr>
          <a:xfrm>
            <a:off x="5157750" y="770950"/>
            <a:ext cx="2009100" cy="740700"/>
          </a:xfrm>
          <a:prstGeom prst="roundRect">
            <a:avLst>
              <a:gd name="adj" fmla="val 16667"/>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EFFFF"/>
                </a:solidFill>
                <a:latin typeface="Calibri"/>
                <a:ea typeface="Calibri"/>
                <a:cs typeface="Calibri"/>
                <a:sym typeface="Calibri"/>
              </a:rPr>
              <a:t>TCM Visit</a:t>
            </a:r>
            <a:endParaRPr sz="1600" b="0" i="0" u="none" strike="noStrike" cap="none">
              <a:solidFill>
                <a:srgbClr val="797979"/>
              </a:solidFill>
              <a:latin typeface="Calibri"/>
              <a:ea typeface="Calibri"/>
              <a:cs typeface="Calibri"/>
              <a:sym typeface="Calibri"/>
            </a:endParaRPr>
          </a:p>
        </p:txBody>
      </p:sp>
      <p:sp>
        <p:nvSpPr>
          <p:cNvPr id="1338" name="Google Shape;1338;p107"/>
          <p:cNvSpPr/>
          <p:nvPr/>
        </p:nvSpPr>
        <p:spPr>
          <a:xfrm>
            <a:off x="7411650" y="770947"/>
            <a:ext cx="2069400" cy="740700"/>
          </a:xfrm>
          <a:prstGeom prst="roundRect">
            <a:avLst>
              <a:gd name="adj" fmla="val 16667"/>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EFFFF"/>
                </a:solidFill>
                <a:latin typeface="Calibri"/>
                <a:ea typeface="Calibri"/>
                <a:cs typeface="Calibri"/>
                <a:sym typeface="Calibri"/>
              </a:rPr>
              <a:t>Follow Up Support</a:t>
            </a:r>
            <a:endParaRPr sz="1600" b="0" i="0" u="none" strike="noStrike" cap="none">
              <a:solidFill>
                <a:srgbClr val="797979"/>
              </a:solidFill>
              <a:latin typeface="Calibri"/>
              <a:ea typeface="Calibri"/>
              <a:cs typeface="Calibri"/>
              <a:sym typeface="Calibri"/>
            </a:endParaRPr>
          </a:p>
        </p:txBody>
      </p:sp>
      <p:sp>
        <p:nvSpPr>
          <p:cNvPr id="1339" name="Google Shape;1339;p107"/>
          <p:cNvSpPr txBox="1"/>
          <p:nvPr/>
        </p:nvSpPr>
        <p:spPr>
          <a:xfrm flipH="1">
            <a:off x="1341375" y="134650"/>
            <a:ext cx="9974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TCM Element: KEY</a:t>
            </a:r>
            <a:r>
              <a:rPr lang="en-US" sz="2800" b="0" i="0" u="none" strike="noStrike" cap="none">
                <a:solidFill>
                  <a:schemeClr val="dk1"/>
                </a:solidFill>
                <a:latin typeface="Calibri"/>
                <a:ea typeface="Calibri"/>
                <a:cs typeface="Calibri"/>
                <a:sym typeface="Calibri"/>
              </a:rPr>
              <a:t> Identify </a:t>
            </a:r>
            <a:r>
              <a:rPr lang="en-US" sz="2800" b="1" i="0" u="none" strike="noStrike" cap="none">
                <a:solidFill>
                  <a:schemeClr val="dk1"/>
                </a:solidFill>
                <a:latin typeface="Calibri"/>
                <a:ea typeface="Calibri"/>
                <a:cs typeface="Calibri"/>
                <a:sym typeface="Calibri"/>
              </a:rPr>
              <a:t>who is LEAD: </a:t>
            </a:r>
            <a:r>
              <a:rPr lang="en-US" sz="2800" b="0" i="0" u="none" strike="noStrike" cap="none">
                <a:solidFill>
                  <a:schemeClr val="dk1"/>
                </a:solidFill>
                <a:latin typeface="Calibri"/>
                <a:ea typeface="Calibri"/>
                <a:cs typeface="Calibri"/>
                <a:sym typeface="Calibri"/>
              </a:rPr>
              <a:t>Specialist or PCP?</a:t>
            </a:r>
            <a:endParaRPr sz="2800" b="0" i="0" u="none" strike="noStrike" cap="none">
              <a:solidFill>
                <a:schemeClr val="dk1"/>
              </a:solidFill>
              <a:latin typeface="Calibri"/>
              <a:ea typeface="Calibri"/>
              <a:cs typeface="Calibri"/>
              <a:sym typeface="Calibri"/>
            </a:endParaRPr>
          </a:p>
        </p:txBody>
      </p:sp>
      <p:sp>
        <p:nvSpPr>
          <p:cNvPr id="1340" name="Google Shape;1340;p107"/>
          <p:cNvSpPr txBox="1">
            <a:spLocks noGrp="1"/>
          </p:cNvSpPr>
          <p:nvPr>
            <p:ph type="ftr" idx="11"/>
          </p:nvPr>
        </p:nvSpPr>
        <p:spPr>
          <a:xfrm>
            <a:off x="9400" y="655475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341" name="Google Shape;1341;p107"/>
          <p:cNvSpPr txBox="1">
            <a:spLocks noGrp="1"/>
          </p:cNvSpPr>
          <p:nvPr>
            <p:ph type="sldNum" idx="12"/>
          </p:nvPr>
        </p:nvSpPr>
        <p:spPr>
          <a:xfrm>
            <a:off x="9448800" y="647646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103</a:t>
            </a:fld>
            <a:endParaRPr/>
          </a:p>
        </p:txBody>
      </p:sp>
    </p:spTree>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09"/>
          <p:cNvSpPr txBox="1">
            <a:spLocks noGrp="1"/>
          </p:cNvSpPr>
          <p:nvPr>
            <p:ph type="title"/>
          </p:nvPr>
        </p:nvSpPr>
        <p:spPr>
          <a:xfrm>
            <a:off x="0" y="1890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55A11"/>
              </a:buClr>
              <a:buSzPts val="4400"/>
              <a:buFont typeface="Calibri"/>
              <a:buNone/>
            </a:pPr>
            <a:r>
              <a:rPr lang="en-US" sz="5400" b="1" dirty="0">
                <a:solidFill>
                  <a:schemeClr val="accent2"/>
                </a:solidFill>
              </a:rPr>
              <a:t>TOC Case Study</a:t>
            </a:r>
            <a:r>
              <a:rPr lang="en-US" sz="5400" b="1" dirty="0" smtClean="0">
                <a:solidFill>
                  <a:schemeClr val="accent2"/>
                </a:solidFill>
              </a:rPr>
              <a:t>: </a:t>
            </a:r>
            <a:r>
              <a:rPr lang="en-US" sz="5400" b="1" dirty="0"/>
              <a:t>Mary </a:t>
            </a:r>
            <a:endParaRPr sz="5400" b="1" dirty="0"/>
          </a:p>
        </p:txBody>
      </p:sp>
      <p:sp>
        <p:nvSpPr>
          <p:cNvPr id="1348" name="Google Shape;1348;p109"/>
          <p:cNvSpPr txBox="1">
            <a:spLocks noGrp="1"/>
          </p:cNvSpPr>
          <p:nvPr>
            <p:ph type="body" idx="1"/>
          </p:nvPr>
        </p:nvSpPr>
        <p:spPr>
          <a:xfrm>
            <a:off x="325293" y="1276205"/>
            <a:ext cx="11541414" cy="5262707"/>
          </a:xfrm>
          <a:prstGeom prst="rect">
            <a:avLst/>
          </a:prstGeom>
          <a:noFill/>
          <a:ln>
            <a:noFill/>
          </a:ln>
        </p:spPr>
        <p:txBody>
          <a:bodyPr spcFirstLastPara="1" wrap="square" lIns="91425" tIns="45700" rIns="91425" bIns="45700" anchor="t" anchorCtr="0">
            <a:noAutofit/>
          </a:bodyPr>
          <a:lstStyle/>
          <a:p>
            <a:pPr marL="342900">
              <a:spcBef>
                <a:spcPts val="0"/>
              </a:spcBef>
              <a:buSzPts val="2400"/>
            </a:pPr>
            <a:r>
              <a:rPr lang="en-US" sz="2400" dirty="0"/>
              <a:t>Mary is an 80 year old African American female with diagnoses of Heart Failure, Congestive Obstructive Pulmonary Disease, Diabetes Type II, and Hypertension.  In the past 6 months, Mary had 3 ER visits and 2 Hospital admissions. </a:t>
            </a:r>
          </a:p>
          <a:p>
            <a:pPr marL="342900">
              <a:spcBef>
                <a:spcPts val="0"/>
              </a:spcBef>
              <a:buSzPts val="2400"/>
            </a:pPr>
            <a:r>
              <a:rPr lang="en-US" sz="2400" dirty="0" smtClean="0"/>
              <a:t>Yesterday </a:t>
            </a:r>
            <a:r>
              <a:rPr lang="en-US" sz="2400" dirty="0"/>
              <a:t>Mary was discharged from the hospital with a diagnosis of </a:t>
            </a:r>
            <a:r>
              <a:rPr lang="en-US" sz="2400" dirty="0" smtClean="0"/>
              <a:t>ketoacidosis.</a:t>
            </a:r>
            <a:endParaRPr lang="en-US" sz="2400" dirty="0"/>
          </a:p>
          <a:p>
            <a:pPr marL="342900">
              <a:spcBef>
                <a:spcPts val="0"/>
              </a:spcBef>
              <a:buSzPts val="2400"/>
            </a:pPr>
            <a:r>
              <a:rPr lang="en-US" sz="2400" dirty="0" smtClean="0"/>
              <a:t>Mary </a:t>
            </a:r>
            <a:r>
              <a:rPr lang="en-US" sz="2400" dirty="0"/>
              <a:t>is a widow and lives alone; her daughter lives nearby.  </a:t>
            </a:r>
          </a:p>
          <a:p>
            <a:pPr marL="342900">
              <a:spcBef>
                <a:spcPts val="0"/>
              </a:spcBef>
              <a:buSzPts val="2400"/>
            </a:pPr>
            <a:r>
              <a:rPr lang="en-US" sz="2400" dirty="0" smtClean="0"/>
              <a:t>After </a:t>
            </a:r>
            <a:r>
              <a:rPr lang="en-US" sz="2400" dirty="0"/>
              <a:t>speaking with Mary and her daughter you gather:   </a:t>
            </a:r>
          </a:p>
          <a:p>
            <a:pPr marL="800100" lvl="1">
              <a:spcBef>
                <a:spcPts val="0"/>
              </a:spcBef>
              <a:buSzPts val="2400"/>
            </a:pPr>
            <a:r>
              <a:rPr lang="en-US" dirty="0" smtClean="0"/>
              <a:t>Daughter </a:t>
            </a:r>
            <a:r>
              <a:rPr lang="en-US" dirty="0"/>
              <a:t>notices her Mom is more and more isolated and has observed a decline in her Mom’s </a:t>
            </a:r>
            <a:r>
              <a:rPr lang="en-US" dirty="0" smtClean="0"/>
              <a:t>memory.</a:t>
            </a:r>
          </a:p>
          <a:p>
            <a:pPr marL="800100" lvl="1">
              <a:spcBef>
                <a:spcPts val="0"/>
              </a:spcBef>
              <a:buSzPts val="2400"/>
            </a:pPr>
            <a:r>
              <a:rPr lang="en-US" dirty="0" smtClean="0"/>
              <a:t>Mary </a:t>
            </a:r>
            <a:r>
              <a:rPr lang="en-US" dirty="0"/>
              <a:t>shares she is having difficulty affording medication and </a:t>
            </a:r>
            <a:r>
              <a:rPr lang="en-US" dirty="0" smtClean="0"/>
              <a:t>food.</a:t>
            </a:r>
          </a:p>
          <a:p>
            <a:pPr marL="800100" lvl="1">
              <a:spcBef>
                <a:spcPts val="0"/>
              </a:spcBef>
              <a:buSzPts val="2400"/>
            </a:pPr>
            <a:r>
              <a:rPr lang="en-US" dirty="0" smtClean="0"/>
              <a:t>Most </a:t>
            </a:r>
            <a:r>
              <a:rPr lang="en-US" dirty="0"/>
              <a:t>days Mary has anxiety.  </a:t>
            </a:r>
            <a:endParaRPr lang="en-US" dirty="0" smtClean="0"/>
          </a:p>
          <a:p>
            <a:pPr marL="1257300" lvl="2">
              <a:spcBef>
                <a:spcPts val="0"/>
              </a:spcBef>
              <a:buSzPts val="2400"/>
            </a:pPr>
            <a:r>
              <a:rPr lang="en-US" sz="2400" dirty="0"/>
              <a:t>T</a:t>
            </a:r>
            <a:r>
              <a:rPr lang="en-US" sz="2400" dirty="0" smtClean="0"/>
              <a:t>akes </a:t>
            </a:r>
            <a:r>
              <a:rPr lang="en-US" sz="2400" dirty="0"/>
              <a:t>8 prescription medications </a:t>
            </a:r>
            <a:r>
              <a:rPr lang="en-US" sz="2400" dirty="0" smtClean="0"/>
              <a:t>daily.</a:t>
            </a:r>
          </a:p>
          <a:p>
            <a:pPr marL="1257300" lvl="2">
              <a:spcBef>
                <a:spcPts val="0"/>
              </a:spcBef>
              <a:buSzPts val="2400"/>
            </a:pPr>
            <a:r>
              <a:rPr lang="en-US" sz="2400" dirty="0" smtClean="0"/>
              <a:t>Meals </a:t>
            </a:r>
            <a:r>
              <a:rPr lang="en-US" sz="2400" dirty="0"/>
              <a:t>consist of canned and prepared </a:t>
            </a:r>
            <a:r>
              <a:rPr lang="en-US" sz="2400" dirty="0" smtClean="0"/>
              <a:t>food.</a:t>
            </a:r>
          </a:p>
          <a:p>
            <a:pPr marL="1257300" lvl="2">
              <a:spcBef>
                <a:spcPts val="0"/>
              </a:spcBef>
              <a:buSzPts val="2400"/>
            </a:pPr>
            <a:r>
              <a:rPr lang="en-US" sz="2400" dirty="0" smtClean="0"/>
              <a:t>Understanding </a:t>
            </a:r>
            <a:r>
              <a:rPr lang="en-US" sz="2400" dirty="0"/>
              <a:t>of self management for her chronic conditions is </a:t>
            </a:r>
            <a:r>
              <a:rPr lang="en-US" sz="2400" dirty="0" smtClean="0"/>
              <a:t>limited.</a:t>
            </a:r>
            <a:endParaRPr lang="en-US" sz="2400" dirty="0"/>
          </a:p>
          <a:p>
            <a:pPr marL="0" lvl="0" indent="0" algn="l" rtl="0">
              <a:lnSpc>
                <a:spcPct val="90000"/>
              </a:lnSpc>
              <a:spcBef>
                <a:spcPts val="1000"/>
              </a:spcBef>
              <a:spcAft>
                <a:spcPts val="0"/>
              </a:spcAft>
              <a:buClr>
                <a:schemeClr val="dk1"/>
              </a:buClr>
              <a:buSzPts val="2400"/>
              <a:buNone/>
            </a:pPr>
            <a:endParaRPr sz="2400" dirty="0"/>
          </a:p>
        </p:txBody>
      </p:sp>
      <p:sp>
        <p:nvSpPr>
          <p:cNvPr id="1350" name="Google Shape;1350;p109"/>
          <p:cNvSpPr txBox="1">
            <a:spLocks noGrp="1"/>
          </p:cNvSpPr>
          <p:nvPr>
            <p:ph type="ftr" idx="11"/>
          </p:nvPr>
        </p:nvSpPr>
        <p:spPr>
          <a:xfrm>
            <a:off x="0" y="64707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351" name="Google Shape;1351;p109"/>
          <p:cNvSpPr txBox="1">
            <a:spLocks noGrp="1"/>
          </p:cNvSpPr>
          <p:nvPr>
            <p:ph type="sldNum" idx="12"/>
          </p:nvPr>
        </p:nvSpPr>
        <p:spPr>
          <a:xfrm>
            <a:off x="9448800" y="6513137"/>
            <a:ext cx="2743200" cy="2804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104</a:t>
            </a:fld>
            <a:endParaRPr dirty="0"/>
          </a:p>
        </p:txBody>
      </p:sp>
    </p:spTree>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10"/>
          <p:cNvSpPr txBox="1">
            <a:spLocks noGrp="1"/>
          </p:cNvSpPr>
          <p:nvPr>
            <p:ph type="title"/>
          </p:nvPr>
        </p:nvSpPr>
        <p:spPr>
          <a:xfrm>
            <a:off x="91732" y="286097"/>
            <a:ext cx="532863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55A11"/>
              </a:buClr>
              <a:buSzPts val="4400"/>
              <a:buFont typeface="Calibri"/>
              <a:buNone/>
            </a:pPr>
            <a:r>
              <a:rPr lang="en-US" b="1" dirty="0">
                <a:solidFill>
                  <a:schemeClr val="accent2"/>
                </a:solidFill>
              </a:rPr>
              <a:t>TOC </a:t>
            </a:r>
            <a:r>
              <a:rPr lang="en-US" b="1" dirty="0" smtClean="0">
                <a:solidFill>
                  <a:schemeClr val="accent2"/>
                </a:solidFill>
              </a:rPr>
              <a:t>Activity: </a:t>
            </a:r>
            <a:br>
              <a:rPr lang="en-US" b="1" dirty="0" smtClean="0">
                <a:solidFill>
                  <a:schemeClr val="accent2"/>
                </a:solidFill>
              </a:rPr>
            </a:br>
            <a:r>
              <a:rPr lang="en-US" b="1" dirty="0" smtClean="0"/>
              <a:t>Identify </a:t>
            </a:r>
            <a:r>
              <a:rPr lang="en-US" b="1" dirty="0"/>
              <a:t>Mary’s Team </a:t>
            </a:r>
            <a:endParaRPr b="1" dirty="0"/>
          </a:p>
        </p:txBody>
      </p:sp>
      <p:sp>
        <p:nvSpPr>
          <p:cNvPr id="1358" name="Google Shape;1358;p110"/>
          <p:cNvSpPr txBox="1">
            <a:spLocks noGrp="1"/>
          </p:cNvSpPr>
          <p:nvPr>
            <p:ph type="body" idx="1"/>
          </p:nvPr>
        </p:nvSpPr>
        <p:spPr>
          <a:xfrm>
            <a:off x="174021" y="1656093"/>
            <a:ext cx="3964488" cy="113948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2800"/>
              <a:buNone/>
            </a:pPr>
            <a:r>
              <a:rPr lang="en-US" sz="3600" b="1" dirty="0">
                <a:solidFill>
                  <a:schemeClr val="tx1"/>
                </a:solidFill>
              </a:rPr>
              <a:t>Think about your role and scope</a:t>
            </a:r>
            <a:endParaRPr sz="3600" b="1" dirty="0">
              <a:solidFill>
                <a:schemeClr val="tx1"/>
              </a:solidFill>
            </a:endParaRPr>
          </a:p>
        </p:txBody>
      </p:sp>
      <p:grpSp>
        <p:nvGrpSpPr>
          <p:cNvPr id="1359" name="Google Shape;1359;p110"/>
          <p:cNvGrpSpPr/>
          <p:nvPr/>
        </p:nvGrpSpPr>
        <p:grpSpPr>
          <a:xfrm>
            <a:off x="3738059" y="551415"/>
            <a:ext cx="8053891" cy="5988660"/>
            <a:chOff x="387954" y="926"/>
            <a:chExt cx="6121060" cy="5618347"/>
          </a:xfrm>
        </p:grpSpPr>
        <p:sp>
          <p:nvSpPr>
            <p:cNvPr id="1360" name="Google Shape;1360;p110"/>
            <p:cNvSpPr/>
            <p:nvPr/>
          </p:nvSpPr>
          <p:spPr>
            <a:xfrm>
              <a:off x="2988179" y="926"/>
              <a:ext cx="1514205" cy="984233"/>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10"/>
            <p:cNvSpPr txBox="1"/>
            <p:nvPr/>
          </p:nvSpPr>
          <p:spPr>
            <a:xfrm>
              <a:off x="3036225" y="48972"/>
              <a:ext cx="1418113" cy="888141"/>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2000" b="1" i="0" u="none" strike="noStrike" cap="none" dirty="0">
                  <a:solidFill>
                    <a:schemeClr val="lt1"/>
                  </a:solidFill>
                  <a:latin typeface="Calibri"/>
                  <a:ea typeface="Calibri"/>
                  <a:cs typeface="Calibri"/>
                  <a:sym typeface="Calibri"/>
                </a:rPr>
                <a:t>Provider(s) (Specialty &amp; PCP)</a:t>
              </a:r>
              <a:endParaRPr sz="2000" b="1" i="0" u="none" strike="noStrike" cap="none" dirty="0">
                <a:solidFill>
                  <a:schemeClr val="lt1"/>
                </a:solidFill>
                <a:latin typeface="Calibri"/>
                <a:ea typeface="Calibri"/>
                <a:cs typeface="Calibri"/>
                <a:sym typeface="Calibri"/>
              </a:endParaRPr>
            </a:p>
          </p:txBody>
        </p:sp>
        <p:sp>
          <p:nvSpPr>
            <p:cNvPr id="1362" name="Google Shape;1362;p110"/>
            <p:cNvSpPr/>
            <p:nvPr/>
          </p:nvSpPr>
          <p:spPr>
            <a:xfrm>
              <a:off x="1428225" y="493043"/>
              <a:ext cx="4634113" cy="4634113"/>
            </a:xfrm>
            <a:custGeom>
              <a:avLst/>
              <a:gdLst/>
              <a:ahLst/>
              <a:cxnLst/>
              <a:rect l="l" t="t" r="r" b="b"/>
              <a:pathLst>
                <a:path w="120000" h="120000" extrusionOk="0">
                  <a:moveTo>
                    <a:pt x="79855" y="3380"/>
                  </a:moveTo>
                  <a:lnTo>
                    <a:pt x="79855" y="3380"/>
                  </a:lnTo>
                  <a:cubicBezTo>
                    <a:pt x="88120" y="6278"/>
                    <a:pt x="95651" y="10951"/>
                    <a:pt x="101918" y="17071"/>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10"/>
            <p:cNvSpPr/>
            <p:nvPr/>
          </p:nvSpPr>
          <p:spPr>
            <a:xfrm>
              <a:off x="4994809" y="1159455"/>
              <a:ext cx="1514205" cy="984233"/>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10"/>
            <p:cNvSpPr txBox="1"/>
            <p:nvPr/>
          </p:nvSpPr>
          <p:spPr>
            <a:xfrm>
              <a:off x="5042855" y="1207501"/>
              <a:ext cx="1418113" cy="888141"/>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2000" b="1" i="0" u="none" strike="noStrike" cap="none">
                  <a:solidFill>
                    <a:schemeClr val="lt1"/>
                  </a:solidFill>
                  <a:latin typeface="Calibri"/>
                  <a:ea typeface="Calibri"/>
                  <a:cs typeface="Calibri"/>
                  <a:sym typeface="Calibri"/>
                </a:rPr>
                <a:t>Dietitian</a:t>
              </a:r>
              <a:endParaRPr sz="2000" b="1" i="0" u="none" strike="noStrike" cap="none">
                <a:solidFill>
                  <a:schemeClr val="lt1"/>
                </a:solidFill>
                <a:latin typeface="Calibri"/>
                <a:ea typeface="Calibri"/>
                <a:cs typeface="Calibri"/>
                <a:sym typeface="Calibri"/>
              </a:endParaRPr>
            </a:p>
          </p:txBody>
        </p:sp>
        <p:sp>
          <p:nvSpPr>
            <p:cNvPr id="1365" name="Google Shape;1365;p110"/>
            <p:cNvSpPr/>
            <p:nvPr/>
          </p:nvSpPr>
          <p:spPr>
            <a:xfrm>
              <a:off x="1428225" y="493043"/>
              <a:ext cx="4634113" cy="4634113"/>
            </a:xfrm>
            <a:custGeom>
              <a:avLst/>
              <a:gdLst/>
              <a:ahLst/>
              <a:cxnLst/>
              <a:rect l="l" t="t" r="r" b="b"/>
              <a:pathLst>
                <a:path w="120000" h="120000" extrusionOk="0">
                  <a:moveTo>
                    <a:pt x="117563" y="43074"/>
                  </a:moveTo>
                  <a:cubicBezTo>
                    <a:pt x="120812" y="54124"/>
                    <a:pt x="120812" y="65876"/>
                    <a:pt x="117563" y="76926"/>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10"/>
            <p:cNvSpPr/>
            <p:nvPr/>
          </p:nvSpPr>
          <p:spPr>
            <a:xfrm>
              <a:off x="4994809" y="3476512"/>
              <a:ext cx="1514205" cy="984233"/>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10"/>
            <p:cNvSpPr txBox="1"/>
            <p:nvPr/>
          </p:nvSpPr>
          <p:spPr>
            <a:xfrm>
              <a:off x="5042855" y="3524558"/>
              <a:ext cx="1418113" cy="888141"/>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2000" b="1" i="0" u="none" strike="noStrike" cap="none">
                  <a:solidFill>
                    <a:schemeClr val="lt1"/>
                  </a:solidFill>
                  <a:latin typeface="Calibri"/>
                  <a:ea typeface="Calibri"/>
                  <a:cs typeface="Calibri"/>
                  <a:sym typeface="Calibri"/>
                </a:rPr>
                <a:t>Medical Assistant</a:t>
              </a:r>
              <a:endParaRPr sz="2000" b="1" i="0" u="none" strike="noStrike" cap="none">
                <a:solidFill>
                  <a:schemeClr val="lt1"/>
                </a:solidFill>
                <a:latin typeface="Calibri"/>
                <a:ea typeface="Calibri"/>
                <a:cs typeface="Calibri"/>
                <a:sym typeface="Calibri"/>
              </a:endParaRPr>
            </a:p>
          </p:txBody>
        </p:sp>
        <p:sp>
          <p:nvSpPr>
            <p:cNvPr id="1368" name="Google Shape;1368;p110"/>
            <p:cNvSpPr/>
            <p:nvPr/>
          </p:nvSpPr>
          <p:spPr>
            <a:xfrm>
              <a:off x="1428225" y="493043"/>
              <a:ext cx="4634113" cy="4634113"/>
            </a:xfrm>
            <a:custGeom>
              <a:avLst/>
              <a:gdLst/>
              <a:ahLst/>
              <a:cxnLst/>
              <a:rect l="l" t="t" r="r" b="b"/>
              <a:pathLst>
                <a:path w="120000" h="120000" extrusionOk="0">
                  <a:moveTo>
                    <a:pt x="101918" y="102929"/>
                  </a:moveTo>
                  <a:cubicBezTo>
                    <a:pt x="95651" y="109048"/>
                    <a:pt x="88121" y="113721"/>
                    <a:pt x="79855" y="116620"/>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10"/>
            <p:cNvSpPr/>
            <p:nvPr/>
          </p:nvSpPr>
          <p:spPr>
            <a:xfrm>
              <a:off x="2988179" y="4635040"/>
              <a:ext cx="1514205" cy="984233"/>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10"/>
            <p:cNvSpPr txBox="1"/>
            <p:nvPr/>
          </p:nvSpPr>
          <p:spPr>
            <a:xfrm>
              <a:off x="3036225" y="4683086"/>
              <a:ext cx="1418113" cy="888141"/>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2000" b="1" i="0" u="none" strike="noStrike" cap="none">
                  <a:solidFill>
                    <a:schemeClr val="lt1"/>
                  </a:solidFill>
                  <a:latin typeface="Calibri"/>
                  <a:ea typeface="Calibri"/>
                  <a:cs typeface="Calibri"/>
                  <a:sym typeface="Calibri"/>
                </a:rPr>
                <a:t>RN</a:t>
              </a:r>
              <a:endParaRPr sz="2000" b="1" i="0" u="none" strike="noStrike" cap="none">
                <a:solidFill>
                  <a:schemeClr val="lt1"/>
                </a:solidFill>
                <a:latin typeface="Calibri"/>
                <a:ea typeface="Calibri"/>
                <a:cs typeface="Calibri"/>
                <a:sym typeface="Calibri"/>
              </a:endParaRPr>
            </a:p>
          </p:txBody>
        </p:sp>
        <p:sp>
          <p:nvSpPr>
            <p:cNvPr id="1371" name="Google Shape;1371;p110"/>
            <p:cNvSpPr/>
            <p:nvPr/>
          </p:nvSpPr>
          <p:spPr>
            <a:xfrm>
              <a:off x="1428225" y="493043"/>
              <a:ext cx="4634113" cy="4634113"/>
            </a:xfrm>
            <a:custGeom>
              <a:avLst/>
              <a:gdLst/>
              <a:ahLst/>
              <a:cxnLst/>
              <a:rect l="l" t="t" r="r" b="b"/>
              <a:pathLst>
                <a:path w="120000" h="120000" extrusionOk="0">
                  <a:moveTo>
                    <a:pt x="40145" y="116620"/>
                  </a:moveTo>
                  <a:lnTo>
                    <a:pt x="40145" y="116620"/>
                  </a:lnTo>
                  <a:cubicBezTo>
                    <a:pt x="31880" y="113722"/>
                    <a:pt x="24349" y="109049"/>
                    <a:pt x="18082" y="102929"/>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10"/>
            <p:cNvSpPr/>
            <p:nvPr/>
          </p:nvSpPr>
          <p:spPr>
            <a:xfrm>
              <a:off x="387954" y="3476512"/>
              <a:ext cx="2107800" cy="984233"/>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10"/>
            <p:cNvSpPr txBox="1"/>
            <p:nvPr/>
          </p:nvSpPr>
          <p:spPr>
            <a:xfrm>
              <a:off x="515068" y="3524558"/>
              <a:ext cx="1864789" cy="888141"/>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2000" b="1" i="0" u="none" strike="noStrike" cap="none" dirty="0">
                  <a:solidFill>
                    <a:schemeClr val="lt1"/>
                  </a:solidFill>
                  <a:latin typeface="Calibri"/>
                  <a:ea typeface="Calibri"/>
                  <a:cs typeface="Calibri"/>
                  <a:sym typeface="Calibri"/>
                </a:rPr>
                <a:t>Social Worker/behavioral health</a:t>
              </a:r>
              <a:endParaRPr sz="2000" b="1" i="0" u="none" strike="noStrike" cap="none" dirty="0">
                <a:solidFill>
                  <a:schemeClr val="lt1"/>
                </a:solidFill>
                <a:latin typeface="Calibri"/>
                <a:ea typeface="Calibri"/>
                <a:cs typeface="Calibri"/>
                <a:sym typeface="Calibri"/>
              </a:endParaRPr>
            </a:p>
          </p:txBody>
        </p:sp>
        <p:sp>
          <p:nvSpPr>
            <p:cNvPr id="1374" name="Google Shape;1374;p110"/>
            <p:cNvSpPr/>
            <p:nvPr/>
          </p:nvSpPr>
          <p:spPr>
            <a:xfrm>
              <a:off x="1398501" y="401073"/>
              <a:ext cx="4634113" cy="4634113"/>
            </a:xfrm>
            <a:custGeom>
              <a:avLst/>
              <a:gdLst/>
              <a:ahLst/>
              <a:cxnLst/>
              <a:rect l="l" t="t" r="r" b="b"/>
              <a:pathLst>
                <a:path w="120000" h="120000" extrusionOk="0">
                  <a:moveTo>
                    <a:pt x="3196" y="79321"/>
                  </a:moveTo>
                  <a:cubicBezTo>
                    <a:pt x="-404" y="68738"/>
                    <a:pt x="-975" y="57361"/>
                    <a:pt x="1545" y="46470"/>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10"/>
            <p:cNvSpPr/>
            <p:nvPr/>
          </p:nvSpPr>
          <p:spPr>
            <a:xfrm>
              <a:off x="900602" y="1198803"/>
              <a:ext cx="1514205" cy="984233"/>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10"/>
            <p:cNvSpPr txBox="1"/>
            <p:nvPr/>
          </p:nvSpPr>
          <p:spPr>
            <a:xfrm>
              <a:off x="948648" y="1246849"/>
              <a:ext cx="1418113" cy="888141"/>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2000" b="1" i="0" u="none" strike="noStrike" cap="none" dirty="0">
                  <a:solidFill>
                    <a:schemeClr val="lt1"/>
                  </a:solidFill>
                  <a:latin typeface="Calibri"/>
                  <a:ea typeface="Calibri"/>
                  <a:cs typeface="Calibri"/>
                  <a:sym typeface="Calibri"/>
                </a:rPr>
                <a:t>Pharmacist</a:t>
              </a:r>
              <a:endParaRPr sz="2000" b="1" i="0" u="none" strike="noStrike" cap="none" dirty="0">
                <a:solidFill>
                  <a:schemeClr val="lt1"/>
                </a:solidFill>
                <a:latin typeface="Calibri"/>
                <a:ea typeface="Calibri"/>
                <a:cs typeface="Calibri"/>
                <a:sym typeface="Calibri"/>
              </a:endParaRPr>
            </a:p>
          </p:txBody>
        </p:sp>
        <p:sp>
          <p:nvSpPr>
            <p:cNvPr id="1377" name="Google Shape;1377;p110"/>
            <p:cNvSpPr/>
            <p:nvPr/>
          </p:nvSpPr>
          <p:spPr>
            <a:xfrm>
              <a:off x="1324362" y="526237"/>
              <a:ext cx="4634113" cy="4634113"/>
            </a:xfrm>
            <a:custGeom>
              <a:avLst/>
              <a:gdLst/>
              <a:ahLst/>
              <a:cxnLst/>
              <a:rect l="l" t="t" r="r" b="b"/>
              <a:pathLst>
                <a:path w="120000" h="120000" extrusionOk="0">
                  <a:moveTo>
                    <a:pt x="17941" y="17209"/>
                  </a:moveTo>
                  <a:lnTo>
                    <a:pt x="17941" y="17209"/>
                  </a:lnTo>
                  <a:cubicBezTo>
                    <a:pt x="24908" y="10361"/>
                    <a:pt x="33442" y="5318"/>
                    <a:pt x="42802" y="2517"/>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8" name="Google Shape;1378;p110"/>
          <p:cNvSpPr txBox="1">
            <a:spLocks noGrp="1"/>
          </p:cNvSpPr>
          <p:nvPr>
            <p:ph type="ftr" idx="11"/>
          </p:nvPr>
        </p:nvSpPr>
        <p:spPr>
          <a:xfrm>
            <a:off x="0" y="649051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379" name="Google Shape;1379;p110"/>
          <p:cNvSpPr txBox="1">
            <a:spLocks noGrp="1"/>
          </p:cNvSpPr>
          <p:nvPr>
            <p:ph type="sldNum" idx="12"/>
          </p:nvPr>
        </p:nvSpPr>
        <p:spPr>
          <a:xfrm>
            <a:off x="9448800" y="647494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105</a:t>
            </a:fld>
            <a:endParaRPr/>
          </a:p>
        </p:txBody>
      </p:sp>
    </p:spTree>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11"/>
          <p:cNvSpPr txBox="1"/>
          <p:nvPr/>
        </p:nvSpPr>
        <p:spPr>
          <a:xfrm>
            <a:off x="1524000" y="180037"/>
            <a:ext cx="9144000"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Care Management Process</a:t>
            </a:r>
            <a:endParaRPr sz="6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                                                             </a:t>
            </a:r>
            <a:endParaRPr sz="6600" b="0" i="0" u="none" strike="noStrike" cap="none">
              <a:solidFill>
                <a:schemeClr val="dk1"/>
              </a:solidFill>
              <a:latin typeface="Calibri"/>
              <a:ea typeface="Calibri"/>
              <a:cs typeface="Calibri"/>
              <a:sym typeface="Calibri"/>
            </a:endParaRPr>
          </a:p>
        </p:txBody>
      </p:sp>
      <p:grpSp>
        <p:nvGrpSpPr>
          <p:cNvPr id="1386" name="Google Shape;1386;p111"/>
          <p:cNvGrpSpPr/>
          <p:nvPr/>
        </p:nvGrpSpPr>
        <p:grpSpPr>
          <a:xfrm>
            <a:off x="1923387" y="2057653"/>
            <a:ext cx="8345226" cy="3230921"/>
            <a:chOff x="4537" y="0"/>
            <a:chExt cx="9491680" cy="4064000"/>
          </a:xfrm>
        </p:grpSpPr>
        <p:sp>
          <p:nvSpPr>
            <p:cNvPr id="1387" name="Google Shape;1387;p111"/>
            <p:cNvSpPr/>
            <p:nvPr/>
          </p:nvSpPr>
          <p:spPr>
            <a:xfrm>
              <a:off x="736622" y="0"/>
              <a:ext cx="8075641"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388" name="Google Shape;1388;p111"/>
            <p:cNvSpPr/>
            <p:nvPr/>
          </p:nvSpPr>
          <p:spPr>
            <a:xfrm>
              <a:off x="4537" y="1219199"/>
              <a:ext cx="1878811" cy="1625600"/>
            </a:xfrm>
            <a:prstGeom prst="roundRect">
              <a:avLst>
                <a:gd name="adj" fmla="val 16667"/>
              </a:avLst>
            </a:prstGeom>
            <a:solidFill>
              <a:srgbClr val="0096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389" name="Google Shape;1389;p111"/>
            <p:cNvSpPr txBox="1"/>
            <p:nvPr/>
          </p:nvSpPr>
          <p:spPr>
            <a:xfrm>
              <a:off x="83892" y="1298554"/>
              <a:ext cx="1720101"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Identify and Enroll</a:t>
              </a:r>
              <a:endParaRPr sz="1800" b="0" i="0" u="none" strike="noStrike" cap="none">
                <a:solidFill>
                  <a:srgbClr val="797979"/>
                </a:solidFill>
                <a:latin typeface="Calibri"/>
                <a:ea typeface="Calibri"/>
                <a:cs typeface="Calibri"/>
                <a:sym typeface="Calibri"/>
              </a:endParaRPr>
            </a:p>
          </p:txBody>
        </p:sp>
        <p:sp>
          <p:nvSpPr>
            <p:cNvPr id="1390" name="Google Shape;1390;p111"/>
            <p:cNvSpPr/>
            <p:nvPr/>
          </p:nvSpPr>
          <p:spPr>
            <a:xfrm>
              <a:off x="2196484" y="1219199"/>
              <a:ext cx="2516348" cy="1625600"/>
            </a:xfrm>
            <a:prstGeom prst="roundRect">
              <a:avLst>
                <a:gd name="adj" fmla="val 16667"/>
              </a:avLst>
            </a:prstGeom>
            <a:solidFill>
              <a:srgbClr val="0038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391" name="Google Shape;1391;p111"/>
            <p:cNvSpPr txBox="1"/>
            <p:nvPr/>
          </p:nvSpPr>
          <p:spPr>
            <a:xfrm>
              <a:off x="2275839" y="1298554"/>
              <a:ext cx="2357638"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Assessment and Care Plan</a:t>
              </a:r>
              <a:endParaRPr sz="2800" b="0" i="0" u="none" strike="noStrike" cap="none">
                <a:solidFill>
                  <a:srgbClr val="FEFFFF"/>
                </a:solidFill>
                <a:latin typeface="Calibri"/>
                <a:ea typeface="Calibri"/>
                <a:cs typeface="Calibri"/>
                <a:sym typeface="Calibri"/>
              </a:endParaRPr>
            </a:p>
          </p:txBody>
        </p:sp>
        <p:sp>
          <p:nvSpPr>
            <p:cNvPr id="1392" name="Google Shape;1392;p111"/>
            <p:cNvSpPr/>
            <p:nvPr/>
          </p:nvSpPr>
          <p:spPr>
            <a:xfrm>
              <a:off x="5025967" y="1219199"/>
              <a:ext cx="2278303" cy="1625600"/>
            </a:xfrm>
            <a:prstGeom prst="roundRect">
              <a:avLst>
                <a:gd name="adj" fmla="val 16667"/>
              </a:avLst>
            </a:prstGeom>
            <a:solidFill>
              <a:srgbClr val="0056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393" name="Google Shape;1393;p111"/>
            <p:cNvSpPr txBox="1"/>
            <p:nvPr/>
          </p:nvSpPr>
          <p:spPr>
            <a:xfrm>
              <a:off x="5105322" y="1298554"/>
              <a:ext cx="2119593"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Implement</a:t>
              </a:r>
              <a:endParaRPr sz="1800" b="0" i="0" u="none" strike="noStrike" cap="none">
                <a:solidFill>
                  <a:srgbClr val="797979"/>
                </a:solidFill>
                <a:latin typeface="Calibri"/>
                <a:ea typeface="Calibri"/>
                <a:cs typeface="Calibri"/>
                <a:sym typeface="Calibri"/>
              </a:endParaRPr>
            </a:p>
          </p:txBody>
        </p:sp>
        <p:sp>
          <p:nvSpPr>
            <p:cNvPr id="1394" name="Google Shape;1394;p111"/>
            <p:cNvSpPr/>
            <p:nvPr/>
          </p:nvSpPr>
          <p:spPr>
            <a:xfrm>
              <a:off x="7617406" y="1219199"/>
              <a:ext cx="1878811" cy="1625600"/>
            </a:xfrm>
            <a:prstGeom prst="roundRect">
              <a:avLst>
                <a:gd name="adj" fmla="val 16667"/>
              </a:avLst>
            </a:prstGeom>
            <a:solidFill>
              <a:srgbClr val="525252"/>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395" name="Google Shape;1395;p111"/>
            <p:cNvSpPr txBox="1"/>
            <p:nvPr/>
          </p:nvSpPr>
          <p:spPr>
            <a:xfrm>
              <a:off x="7832621" y="1431094"/>
              <a:ext cx="1464237" cy="1150174"/>
            </a:xfrm>
            <a:prstGeom prst="rect">
              <a:avLst/>
            </a:prstGeom>
            <a:solidFill>
              <a:srgbClr val="525252"/>
            </a:solid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Close</a:t>
              </a:r>
              <a:endParaRPr sz="1800" b="0" i="0" u="none" strike="noStrike" cap="none">
                <a:solidFill>
                  <a:srgbClr val="797979"/>
                </a:solidFill>
                <a:latin typeface="Calibri"/>
                <a:ea typeface="Calibri"/>
                <a:cs typeface="Calibri"/>
                <a:sym typeface="Calibri"/>
              </a:endParaRPr>
            </a:p>
          </p:txBody>
        </p:sp>
      </p:grpSp>
      <p:sp>
        <p:nvSpPr>
          <p:cNvPr id="1396" name="Google Shape;1396;p11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397" name="Google Shape;1397;p111"/>
          <p:cNvSpPr txBox="1">
            <a:spLocks noGrp="1"/>
          </p:cNvSpPr>
          <p:nvPr>
            <p:ph type="sldNum" idx="12"/>
          </p:nvPr>
        </p:nvSpPr>
        <p:spPr>
          <a:xfrm>
            <a:off x="9449644" y="64627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spTree>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12"/>
          <p:cNvSpPr txBox="1"/>
          <p:nvPr/>
        </p:nvSpPr>
        <p:spPr>
          <a:xfrm>
            <a:off x="235818" y="-32118"/>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681"/>
              </a:buClr>
              <a:buSzPts val="5400"/>
              <a:buFont typeface="Calibri"/>
              <a:buNone/>
            </a:pPr>
            <a:r>
              <a:rPr lang="en-US" sz="5400" b="1" i="0" u="none" strike="noStrike" cap="none">
                <a:solidFill>
                  <a:schemeClr val="dk1"/>
                </a:solidFill>
                <a:latin typeface="Calibri"/>
                <a:ea typeface="Calibri"/>
                <a:cs typeface="Calibri"/>
                <a:sym typeface="Calibri"/>
              </a:rPr>
              <a:t>Case Close and Evaluation</a:t>
            </a:r>
            <a:endParaRPr sz="1400" b="0" i="0" u="none" strike="noStrike" cap="none">
              <a:solidFill>
                <a:srgbClr val="000000"/>
              </a:solidFill>
              <a:latin typeface="Arial"/>
              <a:ea typeface="Arial"/>
              <a:cs typeface="Arial"/>
              <a:sym typeface="Arial"/>
            </a:endParaRPr>
          </a:p>
        </p:txBody>
      </p:sp>
      <p:sp>
        <p:nvSpPr>
          <p:cNvPr id="1404" name="Google Shape;1404;p112"/>
          <p:cNvSpPr txBox="1"/>
          <p:nvPr/>
        </p:nvSpPr>
        <p:spPr>
          <a:xfrm>
            <a:off x="366650" y="1013673"/>
            <a:ext cx="7886700" cy="94947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3865"/>
              </a:buClr>
              <a:buSzPts val="2800"/>
              <a:buFont typeface="Arial"/>
              <a:buNone/>
            </a:pPr>
            <a:r>
              <a:rPr lang="en-US" sz="2800" b="0" i="0" u="none" strike="noStrike" cap="none">
                <a:solidFill>
                  <a:schemeClr val="dk1"/>
                </a:solidFill>
                <a:latin typeface="Calibri"/>
                <a:ea typeface="Calibri"/>
                <a:cs typeface="Calibri"/>
                <a:sym typeface="Calibri"/>
              </a:rPr>
              <a:t>Reasons for case close and discharged from care management services: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797979"/>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2800"/>
              <a:buFont typeface="Arial"/>
              <a:buNone/>
            </a:pPr>
            <a:endParaRPr sz="2800" b="0" i="0" u="none" strike="noStrike" cap="none">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rgbClr val="797979"/>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rgbClr val="797979"/>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405" name="Google Shape;1405;p112"/>
          <p:cNvSpPr/>
          <p:nvPr/>
        </p:nvSpPr>
        <p:spPr>
          <a:xfrm>
            <a:off x="366650" y="2082525"/>
            <a:ext cx="8456100" cy="461700"/>
          </a:xfrm>
          <a:prstGeom prst="rect">
            <a:avLst/>
          </a:prstGeom>
          <a:noFill/>
          <a:ln w="38100" cap="flat" cmpd="sng">
            <a:solidFill>
              <a:srgbClr val="D0CEC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Patient /caregiver successful and confident with self management</a:t>
            </a:r>
            <a:endParaRPr sz="2400" b="0" i="0" u="none" strike="noStrike" cap="none">
              <a:solidFill>
                <a:schemeClr val="dk1"/>
              </a:solidFill>
              <a:latin typeface="Calibri"/>
              <a:ea typeface="Calibri"/>
              <a:cs typeface="Calibri"/>
              <a:sym typeface="Calibri"/>
            </a:endParaRPr>
          </a:p>
        </p:txBody>
      </p:sp>
      <p:sp>
        <p:nvSpPr>
          <p:cNvPr id="1406" name="Google Shape;1406;p112"/>
          <p:cNvSpPr/>
          <p:nvPr/>
        </p:nvSpPr>
        <p:spPr>
          <a:xfrm>
            <a:off x="369301" y="2778100"/>
            <a:ext cx="8456100" cy="461700"/>
          </a:xfrm>
          <a:prstGeom prst="rect">
            <a:avLst/>
          </a:prstGeom>
          <a:noFill/>
          <a:ln w="38100" cap="flat" cmpd="sng">
            <a:solidFill>
              <a:srgbClr val="D0CEC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Patient moves out of region/state</a:t>
            </a:r>
            <a:endParaRPr sz="1800" b="0" i="0" u="none" strike="noStrike" cap="none">
              <a:solidFill>
                <a:schemeClr val="dk1"/>
              </a:solidFill>
              <a:latin typeface="Calibri"/>
              <a:ea typeface="Calibri"/>
              <a:cs typeface="Calibri"/>
              <a:sym typeface="Calibri"/>
            </a:endParaRPr>
          </a:p>
        </p:txBody>
      </p:sp>
      <p:sp>
        <p:nvSpPr>
          <p:cNvPr id="1407" name="Google Shape;1407;p112"/>
          <p:cNvSpPr/>
          <p:nvPr/>
        </p:nvSpPr>
        <p:spPr>
          <a:xfrm>
            <a:off x="380260" y="4911175"/>
            <a:ext cx="8456100" cy="461700"/>
          </a:xfrm>
          <a:prstGeom prst="rect">
            <a:avLst/>
          </a:prstGeom>
          <a:noFill/>
          <a:ln w="38100" cap="flat" cmpd="sng">
            <a:solidFill>
              <a:srgbClr val="D0CEC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Patient expires</a:t>
            </a:r>
            <a:endParaRPr sz="1800" b="0" i="0" u="none" strike="noStrike" cap="none">
              <a:solidFill>
                <a:schemeClr val="dk1"/>
              </a:solidFill>
              <a:latin typeface="Calibri"/>
              <a:ea typeface="Calibri"/>
              <a:cs typeface="Calibri"/>
              <a:sym typeface="Calibri"/>
            </a:endParaRPr>
          </a:p>
        </p:txBody>
      </p:sp>
      <p:sp>
        <p:nvSpPr>
          <p:cNvPr id="1408" name="Google Shape;1408;p112"/>
          <p:cNvSpPr/>
          <p:nvPr/>
        </p:nvSpPr>
        <p:spPr>
          <a:xfrm>
            <a:off x="380250" y="3495500"/>
            <a:ext cx="8456100" cy="461700"/>
          </a:xfrm>
          <a:prstGeom prst="rect">
            <a:avLst/>
          </a:prstGeom>
          <a:noFill/>
          <a:ln w="38100" cap="flat" cmpd="sng">
            <a:solidFill>
              <a:srgbClr val="D0CEC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Patient is admitted to Skilled nursing facility, hospice care</a:t>
            </a:r>
            <a:endParaRPr sz="2400" b="0" i="0" u="none" strike="noStrike" cap="none">
              <a:solidFill>
                <a:schemeClr val="dk1"/>
              </a:solidFill>
              <a:latin typeface="Calibri"/>
              <a:ea typeface="Calibri"/>
              <a:cs typeface="Calibri"/>
              <a:sym typeface="Calibri"/>
            </a:endParaRPr>
          </a:p>
        </p:txBody>
      </p:sp>
      <p:sp>
        <p:nvSpPr>
          <p:cNvPr id="1409" name="Google Shape;1409;p112"/>
          <p:cNvSpPr/>
          <p:nvPr/>
        </p:nvSpPr>
        <p:spPr>
          <a:xfrm>
            <a:off x="380253" y="4212850"/>
            <a:ext cx="8456100" cy="461700"/>
          </a:xfrm>
          <a:prstGeom prst="rect">
            <a:avLst/>
          </a:prstGeom>
          <a:noFill/>
          <a:ln w="38100" cap="flat" cmpd="sng">
            <a:solidFill>
              <a:srgbClr val="D0CEC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Patient declines further services</a:t>
            </a:r>
            <a:endParaRPr sz="1800" b="0" i="0" u="none" strike="noStrike" cap="none">
              <a:solidFill>
                <a:schemeClr val="dk1"/>
              </a:solidFill>
              <a:latin typeface="Calibri"/>
              <a:ea typeface="Calibri"/>
              <a:cs typeface="Calibri"/>
              <a:sym typeface="Calibri"/>
            </a:endParaRPr>
          </a:p>
        </p:txBody>
      </p:sp>
      <p:pic>
        <p:nvPicPr>
          <p:cNvPr id="1410" name="Google Shape;1410;p112"/>
          <p:cNvPicPr preferRelativeResize="0"/>
          <p:nvPr/>
        </p:nvPicPr>
        <p:blipFill rotWithShape="1">
          <a:blip r:embed="rId3">
            <a:alphaModFix/>
          </a:blip>
          <a:srcRect/>
          <a:stretch/>
        </p:blipFill>
        <p:spPr>
          <a:xfrm>
            <a:off x="9010650" y="2082534"/>
            <a:ext cx="2819400" cy="2543175"/>
          </a:xfrm>
          <a:prstGeom prst="rect">
            <a:avLst/>
          </a:prstGeom>
          <a:noFill/>
          <a:ln>
            <a:noFill/>
          </a:ln>
        </p:spPr>
      </p:pic>
      <p:sp>
        <p:nvSpPr>
          <p:cNvPr id="1411" name="Google Shape;1411;p11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12" name="Google Shape;1412;p112"/>
          <p:cNvSpPr txBox="1">
            <a:spLocks noGrp="1"/>
          </p:cNvSpPr>
          <p:nvPr>
            <p:ph type="sldNum" idx="12"/>
          </p:nvPr>
        </p:nvSpPr>
        <p:spPr>
          <a:xfrm>
            <a:off x="9448800" y="649479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107</a:t>
            </a:fld>
            <a:endParaRPr/>
          </a:p>
        </p:txBody>
      </p:sp>
    </p:spTree>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13"/>
          <p:cNvSpPr txBox="1"/>
          <p:nvPr/>
        </p:nvSpPr>
        <p:spPr>
          <a:xfrm>
            <a:off x="242502" y="-16090"/>
            <a:ext cx="863117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681"/>
              </a:buClr>
              <a:buSzPts val="6000"/>
              <a:buFont typeface="Calibri"/>
              <a:buNone/>
            </a:pPr>
            <a:r>
              <a:rPr lang="en-US" sz="6000" b="1" i="0" u="none" strike="noStrike" cap="none">
                <a:solidFill>
                  <a:schemeClr val="dk1"/>
                </a:solidFill>
                <a:latin typeface="Calibri"/>
                <a:ea typeface="Calibri"/>
                <a:cs typeface="Calibri"/>
                <a:sym typeface="Calibri"/>
              </a:rPr>
              <a:t>Patient Met Goals</a:t>
            </a:r>
            <a:endParaRPr sz="4400" b="1" i="0" u="none" strike="noStrike" cap="none">
              <a:solidFill>
                <a:schemeClr val="dk1"/>
              </a:solidFill>
              <a:latin typeface="Calibri"/>
              <a:ea typeface="Calibri"/>
              <a:cs typeface="Calibri"/>
              <a:sym typeface="Calibri"/>
            </a:endParaRPr>
          </a:p>
        </p:txBody>
      </p:sp>
      <p:sp>
        <p:nvSpPr>
          <p:cNvPr id="1419" name="Google Shape;1419;p113"/>
          <p:cNvSpPr/>
          <p:nvPr/>
        </p:nvSpPr>
        <p:spPr>
          <a:xfrm>
            <a:off x="484203" y="1261946"/>
            <a:ext cx="8058218" cy="584735"/>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Prepare for transition back to team monitoring</a:t>
            </a:r>
            <a:endParaRPr sz="2400" b="0" i="0" u="none" strike="noStrike" cap="none">
              <a:solidFill>
                <a:schemeClr val="dk1"/>
              </a:solidFill>
              <a:latin typeface="Calibri"/>
              <a:ea typeface="Calibri"/>
              <a:cs typeface="Calibri"/>
              <a:sym typeface="Calibri"/>
            </a:endParaRPr>
          </a:p>
        </p:txBody>
      </p:sp>
      <p:sp>
        <p:nvSpPr>
          <p:cNvPr id="1420" name="Google Shape;1420;p113"/>
          <p:cNvSpPr/>
          <p:nvPr/>
        </p:nvSpPr>
        <p:spPr>
          <a:xfrm>
            <a:off x="484203" y="2125295"/>
            <a:ext cx="8058218" cy="1077178"/>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Prepare patient for ongoing self-management and relapse prevention*</a:t>
            </a:r>
            <a:endParaRPr sz="3200" b="0" i="0" u="none" strike="noStrike" cap="none">
              <a:solidFill>
                <a:schemeClr val="dk1"/>
              </a:solidFill>
              <a:latin typeface="Calibri"/>
              <a:ea typeface="Calibri"/>
              <a:cs typeface="Calibri"/>
              <a:sym typeface="Calibri"/>
            </a:endParaRPr>
          </a:p>
        </p:txBody>
      </p:sp>
      <p:sp>
        <p:nvSpPr>
          <p:cNvPr id="1421" name="Google Shape;1421;p113"/>
          <p:cNvSpPr txBox="1"/>
          <p:nvPr/>
        </p:nvSpPr>
        <p:spPr>
          <a:xfrm>
            <a:off x="484203" y="3481087"/>
            <a:ext cx="8058218" cy="994660"/>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865"/>
              </a:buClr>
              <a:buSzPts val="2400"/>
              <a:buFont typeface="Arial"/>
              <a:buNone/>
            </a:pPr>
            <a:r>
              <a:rPr lang="en-US" sz="3200" b="0" i="0" u="none" strike="noStrike" cap="none">
                <a:solidFill>
                  <a:schemeClr val="dk1"/>
                </a:solidFill>
                <a:latin typeface="Calibri"/>
                <a:ea typeface="Calibri"/>
                <a:cs typeface="Calibri"/>
                <a:sym typeface="Calibri"/>
              </a:rPr>
              <a:t>Keep door open for support that may be needed in the future</a:t>
            </a:r>
            <a:endParaRPr sz="1400" b="0" i="0" u="none" strike="noStrike" cap="none">
              <a:solidFill>
                <a:srgbClr val="000000"/>
              </a:solidFill>
              <a:latin typeface="Arial"/>
              <a:ea typeface="Arial"/>
              <a:cs typeface="Arial"/>
              <a:sym typeface="Arial"/>
            </a:endParaRPr>
          </a:p>
        </p:txBody>
      </p:sp>
      <p:sp>
        <p:nvSpPr>
          <p:cNvPr id="1422" name="Google Shape;1422;p113"/>
          <p:cNvSpPr txBox="1"/>
          <p:nvPr/>
        </p:nvSpPr>
        <p:spPr>
          <a:xfrm>
            <a:off x="484202" y="4762025"/>
            <a:ext cx="10864835" cy="830956"/>
          </a:xfrm>
          <a:prstGeom prst="rect">
            <a:avLst/>
          </a:prstGeom>
          <a:solidFill>
            <a:srgbClr val="E1EFD8"/>
          </a:solidFill>
          <a:ln w="9525" cap="flat" cmpd="sng">
            <a:solidFill>
              <a:srgbClr val="E1EFD8"/>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r>
              <a:rPr lang="en-US" sz="2400" b="1" i="0" u="none" strike="noStrike" cap="none">
                <a:solidFill>
                  <a:schemeClr val="dk1"/>
                </a:solidFill>
                <a:latin typeface="Calibri"/>
                <a:ea typeface="Calibri"/>
                <a:cs typeface="Calibri"/>
                <a:sym typeface="Calibri"/>
              </a:rPr>
              <a:t>Note</a:t>
            </a:r>
            <a:r>
              <a:rPr lang="en-US" sz="2400" b="0" i="0" u="none" strike="noStrike" cap="none">
                <a:solidFill>
                  <a:schemeClr val="dk1"/>
                </a:solidFill>
                <a:latin typeface="Calibri"/>
                <a:ea typeface="Calibri"/>
                <a:cs typeface="Calibri"/>
                <a:sym typeface="Calibri"/>
              </a:rPr>
              <a:t>: Patients with </a:t>
            </a:r>
            <a:r>
              <a:rPr lang="en-US" sz="2400">
                <a:solidFill>
                  <a:schemeClr val="dk1"/>
                </a:solidFill>
                <a:latin typeface="Calibri"/>
                <a:ea typeface="Calibri"/>
                <a:cs typeface="Calibri"/>
                <a:sym typeface="Calibri"/>
              </a:rPr>
              <a:t>longitudinal needs</a:t>
            </a:r>
            <a:r>
              <a:rPr lang="en-US" sz="2400" b="0" i="0" u="none" strike="noStrike" cap="none">
                <a:solidFill>
                  <a:schemeClr val="dk1"/>
                </a:solidFill>
                <a:latin typeface="Calibri"/>
                <a:ea typeface="Calibri"/>
                <a:cs typeface="Calibri"/>
                <a:sym typeface="Calibri"/>
              </a:rPr>
              <a:t> will benefit from periodic follow up by the care management team.</a:t>
            </a:r>
            <a:endParaRPr sz="2400" b="0" i="0" u="none" strike="noStrike" cap="none">
              <a:solidFill>
                <a:schemeClr val="dk1"/>
              </a:solidFill>
              <a:latin typeface="Calibri"/>
              <a:ea typeface="Calibri"/>
              <a:cs typeface="Calibri"/>
              <a:sym typeface="Calibri"/>
            </a:endParaRPr>
          </a:p>
        </p:txBody>
      </p:sp>
      <p:pic>
        <p:nvPicPr>
          <p:cNvPr id="1423" name="Google Shape;1423;p113"/>
          <p:cNvPicPr preferRelativeResize="0"/>
          <p:nvPr/>
        </p:nvPicPr>
        <p:blipFill rotWithShape="1">
          <a:blip r:embed="rId3">
            <a:alphaModFix/>
          </a:blip>
          <a:srcRect/>
          <a:stretch/>
        </p:blipFill>
        <p:spPr>
          <a:xfrm>
            <a:off x="8873680" y="941200"/>
            <a:ext cx="1946720" cy="3534547"/>
          </a:xfrm>
          <a:prstGeom prst="rect">
            <a:avLst/>
          </a:prstGeom>
          <a:noFill/>
          <a:ln>
            <a:noFill/>
          </a:ln>
        </p:spPr>
      </p:pic>
      <p:sp>
        <p:nvSpPr>
          <p:cNvPr id="1424" name="Google Shape;1424;p113"/>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425" name="Google Shape;1425;p11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26" name="Google Shape;1426;p113"/>
          <p:cNvSpPr txBox="1">
            <a:spLocks noGrp="1"/>
          </p:cNvSpPr>
          <p:nvPr>
            <p:ph type="sldNum" idx="12"/>
          </p:nvPr>
        </p:nvSpPr>
        <p:spPr>
          <a:xfrm>
            <a:off x="9448800" y="651615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108</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9">
                                            <p:txEl>
                                              <p:pRg st="0" end="0"/>
                                            </p:txEl>
                                          </p:spTgt>
                                        </p:tgtEl>
                                        <p:attrNameLst>
                                          <p:attrName>style.visibility</p:attrName>
                                        </p:attrNameLst>
                                      </p:cBhvr>
                                      <p:to>
                                        <p:strVal val="visible"/>
                                      </p:to>
                                    </p:set>
                                    <p:animEffect transition="in" filter="fade">
                                      <p:cBhvr>
                                        <p:cTn id="7" dur="1000"/>
                                        <p:tgtEl>
                                          <p:spTgt spid="1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0">
                                            <p:txEl>
                                              <p:pRg st="0" end="0"/>
                                            </p:txEl>
                                          </p:spTgt>
                                        </p:tgtEl>
                                        <p:attrNameLst>
                                          <p:attrName>style.visibility</p:attrName>
                                        </p:attrNameLst>
                                      </p:cBhvr>
                                      <p:to>
                                        <p:strVal val="visible"/>
                                      </p:to>
                                    </p:set>
                                    <p:animEffect transition="in" filter="fade">
                                      <p:cBhvr>
                                        <p:cTn id="12" dur="1000"/>
                                        <p:tgtEl>
                                          <p:spTgt spid="14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1">
                                            <p:txEl>
                                              <p:pRg st="0" end="0"/>
                                            </p:txEl>
                                          </p:spTgt>
                                        </p:tgtEl>
                                        <p:attrNameLst>
                                          <p:attrName>style.visibility</p:attrName>
                                        </p:attrNameLst>
                                      </p:cBhvr>
                                      <p:to>
                                        <p:strVal val="visible"/>
                                      </p:to>
                                    </p:set>
                                    <p:animEffect transition="in" filter="fade">
                                      <p:cBhvr>
                                        <p:cTn id="17" dur="1000"/>
                                        <p:tgtEl>
                                          <p:spTgt spid="14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2"/>
                                        </p:tgtEl>
                                        <p:attrNameLst>
                                          <p:attrName>style.visibility</p:attrName>
                                        </p:attrNameLst>
                                      </p:cBhvr>
                                      <p:to>
                                        <p:strVal val="visible"/>
                                      </p:to>
                                    </p:set>
                                    <p:animEffect transition="in" filter="fade">
                                      <p:cBhvr>
                                        <p:cTn id="22" dur="1000"/>
                                        <p:tgtEl>
                                          <p:spTgt spid="1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g74f3864137_5_7"/>
          <p:cNvSpPr txBox="1"/>
          <p:nvPr/>
        </p:nvSpPr>
        <p:spPr>
          <a:xfrm>
            <a:off x="681300" y="872825"/>
            <a:ext cx="5414700" cy="218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7200"/>
              <a:buFont typeface="Calibri"/>
              <a:buNone/>
            </a:pPr>
            <a:r>
              <a:rPr lang="en-US" sz="7200" b="1" dirty="0">
                <a:solidFill>
                  <a:schemeClr val="dk1"/>
                </a:solidFill>
                <a:latin typeface="Calibri"/>
                <a:ea typeface="Calibri"/>
                <a:cs typeface="Calibri"/>
                <a:sym typeface="Calibri"/>
              </a:rPr>
              <a:t>Summary</a:t>
            </a:r>
            <a:endParaRPr sz="1400" b="0" i="0" u="none" strike="noStrike" cap="none" dirty="0">
              <a:solidFill>
                <a:srgbClr val="000000"/>
              </a:solidFill>
              <a:latin typeface="Arial"/>
              <a:ea typeface="Arial"/>
              <a:cs typeface="Arial"/>
              <a:sym typeface="Arial"/>
            </a:endParaRPr>
          </a:p>
        </p:txBody>
      </p:sp>
      <p:sp>
        <p:nvSpPr>
          <p:cNvPr id="1433" name="Google Shape;1433;g74f3864137_5_7"/>
          <p:cNvSpPr/>
          <p:nvPr/>
        </p:nvSpPr>
        <p:spPr>
          <a:xfrm>
            <a:off x="1234050" y="2070575"/>
            <a:ext cx="9723900" cy="1929925"/>
          </a:xfrm>
          <a:prstGeom prst="rect">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T</a:t>
            </a:r>
            <a:r>
              <a:rPr lang="en-US" sz="3200" b="0" i="0" u="none" strike="noStrike" cap="none">
                <a:solidFill>
                  <a:schemeClr val="dk1"/>
                </a:solidFill>
                <a:latin typeface="Calibri"/>
                <a:ea typeface="Calibri"/>
                <a:cs typeface="Calibri"/>
                <a:sym typeface="Calibri"/>
              </a:rPr>
              <a:t>he care management process describes the </a:t>
            </a:r>
            <a:r>
              <a:rPr lang="en-US" sz="3200" b="1">
                <a:solidFill>
                  <a:schemeClr val="dk1"/>
                </a:solidFill>
                <a:latin typeface="Calibri"/>
                <a:ea typeface="Calibri"/>
                <a:cs typeface="Calibri"/>
                <a:sym typeface="Calibri"/>
              </a:rPr>
              <a:t>method</a:t>
            </a:r>
            <a:r>
              <a:rPr lang="en-US" sz="3200" b="0" i="0" u="none" strike="noStrike" cap="none">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care team members use to </a:t>
            </a:r>
            <a:r>
              <a:rPr lang="en-US" sz="3200" b="1">
                <a:solidFill>
                  <a:schemeClr val="dk1"/>
                </a:solidFill>
                <a:latin typeface="Calibri"/>
                <a:ea typeface="Calibri"/>
                <a:cs typeface="Calibri"/>
                <a:sym typeface="Calibri"/>
              </a:rPr>
              <a:t>collaborate with the patient and care team</a:t>
            </a:r>
            <a:r>
              <a:rPr lang="en-US" sz="3200">
                <a:solidFill>
                  <a:schemeClr val="dk1"/>
                </a:solidFill>
                <a:latin typeface="Calibri"/>
                <a:ea typeface="Calibri"/>
                <a:cs typeface="Calibri"/>
                <a:sym typeface="Calibri"/>
              </a:rPr>
              <a:t> to support improved patient self-management and outcome</a:t>
            </a:r>
            <a:r>
              <a:rPr lang="en-US" sz="3200" b="0" i="0" u="none" strike="noStrike" cap="none">
                <a:solidFill>
                  <a:schemeClr val="dk1"/>
                </a:solidFill>
                <a:latin typeface="Calibri"/>
                <a:ea typeface="Calibri"/>
                <a:cs typeface="Calibri"/>
                <a:sym typeface="Calibri"/>
              </a:rPr>
              <a:t>s.</a:t>
            </a:r>
            <a:endParaRPr sz="1400" b="0" i="0" u="none" strike="noStrike" cap="none">
              <a:solidFill>
                <a:srgbClr val="000000"/>
              </a:solidFill>
              <a:latin typeface="Arial"/>
              <a:ea typeface="Arial"/>
              <a:cs typeface="Arial"/>
              <a:sym typeface="Arial"/>
            </a:endParaRPr>
          </a:p>
        </p:txBody>
      </p:sp>
      <p:sp>
        <p:nvSpPr>
          <p:cNvPr id="1434" name="Google Shape;1434;g74f3864137_5_7"/>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435" name="Google Shape;1435;g74f3864137_5_7"/>
          <p:cNvSpPr txBox="1">
            <a:spLocks noGrp="1"/>
          </p:cNvSpPr>
          <p:nvPr>
            <p:ph type="ftr" idx="11"/>
          </p:nvPr>
        </p:nvSpPr>
        <p:spPr>
          <a:xfrm>
            <a:off x="0" y="6485584"/>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36" name="Google Shape;1436;g74f3864137_5_7"/>
          <p:cNvSpPr txBox="1">
            <a:spLocks noGrp="1"/>
          </p:cNvSpPr>
          <p:nvPr>
            <p:ph type="sldNum" idx="12"/>
          </p:nvPr>
        </p:nvSpPr>
        <p:spPr>
          <a:xfrm>
            <a:off x="9448800" y="648558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
                                        </p:tgtEl>
                                        <p:attrNameLst>
                                          <p:attrName>style.visibility</p:attrName>
                                        </p:attrNameLst>
                                      </p:cBhvr>
                                      <p:to>
                                        <p:strVal val="visible"/>
                                      </p:to>
                                    </p:set>
                                    <p:animEffect transition="in" filter="fade">
                                      <p:cBhvr>
                                        <p:cTn id="7" dur="500"/>
                                        <p:tgtEl>
                                          <p:spTgt spid="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p:nvPr/>
        </p:nvSpPr>
        <p:spPr>
          <a:xfrm>
            <a:off x="267629" y="108163"/>
            <a:ext cx="11761084" cy="2121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1" i="0" u="none" strike="noStrike" cap="none" dirty="0">
                <a:solidFill>
                  <a:schemeClr val="dk1"/>
                </a:solidFill>
                <a:latin typeface="Calibri"/>
                <a:ea typeface="Calibri"/>
                <a:cs typeface="Calibri"/>
                <a:sym typeface="Calibri"/>
              </a:rPr>
              <a:t>Successful Completion of  the </a:t>
            </a:r>
            <a:r>
              <a:rPr lang="en-US" sz="4000" b="1" i="0" u="none" strike="noStrike" cap="none" dirty="0" smtClean="0">
                <a:solidFill>
                  <a:schemeClr val="dk1"/>
                </a:solidFill>
                <a:latin typeface="Calibri"/>
                <a:ea typeface="Calibri"/>
                <a:cs typeface="Calibri"/>
                <a:sym typeface="Calibri"/>
              </a:rPr>
              <a:t>Introduction to Specialty </a:t>
            </a:r>
            <a:r>
              <a:rPr lang="en-US" sz="4000" b="1" i="0" u="none" strike="noStrike" cap="none" dirty="0">
                <a:solidFill>
                  <a:schemeClr val="dk1"/>
                </a:solidFill>
                <a:latin typeface="Calibri"/>
                <a:ea typeface="Calibri"/>
                <a:cs typeface="Calibri"/>
                <a:sym typeface="Calibri"/>
              </a:rPr>
              <a:t>Team Based Care (STBC) course includes:</a:t>
            </a:r>
            <a:endParaRPr sz="4000" b="0" i="0" u="none" strike="noStrike" cap="none" dirty="0">
              <a:solidFill>
                <a:srgbClr val="000000"/>
              </a:solidFill>
              <a:sym typeface="Arial"/>
            </a:endParaRPr>
          </a:p>
        </p:txBody>
      </p:sp>
      <p:sp>
        <p:nvSpPr>
          <p:cNvPr id="187" name="Google Shape;187;p9"/>
          <p:cNvSpPr/>
          <p:nvPr/>
        </p:nvSpPr>
        <p:spPr>
          <a:xfrm>
            <a:off x="177358" y="1169022"/>
            <a:ext cx="11837284" cy="4216499"/>
          </a:xfrm>
          <a:prstGeom prst="rect">
            <a:avLst/>
          </a:prstGeom>
          <a:noFill/>
          <a:ln>
            <a:noFill/>
          </a:ln>
        </p:spPr>
        <p:txBody>
          <a:bodyPr spcFirstLastPara="1" wrap="square" lIns="91425" tIns="45700" rIns="91425" bIns="45700" anchor="t" anchorCtr="0">
            <a:spAutoFit/>
          </a:bodyPr>
          <a:lstStyle/>
          <a:p>
            <a:pPr marL="514350" marR="0" lvl="0" indent="-514350" rtl="0">
              <a:lnSpc>
                <a:spcPct val="100000"/>
              </a:lnSpc>
              <a:spcBef>
                <a:spcPts val="0"/>
              </a:spcBef>
              <a:spcAft>
                <a:spcPts val="0"/>
              </a:spcAft>
              <a:buClr>
                <a:schemeClr val="dk1"/>
              </a:buClr>
              <a:buSzPts val="2800"/>
              <a:buFont typeface="+mj-lt"/>
              <a:buAutoNum type="arabicPeriod"/>
            </a:pPr>
            <a:r>
              <a:rPr lang="en-US" sz="2800" b="0" i="0" u="none" strike="noStrike" cap="none" dirty="0" smtClean="0">
                <a:solidFill>
                  <a:schemeClr val="dk1"/>
                </a:solidFill>
                <a:latin typeface="Calibri"/>
                <a:ea typeface="Calibri"/>
                <a:cs typeface="Calibri"/>
                <a:sym typeface="Calibri"/>
              </a:rPr>
              <a:t>Attend </a:t>
            </a:r>
            <a:r>
              <a:rPr lang="en-US" sz="2800" b="0" i="0" u="none" strike="noStrike" cap="none" dirty="0">
                <a:solidFill>
                  <a:schemeClr val="dk1"/>
                </a:solidFill>
                <a:latin typeface="Calibri"/>
                <a:ea typeface="Calibri"/>
                <a:cs typeface="Calibri"/>
                <a:sym typeface="Calibri"/>
              </a:rPr>
              <a:t>the </a:t>
            </a:r>
            <a:r>
              <a:rPr lang="en-US" sz="2800" b="0" i="0" u="none" strike="noStrike" cap="none" dirty="0" smtClean="0">
                <a:solidFill>
                  <a:schemeClr val="dk1"/>
                </a:solidFill>
                <a:latin typeface="Calibri"/>
                <a:ea typeface="Calibri"/>
                <a:cs typeface="Calibri"/>
                <a:sym typeface="Calibri"/>
              </a:rPr>
              <a:t>entire Introduction to Specialty Team Based Care course</a:t>
            </a:r>
            <a:r>
              <a:rPr lang="en-US" sz="2800" b="0" i="0" u="none" strike="noStrike" cap="none" dirty="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in-person or </a:t>
            </a:r>
            <a:r>
              <a:rPr lang="en-US" sz="2800" b="1" i="0" u="none" strike="noStrike" cap="none" dirty="0" smtClean="0">
                <a:solidFill>
                  <a:schemeClr val="dk1"/>
                </a:solidFill>
                <a:latin typeface="Calibri"/>
                <a:ea typeface="Calibri"/>
                <a:cs typeface="Calibri"/>
                <a:sym typeface="Calibri"/>
              </a:rPr>
              <a:t>live virtual</a:t>
            </a:r>
          </a:p>
          <a:p>
            <a:pPr marL="517525" lvl="6">
              <a:buSzPts val="1400"/>
            </a:pPr>
            <a:r>
              <a:rPr lang="en-US" sz="2000" b="1" dirty="0">
                <a:latin typeface="Calibri"/>
                <a:cs typeface="Calibri"/>
                <a:sym typeface="Calibri"/>
              </a:rPr>
              <a:t>Attendance criteria:  </a:t>
            </a:r>
          </a:p>
          <a:p>
            <a:pPr marL="1033463" lvl="8" indent="-569913">
              <a:buSzPts val="1400"/>
              <a:buFont typeface="Arial" panose="020B0604020202020204" pitchFamily="34" charset="0"/>
              <a:buChar char="•"/>
            </a:pPr>
            <a:r>
              <a:rPr lang="en-US" sz="2000" dirty="0">
                <a:latin typeface="Calibri"/>
                <a:cs typeface="Calibri"/>
                <a:sym typeface="Calibri"/>
              </a:rPr>
              <a:t>If the Learner misses &gt; 30 minutes; the Learner will not be  counted as “attended” and will need to retake the </a:t>
            </a:r>
            <a:r>
              <a:rPr lang="en-US" sz="2000" dirty="0" smtClean="0">
                <a:latin typeface="Calibri"/>
                <a:cs typeface="Calibri"/>
                <a:sym typeface="Calibri"/>
              </a:rPr>
              <a:t>course </a:t>
            </a:r>
            <a:endParaRPr lang="en-US" sz="2000" dirty="0">
              <a:latin typeface="Calibri"/>
              <a:cs typeface="Calibri"/>
              <a:sym typeface="Calibri"/>
            </a:endParaRPr>
          </a:p>
          <a:p>
            <a:pPr marL="1033463" lvl="8" indent="-569913">
              <a:buSzPts val="1400"/>
              <a:buFont typeface="Arial" panose="020B0604020202020204" pitchFamily="34" charset="0"/>
              <a:buChar char="•"/>
            </a:pPr>
            <a:r>
              <a:rPr lang="en-US" sz="2000" dirty="0">
                <a:latin typeface="Calibri"/>
                <a:cs typeface="Calibri"/>
                <a:sym typeface="Calibri"/>
              </a:rPr>
              <a:t>If the Learner misses &lt; 30 minutes; the Learner will be counted as “attended”.  The Learner will need to review the missed course content located here:  </a:t>
            </a:r>
            <a:r>
              <a:rPr lang="en-US" sz="2000" dirty="0">
                <a:latin typeface="Calibri"/>
                <a:cs typeface="Calibri"/>
                <a:sym typeface="Calibri"/>
                <a:hlinkClick r:id="rId3"/>
              </a:rPr>
              <a:t>https://</a:t>
            </a:r>
            <a:r>
              <a:rPr lang="en-US" sz="2000" dirty="0" smtClean="0">
                <a:latin typeface="Calibri"/>
                <a:cs typeface="Calibri"/>
                <a:sym typeface="Calibri"/>
                <a:hlinkClick r:id="rId3"/>
              </a:rPr>
              <a:t>micmt-cares.org/training</a:t>
            </a:r>
            <a:endParaRPr lang="en-US" sz="2000" dirty="0">
              <a:latin typeface="Calibri"/>
              <a:cs typeface="Calibri"/>
              <a:sym typeface="Calibri"/>
            </a:endParaRPr>
          </a:p>
          <a:p>
            <a:pPr marL="1033463" lvl="8" indent="-569913">
              <a:buSzPts val="1400"/>
              <a:buFont typeface="Arial" panose="020B0604020202020204" pitchFamily="34" charset="0"/>
              <a:buChar char="•"/>
            </a:pPr>
            <a:r>
              <a:rPr lang="en-US" sz="2000" dirty="0" smtClean="0">
                <a:latin typeface="Calibri"/>
                <a:cs typeface="Calibri"/>
                <a:sym typeface="Calibri"/>
              </a:rPr>
              <a:t>If </a:t>
            </a:r>
            <a:r>
              <a:rPr lang="en-US" sz="2000" dirty="0">
                <a:latin typeface="Calibri"/>
                <a:cs typeface="Calibri"/>
                <a:sym typeface="Calibri"/>
              </a:rPr>
              <a:t>course is virtual – must attend </a:t>
            </a:r>
            <a:r>
              <a:rPr lang="en-US" sz="2000" dirty="0" smtClean="0">
                <a:latin typeface="Calibri"/>
                <a:cs typeface="Calibri"/>
                <a:sym typeface="Calibri"/>
              </a:rPr>
              <a:t>by </a:t>
            </a:r>
            <a:r>
              <a:rPr lang="en-US" sz="2000" dirty="0">
                <a:latin typeface="Calibri"/>
                <a:cs typeface="Calibri"/>
                <a:sym typeface="Calibri"/>
              </a:rPr>
              <a:t>audio and </a:t>
            </a:r>
            <a:r>
              <a:rPr lang="en-US" sz="2000" dirty="0" smtClean="0">
                <a:latin typeface="Calibri"/>
                <a:cs typeface="Calibri"/>
                <a:sym typeface="Calibri"/>
              </a:rPr>
              <a:t>video/internet</a:t>
            </a:r>
            <a:endParaRPr lang="en-US" sz="2000" dirty="0">
              <a:latin typeface="Calibri"/>
              <a:cs typeface="Calibri"/>
              <a:sym typeface="Calibri"/>
            </a:endParaRPr>
          </a:p>
          <a:p>
            <a:pPr lvl="4">
              <a:buClr>
                <a:schemeClr val="dk1"/>
              </a:buClr>
              <a:buSzPts val="2800"/>
            </a:pPr>
            <a:endParaRPr lang="en-US" sz="1600" dirty="0">
              <a:ea typeface="Calibri"/>
            </a:endParaRPr>
          </a:p>
          <a:p>
            <a:pPr marL="514350" marR="0" lvl="0" indent="-514350" algn="l" rtl="0">
              <a:lnSpc>
                <a:spcPct val="100000"/>
              </a:lnSpc>
              <a:spcBef>
                <a:spcPts val="0"/>
              </a:spcBef>
              <a:spcAft>
                <a:spcPts val="0"/>
              </a:spcAft>
              <a:buClr>
                <a:schemeClr val="dk1"/>
              </a:buClr>
              <a:buSzPts val="2800"/>
              <a:buFont typeface="+mj-lt"/>
              <a:buAutoNum type="arabicPeriod"/>
            </a:pPr>
            <a:r>
              <a:rPr lang="en-US" sz="2800" b="0" i="0" u="none" strike="noStrike" cap="none" dirty="0" smtClean="0">
                <a:solidFill>
                  <a:schemeClr val="dk1"/>
                </a:solidFill>
                <a:latin typeface="Calibri"/>
                <a:ea typeface="Calibri"/>
                <a:cs typeface="Calibri"/>
                <a:sym typeface="Calibri"/>
              </a:rPr>
              <a:t>Complete the </a:t>
            </a:r>
            <a:r>
              <a:rPr lang="en-US" sz="2800" b="0" i="0" u="none" strike="noStrike" cap="none" dirty="0">
                <a:solidFill>
                  <a:schemeClr val="dk1"/>
                </a:solidFill>
                <a:latin typeface="Calibri"/>
                <a:ea typeface="Calibri"/>
                <a:cs typeface="Calibri"/>
                <a:sym typeface="Calibri"/>
              </a:rPr>
              <a:t>Michigan Institute for Care Management and Transformation (MICMT) STBC </a:t>
            </a:r>
            <a:r>
              <a:rPr lang="en-US" sz="2800" b="1" i="0" u="none" strike="noStrike" cap="none" dirty="0">
                <a:solidFill>
                  <a:schemeClr val="dk1"/>
                </a:solidFill>
                <a:latin typeface="Calibri"/>
                <a:ea typeface="Calibri"/>
                <a:cs typeface="Calibri"/>
                <a:sym typeface="Calibri"/>
              </a:rPr>
              <a:t>post-test</a:t>
            </a:r>
            <a:r>
              <a:rPr lang="en-US" sz="2800" b="0" i="0" u="none" strike="noStrike" cap="none" dirty="0">
                <a:solidFill>
                  <a:schemeClr val="dk1"/>
                </a:solidFill>
                <a:latin typeface="Calibri"/>
                <a:ea typeface="Calibri"/>
                <a:cs typeface="Calibri"/>
                <a:sym typeface="Calibri"/>
              </a:rPr>
              <a:t> and </a:t>
            </a:r>
            <a:r>
              <a:rPr lang="en-US" sz="2800" b="1" i="0" u="none" strike="noStrike" cap="none" dirty="0">
                <a:solidFill>
                  <a:schemeClr val="dk1"/>
                </a:solidFill>
                <a:latin typeface="Calibri"/>
                <a:ea typeface="Calibri"/>
                <a:cs typeface="Calibri"/>
                <a:sym typeface="Calibri"/>
              </a:rPr>
              <a:t>evaluation</a:t>
            </a:r>
            <a:r>
              <a:rPr lang="en-US" sz="2800" b="0" i="0" u="none" strike="noStrike" cap="none" dirty="0">
                <a:solidFill>
                  <a:schemeClr val="dk1"/>
                </a:solidFill>
                <a:latin typeface="Calibri"/>
                <a:ea typeface="Calibri"/>
                <a:cs typeface="Calibri"/>
                <a:sym typeface="Calibri"/>
              </a:rPr>
              <a:t>.</a:t>
            </a:r>
            <a:endParaRPr sz="2800" b="0" i="0" u="none" strike="noStrike" cap="none" dirty="0">
              <a:solidFill>
                <a:srgbClr val="000000"/>
              </a:solidFill>
              <a:sym typeface="Arial"/>
            </a:endParaRPr>
          </a:p>
          <a:p>
            <a:pPr marL="966788" lvl="7" indent="-449263">
              <a:buSzPts val="1400"/>
              <a:buFont typeface="Arial"/>
              <a:buChar char="•"/>
            </a:pPr>
            <a:r>
              <a:rPr lang="en-US" sz="2000" b="1" dirty="0">
                <a:latin typeface="Calibri"/>
                <a:cs typeface="Calibri"/>
                <a:sym typeface="Calibri"/>
              </a:rPr>
              <a:t>Achieve a passing score on the post-test of 80% or greater. </a:t>
            </a:r>
            <a:r>
              <a:rPr lang="en-US" sz="2000" b="1" dirty="0" smtClean="0">
                <a:latin typeface="Calibri"/>
                <a:cs typeface="Calibri"/>
                <a:sym typeface="Calibri"/>
              </a:rPr>
              <a:t> If </a:t>
            </a:r>
            <a:r>
              <a:rPr lang="en-US" sz="2000" b="1" dirty="0">
                <a:latin typeface="Calibri"/>
                <a:cs typeface="Calibri"/>
                <a:sym typeface="Calibri"/>
              </a:rPr>
              <a:t>needed, you may retake the post-test</a:t>
            </a:r>
            <a:endParaRPr sz="2000" b="1" dirty="0">
              <a:latin typeface="Calibri"/>
              <a:cs typeface="Calibri"/>
            </a:endParaRPr>
          </a:p>
        </p:txBody>
      </p:sp>
      <p:sp>
        <p:nvSpPr>
          <p:cNvPr id="188" name="Google Shape;188;p9"/>
          <p:cNvSpPr txBox="1"/>
          <p:nvPr/>
        </p:nvSpPr>
        <p:spPr>
          <a:xfrm>
            <a:off x="6096000" y="5525394"/>
            <a:ext cx="5865633" cy="830956"/>
          </a:xfrm>
          <a:prstGeom prst="rect">
            <a:avLst/>
          </a:prstGeom>
          <a:solidFill>
            <a:srgbClr val="BBD6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You will have (5) business days to complete the post-test.</a:t>
            </a:r>
            <a:endParaRPr sz="2400" b="0" i="0" u="none" strike="noStrike" cap="none" dirty="0">
              <a:solidFill>
                <a:srgbClr val="000000"/>
              </a:solidFill>
              <a:sym typeface="Arial"/>
            </a:endParaRPr>
          </a:p>
        </p:txBody>
      </p:sp>
      <p:sp>
        <p:nvSpPr>
          <p:cNvPr id="190" name="Google Shape;190;p9"/>
          <p:cNvSpPr txBox="1">
            <a:spLocks noGrp="1"/>
          </p:cNvSpPr>
          <p:nvPr>
            <p:ph type="ftr" idx="11"/>
          </p:nvPr>
        </p:nvSpPr>
        <p:spPr/>
        <p:txBody>
          <a:bodyPr/>
          <a:lstStyle/>
          <a:p>
            <a:pPr lvl="0"/>
            <a:r>
              <a:rPr lang="en-US" smtClean="0"/>
              <a:t>Specialty Team Based Care V9 6.8.2020</a:t>
            </a:r>
            <a:endParaRPr lang="en-US"/>
          </a:p>
        </p:txBody>
      </p:sp>
      <p:sp>
        <p:nvSpPr>
          <p:cNvPr id="189" name="Google Shape;189;p9"/>
          <p:cNvSpPr txBox="1">
            <a:spLocks noGrp="1"/>
          </p:cNvSpPr>
          <p:nvPr>
            <p:ph type="sldNum" idx="12"/>
          </p:nvPr>
        </p:nvSpPr>
        <p:spPr/>
        <p:txBody>
          <a:bodyPr/>
          <a:lstStyle/>
          <a:p>
            <a:pPr lvl="0"/>
            <a:fld id="{00000000-1234-1234-1234-123412341234}" type="slidenum">
              <a:rPr lang="en-US" smtClean="0"/>
              <a:pPr lvl="0"/>
              <a:t>11</a:t>
            </a:fld>
            <a:endParaRPr lang="en-US" dirty="0"/>
          </a:p>
        </p:txBody>
      </p:sp>
    </p:spTree>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114"/>
          <p:cNvSpPr txBox="1"/>
          <p:nvPr/>
        </p:nvSpPr>
        <p:spPr>
          <a:xfrm>
            <a:off x="490227" y="1"/>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797979"/>
              </a:buClr>
              <a:buSzPts val="4400"/>
              <a:buFont typeface="Calibri"/>
              <a:buNone/>
            </a:pPr>
            <a:r>
              <a:rPr lang="en-US" sz="7200" b="1" i="0" u="none" strike="noStrike" cap="none">
                <a:solidFill>
                  <a:schemeClr val="dk1"/>
                </a:solidFill>
                <a:latin typeface="Calibri"/>
                <a:ea typeface="Calibri"/>
                <a:cs typeface="Calibri"/>
                <a:sym typeface="Calibri"/>
              </a:rPr>
              <a:t>Resources</a:t>
            </a:r>
            <a:endParaRPr sz="1400" b="0" i="0" u="none" strike="noStrike" cap="none">
              <a:solidFill>
                <a:srgbClr val="000000"/>
              </a:solidFill>
              <a:latin typeface="Arial"/>
              <a:ea typeface="Arial"/>
              <a:cs typeface="Arial"/>
              <a:sym typeface="Arial"/>
            </a:endParaRPr>
          </a:p>
        </p:txBody>
      </p:sp>
      <p:sp>
        <p:nvSpPr>
          <p:cNvPr id="1443" name="Google Shape;1443;p114"/>
          <p:cNvSpPr txBox="1"/>
          <p:nvPr/>
        </p:nvSpPr>
        <p:spPr>
          <a:xfrm>
            <a:off x="490227" y="1325564"/>
            <a:ext cx="11300721" cy="4802520"/>
          </a:xfrm>
          <a:prstGeom prst="rect">
            <a:avLst/>
          </a:prstGeom>
          <a:noFill/>
          <a:ln>
            <a:noFill/>
          </a:ln>
        </p:spPr>
        <p:txBody>
          <a:bodyPr spcFirstLastPara="1" wrap="square" lIns="91425" tIns="45700" rIns="91425" bIns="45700" anchor="t" anchorCtr="0">
            <a:noAutofit/>
          </a:bodyPr>
          <a:lstStyle/>
          <a:p>
            <a:pPr marL="228600" marR="0" lvl="0" indent="-165100" algn="l" rtl="0">
              <a:lnSpc>
                <a:spcPct val="100000"/>
              </a:lnSpc>
              <a:spcBef>
                <a:spcPts val="0"/>
              </a:spcBef>
              <a:spcAft>
                <a:spcPts val="0"/>
              </a:spcAft>
              <a:buClr>
                <a:schemeClr val="dk1"/>
              </a:buClr>
              <a:buSzPts val="1800"/>
              <a:buFont typeface="Arial"/>
              <a:buChar char="•"/>
            </a:pPr>
            <a:r>
              <a:rPr lang="en-US" sz="2400" b="0" i="0" u="sng" strike="noStrike" cap="none">
                <a:solidFill>
                  <a:schemeClr val="dk1"/>
                </a:solidFill>
                <a:latin typeface="Calibri"/>
                <a:ea typeface="Calibri"/>
                <a:cs typeface="Calibri"/>
                <a:sym typeface="Calibri"/>
                <a:hlinkClick r:id="rId3"/>
              </a:rPr>
              <a:t>MQIC Guidelines</a:t>
            </a:r>
            <a:endParaRPr sz="2400" b="0" i="0" u="none" strike="noStrike" cap="none">
              <a:solidFill>
                <a:schemeClr val="dk1"/>
              </a:solidFill>
              <a:latin typeface="Calibri"/>
              <a:ea typeface="Calibri"/>
              <a:cs typeface="Calibri"/>
              <a:sym typeface="Calibri"/>
            </a:endParaRPr>
          </a:p>
          <a:p>
            <a:pPr marL="228600" marR="0" lvl="0" indent="-165100" algn="l" rtl="0">
              <a:lnSpc>
                <a:spcPct val="100000"/>
              </a:lnSpc>
              <a:spcBef>
                <a:spcPts val="0"/>
              </a:spcBef>
              <a:spcAft>
                <a:spcPts val="0"/>
              </a:spcAft>
              <a:buClr>
                <a:schemeClr val="dk1"/>
              </a:buClr>
              <a:buSzPts val="1800"/>
              <a:buFont typeface="Arial"/>
              <a:buChar char="•"/>
            </a:pPr>
            <a:r>
              <a:rPr lang="en-US" sz="2400" b="0" i="0" u="sng" strike="noStrike" cap="none">
                <a:solidFill>
                  <a:schemeClr val="dk1"/>
                </a:solidFill>
                <a:latin typeface="Calibri"/>
                <a:ea typeface="Calibri"/>
                <a:cs typeface="Calibri"/>
                <a:sym typeface="Calibri"/>
                <a:hlinkClick r:id="rId4"/>
              </a:rPr>
              <a:t>https://www.ahrq.gov/evidencenow/tools/standing-orders.html</a:t>
            </a:r>
            <a:endParaRPr sz="2400" b="0" i="0" u="none" strike="noStrike" cap="none">
              <a:solidFill>
                <a:schemeClr val="dk1"/>
              </a:solidFill>
              <a:latin typeface="Calibri"/>
              <a:ea typeface="Calibri"/>
              <a:cs typeface="Calibri"/>
              <a:sym typeface="Calibri"/>
            </a:endParaRPr>
          </a:p>
          <a:p>
            <a:pPr marL="228600" marR="0" lvl="0" indent="-165100" algn="l" rtl="0">
              <a:lnSpc>
                <a:spcPct val="100000"/>
              </a:lnSpc>
              <a:spcBef>
                <a:spcPts val="0"/>
              </a:spcBef>
              <a:spcAft>
                <a:spcPts val="0"/>
              </a:spcAft>
              <a:buClr>
                <a:schemeClr val="dk1"/>
              </a:buClr>
              <a:buSzPts val="1800"/>
              <a:buFont typeface="Arial"/>
              <a:buChar char="•"/>
            </a:pPr>
            <a:r>
              <a:rPr lang="en-US" sz="2400" b="0" i="0" u="sng" strike="noStrike" cap="none">
                <a:solidFill>
                  <a:schemeClr val="dk1"/>
                </a:solidFill>
                <a:latin typeface="Calibri"/>
                <a:ea typeface="Calibri"/>
                <a:cs typeface="Calibri"/>
                <a:sym typeface="Calibri"/>
                <a:hlinkClick r:id="rId5"/>
              </a:rPr>
              <a:t>https://www.cdc.gov/diabetes/prevention/pdf/postcurriculum_session11.pdf</a:t>
            </a: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800"/>
              <a:buFont typeface="Arial"/>
              <a:buChar char="•"/>
            </a:pPr>
            <a:r>
              <a:rPr lang="en-US" sz="2400" b="0" i="0" u="sng" strike="noStrike" cap="none">
                <a:solidFill>
                  <a:schemeClr val="dk1"/>
                </a:solidFill>
                <a:latin typeface="Calibri"/>
                <a:ea typeface="Calibri"/>
                <a:cs typeface="Calibri"/>
                <a:sym typeface="Calibri"/>
                <a:hlinkClick r:id="rId6"/>
              </a:rPr>
              <a:t>Relapse Prevention Strategies</a:t>
            </a: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800"/>
              <a:buFont typeface="Arial"/>
              <a:buChar char="•"/>
            </a:pPr>
            <a:r>
              <a:rPr lang="en-US" sz="2400" b="0" i="0" u="sng" strike="noStrike" cap="none">
                <a:solidFill>
                  <a:schemeClr val="dk1"/>
                </a:solidFill>
                <a:latin typeface="Calibri"/>
                <a:ea typeface="Calibri"/>
                <a:cs typeface="Calibri"/>
                <a:sym typeface="Calibri"/>
                <a:hlinkClick r:id="rId7"/>
              </a:rPr>
              <a:t>Essential Steps of Shared Decision Making, AHRQ</a:t>
            </a: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Patient Engagement - a variety of resources - </a:t>
            </a:r>
            <a:r>
              <a:rPr lang="en-US" sz="2400" b="0" i="0" u="sng" strike="noStrike" cap="none">
                <a:solidFill>
                  <a:schemeClr val="dk1"/>
                </a:solidFill>
                <a:latin typeface="Calibri"/>
                <a:ea typeface="Calibri"/>
                <a:cs typeface="Calibri"/>
                <a:sym typeface="Calibri"/>
                <a:hlinkClick r:id="rId8"/>
              </a:rPr>
              <a:t>www.micmt-cares.org</a:t>
            </a: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Tools</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800"/>
              <a:buFont typeface="Arial"/>
              <a:buChar char="•"/>
            </a:pPr>
            <a:r>
              <a:rPr lang="en-US" sz="2400" b="0" i="0" u="sng" strike="noStrike" cap="none">
                <a:solidFill>
                  <a:schemeClr val="dk1"/>
                </a:solidFill>
                <a:latin typeface="Calibri"/>
                <a:ea typeface="Calibri"/>
                <a:cs typeface="Calibri"/>
                <a:sym typeface="Calibri"/>
                <a:hlinkClick r:id="rId9"/>
              </a:rPr>
              <a:t>Care Management Flyer</a:t>
            </a:r>
            <a:endParaRPr sz="2400" b="0" i="0" u="none" strike="noStrike" cap="none">
              <a:solidFill>
                <a:schemeClr val="dk1"/>
              </a:solidFill>
              <a:latin typeface="Calibri"/>
              <a:ea typeface="Calibri"/>
              <a:cs typeface="Calibri"/>
              <a:sym typeface="Calibri"/>
            </a:endParaRPr>
          </a:p>
          <a:p>
            <a:pPr marL="685800" marR="0" lvl="1" indent="-228600" algn="l" rtl="0">
              <a:lnSpc>
                <a:spcPct val="100000"/>
              </a:lnSpc>
              <a:spcBef>
                <a:spcPts val="0"/>
              </a:spcBef>
              <a:spcAft>
                <a:spcPts val="0"/>
              </a:spcAft>
              <a:buClr>
                <a:schemeClr val="dk1"/>
              </a:buClr>
              <a:buSzPts val="1800"/>
              <a:buFont typeface="Arial"/>
              <a:buChar char="•"/>
            </a:pPr>
            <a:r>
              <a:rPr lang="en-US" sz="2400" b="0" i="0" u="sng" strike="noStrike" cap="none">
                <a:solidFill>
                  <a:schemeClr val="dk1"/>
                </a:solidFill>
                <a:latin typeface="Calibri"/>
                <a:ea typeface="Calibri"/>
                <a:cs typeface="Calibri"/>
                <a:sym typeface="Calibri"/>
                <a:hlinkClick r:id="rId10"/>
              </a:rPr>
              <a:t>Care Management Introduction Phone Script</a:t>
            </a:r>
            <a:endParaRPr sz="2400" b="0" i="0" u="none" strike="noStrike" cap="none">
              <a:solidFill>
                <a:schemeClr val="dk1"/>
              </a:solidFill>
              <a:latin typeface="Calibri"/>
              <a:ea typeface="Calibri"/>
              <a:cs typeface="Calibri"/>
              <a:sym typeface="Calibri"/>
            </a:endParaRPr>
          </a:p>
          <a:p>
            <a:pPr marL="685800" marR="0" lvl="1" indent="-228600" algn="l" rtl="0">
              <a:lnSpc>
                <a:spcPct val="100000"/>
              </a:lnSpc>
              <a:spcBef>
                <a:spcPts val="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Symptom Management Stoplight tool Emergency room visit decision - GDHAC Tool</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Symptom Management Stoplight tool Heart Failure – Chronic conditions</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Introducing Care Management – script follow up TOC call</a:t>
            </a:r>
            <a:endParaRPr sz="1400" b="0" i="0" u="none" strike="noStrike" cap="none">
              <a:solidFill>
                <a:srgbClr val="000000"/>
              </a:solidFill>
              <a:latin typeface="Arial"/>
              <a:ea typeface="Arial"/>
              <a:cs typeface="Arial"/>
              <a:sym typeface="Arial"/>
            </a:endParaRPr>
          </a:p>
          <a:p>
            <a:pPr marL="1143000" marR="0" lvl="2" indent="-101600" algn="l" rtl="0">
              <a:lnSpc>
                <a:spcPct val="90000"/>
              </a:lnSpc>
              <a:spcBef>
                <a:spcPts val="500"/>
              </a:spcBef>
              <a:spcAft>
                <a:spcPts val="0"/>
              </a:spcAft>
              <a:buClr>
                <a:schemeClr val="dk1"/>
              </a:buClr>
              <a:buSzPts val="1800"/>
              <a:buFont typeface="Arial"/>
              <a:buNone/>
            </a:pPr>
            <a:endParaRPr sz="2400" b="0" i="0" u="none" strike="noStrike" cap="none">
              <a:solidFill>
                <a:schemeClr val="dk1"/>
              </a:solidFill>
              <a:latin typeface="Calibri"/>
              <a:ea typeface="Calibri"/>
              <a:cs typeface="Calibri"/>
              <a:sym typeface="Calibri"/>
            </a:endParaRPr>
          </a:p>
          <a:p>
            <a:pPr marL="1143000" marR="0" lvl="2" indent="-101600" algn="l" rtl="0">
              <a:lnSpc>
                <a:spcPct val="90000"/>
              </a:lnSpc>
              <a:spcBef>
                <a:spcPts val="500"/>
              </a:spcBef>
              <a:spcAft>
                <a:spcPts val="0"/>
              </a:spcAft>
              <a:buClr>
                <a:srgbClr val="797979"/>
              </a:buClr>
              <a:buSzPts val="2000"/>
              <a:buFont typeface="Arial"/>
              <a:buNone/>
            </a:pPr>
            <a:endParaRPr sz="2400" b="0" i="0" u="none" strike="noStrike" cap="none">
              <a:solidFill>
                <a:schemeClr val="dk1"/>
              </a:solidFill>
              <a:latin typeface="Calibri"/>
              <a:ea typeface="Calibri"/>
              <a:cs typeface="Calibri"/>
              <a:sym typeface="Calibri"/>
            </a:endParaRPr>
          </a:p>
        </p:txBody>
      </p:sp>
      <p:sp>
        <p:nvSpPr>
          <p:cNvPr id="1444" name="Google Shape;1444;p114"/>
          <p:cNvSpPr txBox="1">
            <a:spLocks noGrp="1"/>
          </p:cNvSpPr>
          <p:nvPr>
            <p:ph type="ftr" idx="11"/>
          </p:nvPr>
        </p:nvSpPr>
        <p:spPr>
          <a:xfrm>
            <a:off x="0" y="653314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45" name="Google Shape;1445;p114"/>
          <p:cNvSpPr txBox="1">
            <a:spLocks noGrp="1"/>
          </p:cNvSpPr>
          <p:nvPr>
            <p:ph type="sldNum" idx="12"/>
          </p:nvPr>
        </p:nvSpPr>
        <p:spPr>
          <a:xfrm>
            <a:off x="9448800" y="649513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110</a:t>
            </a:fld>
            <a:endParaRPr/>
          </a:p>
        </p:txBody>
      </p:sp>
    </p:spTree>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15"/>
          <p:cNvSpPr txBox="1">
            <a:spLocks noGrp="1"/>
          </p:cNvSpPr>
          <p:nvPr>
            <p:ph type="ctrTitle"/>
          </p:nvPr>
        </p:nvSpPr>
        <p:spPr>
          <a:xfrm>
            <a:off x="1561275" y="1592585"/>
            <a:ext cx="7503459"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Questions? </a:t>
            </a:r>
            <a:endParaRPr/>
          </a:p>
        </p:txBody>
      </p:sp>
      <p:pic>
        <p:nvPicPr>
          <p:cNvPr id="1452" name="Google Shape;1452;p115"/>
          <p:cNvPicPr preferRelativeResize="0"/>
          <p:nvPr/>
        </p:nvPicPr>
        <p:blipFill rotWithShape="1">
          <a:blip r:embed="rId3">
            <a:alphaModFix/>
          </a:blip>
          <a:srcRect/>
          <a:stretch/>
        </p:blipFill>
        <p:spPr>
          <a:xfrm>
            <a:off x="723075" y="2408560"/>
            <a:ext cx="1676400" cy="1571625"/>
          </a:xfrm>
          <a:prstGeom prst="rect">
            <a:avLst/>
          </a:prstGeom>
          <a:noFill/>
          <a:ln>
            <a:noFill/>
          </a:ln>
        </p:spPr>
      </p:pic>
      <p:sp>
        <p:nvSpPr>
          <p:cNvPr id="2" name="Footer Placeholder 1"/>
          <p:cNvSpPr>
            <a:spLocks noGrp="1"/>
          </p:cNvSpPr>
          <p:nvPr>
            <p:ph type="ftr" idx="11"/>
          </p:nvPr>
        </p:nvSpPr>
        <p:spPr/>
        <p:txBody>
          <a:bodyPr/>
          <a:lstStyle/>
          <a:p>
            <a:r>
              <a:rPr lang="en-US" smtClean="0"/>
              <a:t>Specialty Team Based Care V8 5.30.2020</a:t>
            </a:r>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111</a:t>
            </a:fld>
            <a:endParaRPr lang="en-US"/>
          </a:p>
        </p:txBody>
      </p:sp>
    </p:spTree>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71"/>
          <p:cNvSpPr txBox="1"/>
          <p:nvPr/>
        </p:nvSpPr>
        <p:spPr>
          <a:xfrm>
            <a:off x="2687053" y="2548239"/>
            <a:ext cx="7886700" cy="2636818"/>
          </a:xfrm>
          <a:prstGeom prst="rect">
            <a:avLst/>
          </a:prstGeom>
          <a:noFill/>
          <a:ln>
            <a:noFill/>
          </a:ln>
        </p:spPr>
        <p:txBody>
          <a:bodyPr spcFirstLastPara="1" wrap="square" lIns="0" tIns="34275" rIns="68550" bIns="34275" anchor="b" anchorCtr="0">
            <a:noAutofit/>
          </a:bodyPr>
          <a:lstStyle/>
          <a:p>
            <a:pPr marL="0" marR="0" lvl="0" indent="0" algn="l" rtl="0">
              <a:lnSpc>
                <a:spcPct val="90000"/>
              </a:lnSpc>
              <a:spcBef>
                <a:spcPts val="0"/>
              </a:spcBef>
              <a:spcAft>
                <a:spcPts val="0"/>
              </a:spcAft>
              <a:buClr>
                <a:srgbClr val="009681"/>
              </a:buClr>
              <a:buSzPts val="7200"/>
              <a:buFont typeface="Calibri"/>
              <a:buNone/>
            </a:pPr>
            <a:r>
              <a:rPr lang="en-US" sz="11500" b="1" i="0" u="none" strike="noStrike" cap="none" dirty="0">
                <a:solidFill>
                  <a:schemeClr val="dk1"/>
                </a:solidFill>
                <a:latin typeface="Calibri"/>
                <a:ea typeface="Calibri"/>
                <a:cs typeface="Calibri"/>
                <a:sym typeface="Calibri"/>
              </a:rPr>
              <a:t/>
            </a:r>
            <a:br>
              <a:rPr lang="en-US" sz="11500" b="1" i="0" u="none" strike="noStrike" cap="none" dirty="0">
                <a:solidFill>
                  <a:schemeClr val="dk1"/>
                </a:solidFill>
                <a:latin typeface="Calibri"/>
                <a:ea typeface="Calibri"/>
                <a:cs typeface="Calibri"/>
                <a:sym typeface="Calibri"/>
              </a:rPr>
            </a:br>
            <a:r>
              <a:rPr lang="en-US" sz="11500" b="1" i="0" u="none" strike="noStrike" cap="none" dirty="0">
                <a:solidFill>
                  <a:schemeClr val="dk1"/>
                </a:solidFill>
                <a:latin typeface="Calibri"/>
                <a:ea typeface="Calibri"/>
                <a:cs typeface="Calibri"/>
                <a:sym typeface="Calibri"/>
              </a:rPr>
              <a:t>Break</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9681"/>
              </a:buClr>
              <a:buSzPts val="7200"/>
              <a:buFont typeface="Calibri"/>
              <a:buNone/>
            </a:pPr>
            <a:r>
              <a:rPr lang="en-US" sz="4800" b="1" i="0" u="none" strike="noStrike" cap="none" dirty="0">
                <a:solidFill>
                  <a:schemeClr val="dk1"/>
                </a:solidFill>
                <a:latin typeface="Calibri"/>
                <a:ea typeface="Calibri"/>
                <a:cs typeface="Calibri"/>
                <a:sym typeface="Calibri"/>
              </a:rPr>
              <a:t/>
            </a:r>
            <a:br>
              <a:rPr lang="en-US" sz="4800" b="1" i="0" u="none" strike="noStrike" cap="none" dirty="0">
                <a:solidFill>
                  <a:schemeClr val="dk1"/>
                </a:solidFill>
                <a:latin typeface="Calibri"/>
                <a:ea typeface="Calibri"/>
                <a:cs typeface="Calibri"/>
                <a:sym typeface="Calibri"/>
              </a:rPr>
            </a:br>
            <a:endParaRPr sz="4800" b="1" i="0" u="none" strike="noStrike" cap="none" dirty="0">
              <a:solidFill>
                <a:schemeClr val="dk1"/>
              </a:solidFill>
              <a:latin typeface="Calibri"/>
              <a:ea typeface="Calibri"/>
              <a:cs typeface="Calibri"/>
              <a:sym typeface="Calibri"/>
            </a:endParaRPr>
          </a:p>
        </p:txBody>
      </p:sp>
      <p:sp>
        <p:nvSpPr>
          <p:cNvPr id="936" name="Google Shape;936;p7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37" name="Google Shape;937;p7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112</a:t>
            </a:fld>
            <a:endParaRPr/>
          </a:p>
        </p:txBody>
      </p:sp>
      <p:pic>
        <p:nvPicPr>
          <p:cNvPr id="938" name="Google Shape;938;p71"/>
          <p:cNvPicPr preferRelativeResize="0"/>
          <p:nvPr/>
        </p:nvPicPr>
        <p:blipFill rotWithShape="1">
          <a:blip r:embed="rId3">
            <a:alphaModFix/>
          </a:blip>
          <a:srcRect/>
          <a:stretch/>
        </p:blipFill>
        <p:spPr>
          <a:xfrm>
            <a:off x="558464" y="1662774"/>
            <a:ext cx="1854869" cy="1572606"/>
          </a:xfrm>
          <a:prstGeom prst="rect">
            <a:avLst/>
          </a:prstGeom>
          <a:noFill/>
          <a:ln>
            <a:noFill/>
          </a:ln>
        </p:spPr>
      </p:pic>
      <p:pic>
        <p:nvPicPr>
          <p:cNvPr id="939" name="Google Shape;939;p71"/>
          <p:cNvPicPr preferRelativeResize="0"/>
          <p:nvPr/>
        </p:nvPicPr>
        <p:blipFill rotWithShape="1">
          <a:blip r:embed="rId4">
            <a:alphaModFix/>
          </a:blip>
          <a:srcRect/>
          <a:stretch/>
        </p:blipFill>
        <p:spPr>
          <a:xfrm>
            <a:off x="6648449" y="2141100"/>
            <a:ext cx="2655972" cy="2803527"/>
          </a:xfrm>
          <a:prstGeom prst="rect">
            <a:avLst/>
          </a:prstGeom>
          <a:noFill/>
          <a:ln>
            <a:noFill/>
          </a:ln>
        </p:spPr>
      </p:pic>
      <p:pic>
        <p:nvPicPr>
          <p:cNvPr id="940" name="Google Shape;940;p71"/>
          <p:cNvPicPr preferRelativeResize="0"/>
          <p:nvPr/>
        </p:nvPicPr>
        <p:blipFill rotWithShape="1">
          <a:blip r:embed="rId5">
            <a:alphaModFix/>
          </a:blip>
          <a:srcRect/>
          <a:stretch/>
        </p:blipFill>
        <p:spPr>
          <a:xfrm>
            <a:off x="310814" y="3277016"/>
            <a:ext cx="1941095" cy="1754829"/>
          </a:xfrm>
          <a:prstGeom prst="rect">
            <a:avLst/>
          </a:prstGeom>
          <a:noFill/>
          <a:ln>
            <a:noFill/>
          </a:ln>
        </p:spPr>
      </p:pic>
    </p:spTree>
    <p:extLst>
      <p:ext uri="{BB962C8B-B14F-4D97-AF65-F5344CB8AC3E}">
        <p14:creationId xmlns:p14="http://schemas.microsoft.com/office/powerpoint/2010/main" val="105049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M-b1c2spPE"/>
          <p:cNvPicPr>
            <a:picLocks noRot="1" noChangeAspect="1"/>
          </p:cNvPicPr>
          <p:nvPr>
            <a:videoFile r:link="rId1"/>
          </p:nvPr>
        </p:nvPicPr>
        <p:blipFill>
          <a:blip r:embed="rId3"/>
          <a:stretch>
            <a:fillRect/>
          </a:stretch>
        </p:blipFill>
        <p:spPr>
          <a:xfrm>
            <a:off x="1262527" y="1026467"/>
            <a:ext cx="9777663" cy="5499936"/>
          </a:xfrm>
          <a:prstGeom prst="rect">
            <a:avLst/>
          </a:prstGeom>
        </p:spPr>
      </p:pic>
      <p:sp>
        <p:nvSpPr>
          <p:cNvPr id="3" name="Title 1">
            <a:extLst>
              <a:ext uri="{FF2B5EF4-FFF2-40B4-BE49-F238E27FC236}">
                <a16:creationId xmlns:a16="http://schemas.microsoft.com/office/drawing/2014/main" id="{279D5E95-83E1-B246-9A75-273C74BBA6D0}"/>
              </a:ext>
            </a:extLst>
          </p:cNvPr>
          <p:cNvSpPr txBox="1">
            <a:spLocks/>
          </p:cNvSpPr>
          <p:nvPr/>
        </p:nvSpPr>
        <p:spPr>
          <a:xfrm>
            <a:off x="1262527" y="93944"/>
            <a:ext cx="9777663" cy="2121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rPr>
              <a:t>Deskercise</a:t>
            </a:r>
          </a:p>
        </p:txBody>
      </p:sp>
      <p:sp>
        <p:nvSpPr>
          <p:cNvPr id="4" name="Footer Placeholder 3"/>
          <p:cNvSpPr>
            <a:spLocks noGrp="1"/>
          </p:cNvSpPr>
          <p:nvPr>
            <p:ph type="ftr" sz="quarter" idx="11"/>
          </p:nvPr>
        </p:nvSpPr>
        <p:spPr>
          <a:xfrm>
            <a:off x="0" y="6570829"/>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Specialty Team Based Care V8 5.30.2020</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11162635" y="5814111"/>
            <a:ext cx="917070" cy="734505"/>
          </a:xfrm>
          <a:prstGeom prst="rect">
            <a:avLst/>
          </a:prstGeom>
        </p:spPr>
      </p:pic>
      <p:sp>
        <p:nvSpPr>
          <p:cNvPr id="7" name="Slide Number Placeholder 6"/>
          <p:cNvSpPr>
            <a:spLocks noGrp="1"/>
          </p:cNvSpPr>
          <p:nvPr>
            <p:ph type="sldNum" sz="quarter" idx="12"/>
          </p:nvPr>
        </p:nvSpPr>
        <p:spPr>
          <a:xfrm>
            <a:off x="9355769" y="64925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756219"/>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9" name="Google Shape;1459;g74dc89e2c8_2_36"/>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461" name="Google Shape;1461;g74dc89e2c8_2_36"/>
          <p:cNvSpPr txBox="1">
            <a:spLocks noGrp="1"/>
          </p:cNvSpPr>
          <p:nvPr>
            <p:ph type="ftr" idx="11"/>
          </p:nvPr>
        </p:nvSpPr>
        <p:spPr>
          <a:xfrm>
            <a:off x="9400" y="649655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62" name="Google Shape;1462;g74dc89e2c8_2_36"/>
          <p:cNvSpPr txBox="1">
            <a:spLocks noGrp="1"/>
          </p:cNvSpPr>
          <p:nvPr>
            <p:ph type="sldNum" idx="12"/>
          </p:nvPr>
        </p:nvSpPr>
        <p:spPr>
          <a:xfrm>
            <a:off x="9448800" y="650606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a:p>
        </p:txBody>
      </p:sp>
      <p:sp>
        <p:nvSpPr>
          <p:cNvPr id="8" name="Google Shape;206;g74dc89e2c8_2_0"/>
          <p:cNvSpPr txBox="1"/>
          <p:nvPr/>
        </p:nvSpPr>
        <p:spPr>
          <a:xfrm>
            <a:off x="471979" y="204828"/>
            <a:ext cx="11448795"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Calibri"/>
              <a:buNone/>
            </a:pPr>
            <a:r>
              <a:rPr lang="en-US" sz="5400" b="1" i="0" u="none" strike="noStrike" cap="none" dirty="0">
                <a:solidFill>
                  <a:schemeClr val="dk1"/>
                </a:solidFill>
                <a:latin typeface="Calibri"/>
                <a:ea typeface="Calibri"/>
                <a:cs typeface="Calibri"/>
                <a:sym typeface="Calibri"/>
              </a:rPr>
              <a:t>Agenda</a:t>
            </a:r>
            <a:endParaRPr sz="5400" b="0" i="0" u="none" strike="noStrike" cap="none" dirty="0">
              <a:solidFill>
                <a:srgbClr val="000000"/>
              </a:solidFill>
              <a:sym typeface="Arial"/>
            </a:endParaRPr>
          </a:p>
        </p:txBody>
      </p:sp>
      <p:graphicFrame>
        <p:nvGraphicFramePr>
          <p:cNvPr id="9" name="Google Shape;169;p7"/>
          <p:cNvGraphicFramePr/>
          <p:nvPr>
            <p:extLst>
              <p:ext uri="{D42A27DB-BD31-4B8C-83A1-F6EECF244321}">
                <p14:modId xmlns:p14="http://schemas.microsoft.com/office/powerpoint/2010/main" val="799981358"/>
              </p:ext>
            </p:extLst>
          </p:nvPr>
        </p:nvGraphicFramePr>
        <p:xfrm>
          <a:off x="471980" y="1127292"/>
          <a:ext cx="11448795" cy="4737620"/>
        </p:xfrm>
        <a:graphic>
          <a:graphicData uri="http://schemas.openxmlformats.org/drawingml/2006/table">
            <a:tbl>
              <a:tblPr firstRow="1" bandRow="1">
                <a:noFill/>
                <a:tableStyleId>{230098C1-9BA2-4677-8B7F-A49ACF95FC8D}</a:tableStyleId>
              </a:tblPr>
              <a:tblGrid>
                <a:gridCol w="3452320">
                  <a:extLst>
                    <a:ext uri="{9D8B030D-6E8A-4147-A177-3AD203B41FA5}">
                      <a16:colId xmlns:a16="http://schemas.microsoft.com/office/drawing/2014/main" val="20000"/>
                    </a:ext>
                  </a:extLst>
                </a:gridCol>
                <a:gridCol w="7996475">
                  <a:extLst>
                    <a:ext uri="{9D8B030D-6E8A-4147-A177-3AD203B41FA5}">
                      <a16:colId xmlns:a16="http://schemas.microsoft.com/office/drawing/2014/main" val="20001"/>
                    </a:ext>
                  </a:extLst>
                </a:gridCol>
              </a:tblGrid>
              <a:tr h="342125">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Topic</a:t>
                      </a:r>
                      <a:endParaRPr sz="2000" b="1" u="none" strike="noStrike" cap="none" dirty="0"/>
                    </a:p>
                  </a:txBody>
                  <a:tcPr marL="91450" marR="91450" marT="45725" marB="45725">
                    <a:solidFill>
                      <a:schemeClr val="tx2"/>
                    </a:solidFill>
                  </a:tcPr>
                </a:tc>
                <a:tc>
                  <a:txBody>
                    <a:bodyPr/>
                    <a:lstStyle/>
                    <a:p>
                      <a:pPr marL="0" marR="0" lvl="0" indent="0" algn="ctr" rtl="0">
                        <a:lnSpc>
                          <a:spcPct val="100000"/>
                        </a:lnSpc>
                        <a:spcBef>
                          <a:spcPts val="0"/>
                        </a:spcBef>
                        <a:spcAft>
                          <a:spcPts val="0"/>
                        </a:spcAft>
                        <a:buNone/>
                      </a:pPr>
                      <a:r>
                        <a:rPr lang="en-US" sz="2000" b="1" dirty="0"/>
                        <a:t>Objectives</a:t>
                      </a:r>
                      <a:endParaRPr sz="2000" b="1" u="none" strike="noStrike" cap="none" dirty="0"/>
                    </a:p>
                  </a:txBody>
                  <a:tcPr marL="91450" marR="91450" marT="45725" marB="45725">
                    <a:solidFill>
                      <a:schemeClr val="tx2"/>
                    </a:solidFill>
                  </a:tcPr>
                </a:tc>
                <a:extLst>
                  <a:ext uri="{0D108BD9-81ED-4DB2-BD59-A6C34878D82A}">
                    <a16:rowId xmlns:a16="http://schemas.microsoft.com/office/drawing/2014/main" val="10000"/>
                  </a:ext>
                </a:extLst>
              </a:tr>
              <a:tr h="60273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solidFill>
                            <a:schemeClr val="tx1"/>
                          </a:solidFill>
                        </a:rPr>
                        <a:t>Introductions</a:t>
                      </a:r>
                      <a:endParaRPr sz="2000" b="1" u="none" strike="noStrike" cap="none"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solidFill>
                          <a:schemeClr val="dk1"/>
                        </a:solidFill>
                      </a:endParaRPr>
                    </a:p>
                  </a:txBody>
                  <a:tcPr marL="91450" marR="91450" marT="45725" marB="45725" anchor="ctr"/>
                </a:tc>
                <a:extLst>
                  <a:ext uri="{0D108BD9-81ED-4DB2-BD59-A6C34878D82A}">
                    <a16:rowId xmlns:a16="http://schemas.microsoft.com/office/drawing/2014/main" val="10001"/>
                  </a:ext>
                </a:extLst>
              </a:tr>
              <a:tr h="5407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solidFill>
                            <a:schemeClr val="tx1"/>
                          </a:solidFill>
                        </a:rPr>
                        <a:t>Chronic Care </a:t>
                      </a:r>
                      <a:r>
                        <a:rPr lang="en-US" sz="2000" b="1" u="none" strike="noStrike" cap="none" dirty="0" smtClean="0">
                          <a:solidFill>
                            <a:schemeClr val="tx1"/>
                          </a:solidFill>
                        </a:rPr>
                        <a:t>Model</a:t>
                      </a:r>
                      <a:endParaRPr sz="2000" b="1" u="none" strike="noStrike" cap="none" dirty="0">
                        <a:solidFill>
                          <a:schemeClr val="tx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how a prepared, proactive team contributes to positive patient </a:t>
                      </a:r>
                      <a:r>
                        <a:rPr lang="en-US" sz="1600" dirty="0" smtClean="0"/>
                        <a:t>outcomes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a:t>
                      </a:r>
                      <a:r>
                        <a:rPr lang="en-US" sz="1600" dirty="0"/>
                        <a:t>how the components of the Chronic Care Model support the practice team</a:t>
                      </a:r>
                      <a:endParaRPr sz="1600" dirty="0"/>
                    </a:p>
                  </a:txBody>
                  <a:tcPr marL="91425" marR="91450" marT="45725" marB="45725" anchor="ctr"/>
                </a:tc>
                <a:extLst>
                  <a:ext uri="{0D108BD9-81ED-4DB2-BD59-A6C34878D82A}">
                    <a16:rowId xmlns:a16="http://schemas.microsoft.com/office/drawing/2014/main" val="10002"/>
                  </a:ext>
                </a:extLst>
              </a:tr>
              <a:tr h="438204">
                <a:tc>
                  <a:txBody>
                    <a:bodyPr/>
                    <a:lstStyle/>
                    <a:p>
                      <a:pPr marL="0" marR="0" lvl="0" indent="0" algn="ctr" rtl="0">
                        <a:lnSpc>
                          <a:spcPct val="100000"/>
                        </a:lnSpc>
                        <a:spcBef>
                          <a:spcPts val="0"/>
                        </a:spcBef>
                        <a:spcAft>
                          <a:spcPts val="0"/>
                        </a:spcAft>
                        <a:buClr>
                          <a:schemeClr val="dk1"/>
                        </a:buClr>
                        <a:buSzPts val="1800"/>
                        <a:buFont typeface="Calibri"/>
                        <a:buNone/>
                      </a:pPr>
                      <a:r>
                        <a:rPr lang="en-US" sz="2000" b="1" u="none" strike="noStrike" cap="none" dirty="0">
                          <a:solidFill>
                            <a:schemeClr val="tx1"/>
                          </a:solidFill>
                        </a:rPr>
                        <a:t>Team Based Care and Care </a:t>
                      </a:r>
                      <a:r>
                        <a:rPr lang="en-US" sz="2000" b="1" u="none" strike="noStrike" cap="none" dirty="0" smtClean="0">
                          <a:solidFill>
                            <a:schemeClr val="tx1"/>
                          </a:solidFill>
                        </a:rPr>
                        <a:t>Coordination</a:t>
                      </a:r>
                      <a:endParaRPr sz="2000" b="1" u="none" strike="noStrike" cap="none" dirty="0">
                        <a:solidFill>
                          <a:schemeClr val="tx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Describe strategies to improve coordination across the care </a:t>
                      </a:r>
                      <a:r>
                        <a:rPr lang="en-US" sz="1600" dirty="0" smtClean="0"/>
                        <a:t>continuum</a:t>
                      </a:r>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effective processes of communication</a:t>
                      </a:r>
                      <a:endParaRPr sz="1600" dirty="0"/>
                    </a:p>
                  </a:txBody>
                  <a:tcPr marL="91450" marR="91450" marT="45725" marB="45725" anchor="ctr"/>
                </a:tc>
                <a:extLst>
                  <a:ext uri="{0D108BD9-81ED-4DB2-BD59-A6C34878D82A}">
                    <a16:rowId xmlns:a16="http://schemas.microsoft.com/office/drawing/2014/main" val="10003"/>
                  </a:ext>
                </a:extLst>
              </a:tr>
              <a:tr h="377234">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Outcomes</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Define two outcome measures that indicate the Specialty team-based care is successful</a:t>
                      </a:r>
                      <a:endParaRPr sz="1600" u="none" strike="noStrike" cap="none" dirty="0"/>
                    </a:p>
                  </a:txBody>
                  <a:tcPr marL="91450" marR="91450" marT="45725" marB="45725" anchor="ctr"/>
                </a:tc>
                <a:extLst>
                  <a:ext uri="{0D108BD9-81ED-4DB2-BD59-A6C34878D82A}">
                    <a16:rowId xmlns:a16="http://schemas.microsoft.com/office/drawing/2014/main" val="10004"/>
                  </a:ext>
                </a:extLst>
              </a:tr>
              <a:tr h="3895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Break</a:t>
                      </a:r>
                      <a:endParaRPr sz="2000" b="1" u="none" strike="noStrike" cap="none" dirty="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p>
                  </a:txBody>
                  <a:tcPr marL="91450" marR="91450" marT="45725" marB="45725" anchor="ctr"/>
                </a:tc>
                <a:extLst>
                  <a:ext uri="{0D108BD9-81ED-4DB2-BD59-A6C34878D82A}">
                    <a16:rowId xmlns:a16="http://schemas.microsoft.com/office/drawing/2014/main" val="10005"/>
                  </a:ext>
                </a:extLst>
              </a:tr>
              <a:tr h="5940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solidFill>
                            <a:schemeClr val="tx1"/>
                          </a:solidFill>
                        </a:rPr>
                        <a:t>Care Management Process</a:t>
                      </a:r>
                      <a:endParaRPr sz="2000" b="1" u="none" strike="noStrike" cap="none" dirty="0">
                        <a:solidFill>
                          <a:schemeClr val="tx1"/>
                        </a:solidFill>
                      </a:endParaRPr>
                    </a:p>
                    <a:p>
                      <a:pPr marL="0" marR="0" lvl="0" indent="0" algn="ctr" rtl="0">
                        <a:lnSpc>
                          <a:spcPct val="100000"/>
                        </a:lnSpc>
                        <a:spcBef>
                          <a:spcPts val="0"/>
                        </a:spcBef>
                        <a:spcAft>
                          <a:spcPts val="0"/>
                        </a:spcAft>
                        <a:buClr>
                          <a:srgbClr val="000000"/>
                        </a:buClr>
                        <a:buSzPts val="1800"/>
                        <a:buFont typeface="Arial"/>
                        <a:buNone/>
                      </a:pP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the care management press and actions which address the needs of high risk </a:t>
                      </a:r>
                      <a:r>
                        <a:rPr lang="en-US" sz="1600" dirty="0" smtClean="0"/>
                        <a:t>patients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Illustrate </a:t>
                      </a:r>
                      <a:r>
                        <a:rPr lang="en-US" sz="1600" dirty="0"/>
                        <a:t>care management interventions to decrease ED utilizations and hospital admissions</a:t>
                      </a:r>
                      <a:endParaRPr sz="1600" dirty="0"/>
                    </a:p>
                  </a:txBody>
                  <a:tcPr marL="91450" marR="91450" marT="45725" marB="45725" anchor="ctr"/>
                </a:tc>
                <a:extLst>
                  <a:ext uri="{0D108BD9-81ED-4DB2-BD59-A6C34878D82A}">
                    <a16:rowId xmlns:a16="http://schemas.microsoft.com/office/drawing/2014/main" val="10006"/>
                  </a:ext>
                </a:extLst>
              </a:tr>
              <a:tr h="599150">
                <a:tc>
                  <a:txBody>
                    <a:bodyPr/>
                    <a:lstStyle/>
                    <a:p>
                      <a:pPr marL="0" marR="0" lvl="0" indent="0" algn="ctr" rtl="0">
                        <a:lnSpc>
                          <a:spcPct val="100000"/>
                        </a:lnSpc>
                        <a:spcBef>
                          <a:spcPts val="0"/>
                        </a:spcBef>
                        <a:spcAft>
                          <a:spcPts val="0"/>
                        </a:spcAft>
                        <a:buClr>
                          <a:srgbClr val="000000"/>
                        </a:buClr>
                        <a:buSzPts val="1800"/>
                        <a:buFont typeface="Arial"/>
                        <a:buNone/>
                      </a:pPr>
                      <a:r>
                        <a:rPr lang="en-US" sz="3200" b="1" u="none" strike="noStrike" cap="none" dirty="0">
                          <a:solidFill>
                            <a:srgbClr val="C00000"/>
                          </a:solidFill>
                        </a:rPr>
                        <a:t>Coding and </a:t>
                      </a:r>
                      <a:r>
                        <a:rPr lang="en-US" sz="3200" b="1" u="none" strike="noStrike" cap="none" dirty="0" smtClean="0">
                          <a:solidFill>
                            <a:srgbClr val="C00000"/>
                          </a:solidFill>
                        </a:rPr>
                        <a:t>Billing</a:t>
                      </a:r>
                      <a:endParaRPr sz="3200" b="1" u="none" strike="noStrike" cap="none" dirty="0">
                        <a:solidFill>
                          <a:srgbClr val="C00000"/>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Illustrate how to use care management codes for daily care team activities</a:t>
                      </a:r>
                      <a:endParaRPr sz="1600" u="none" strike="noStrike" cap="none" dirty="0"/>
                    </a:p>
                  </a:txBody>
                  <a:tcPr marL="91450" marR="91450" marT="45725" marB="45725" anchor="ct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17"/>
          <p:cNvSpPr txBox="1">
            <a:spLocks noGrp="1"/>
          </p:cNvSpPr>
          <p:nvPr>
            <p:ph type="title"/>
          </p:nvPr>
        </p:nvSpPr>
        <p:spPr>
          <a:xfrm>
            <a:off x="666210" y="141416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Objective</a:t>
            </a:r>
            <a:endParaRPr/>
          </a:p>
        </p:txBody>
      </p:sp>
      <p:sp>
        <p:nvSpPr>
          <p:cNvPr id="1469" name="Google Shape;1469;p117"/>
          <p:cNvSpPr txBox="1">
            <a:spLocks noGrp="1"/>
          </p:cNvSpPr>
          <p:nvPr>
            <p:ph type="body" idx="1"/>
          </p:nvPr>
        </p:nvSpPr>
        <p:spPr>
          <a:xfrm>
            <a:off x="666211" y="2547219"/>
            <a:ext cx="8649240" cy="1832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r>
              <a:rPr lang="en-US" sz="4400"/>
              <a:t>Illustrate how to use the Care Management codes in daily care team activities.</a:t>
            </a:r>
            <a:endParaRPr/>
          </a:p>
          <a:p>
            <a:pPr marL="0" lvl="0" indent="0" algn="l" rtl="0">
              <a:lnSpc>
                <a:spcPct val="90000"/>
              </a:lnSpc>
              <a:spcBef>
                <a:spcPts val="1000"/>
              </a:spcBef>
              <a:spcAft>
                <a:spcPts val="0"/>
              </a:spcAft>
              <a:buClr>
                <a:schemeClr val="dk1"/>
              </a:buClr>
              <a:buSzPts val="4400"/>
              <a:buNone/>
            </a:pPr>
            <a:endParaRPr sz="4400"/>
          </a:p>
          <a:p>
            <a:pPr marL="0" lvl="0" indent="0" algn="l" rtl="0">
              <a:lnSpc>
                <a:spcPct val="90000"/>
              </a:lnSpc>
              <a:spcBef>
                <a:spcPts val="1000"/>
              </a:spcBef>
              <a:spcAft>
                <a:spcPts val="0"/>
              </a:spcAft>
              <a:buClr>
                <a:schemeClr val="dk1"/>
              </a:buClr>
              <a:buSzPts val="4400"/>
              <a:buNone/>
            </a:pPr>
            <a:endParaRPr sz="4400"/>
          </a:p>
          <a:p>
            <a:pPr marL="228600" lvl="0" indent="0" algn="l" rtl="0">
              <a:lnSpc>
                <a:spcPct val="90000"/>
              </a:lnSpc>
              <a:spcBef>
                <a:spcPts val="1000"/>
              </a:spcBef>
              <a:spcAft>
                <a:spcPts val="0"/>
              </a:spcAft>
              <a:buClr>
                <a:schemeClr val="dk1"/>
              </a:buClr>
              <a:buSzPts val="4400"/>
              <a:buNone/>
            </a:pPr>
            <a:endParaRPr sz="4400"/>
          </a:p>
          <a:p>
            <a:pPr marL="228600" lvl="0" indent="0" algn="l" rtl="0">
              <a:lnSpc>
                <a:spcPct val="90000"/>
              </a:lnSpc>
              <a:spcBef>
                <a:spcPts val="1000"/>
              </a:spcBef>
              <a:spcAft>
                <a:spcPts val="0"/>
              </a:spcAft>
              <a:buClr>
                <a:schemeClr val="dk1"/>
              </a:buClr>
              <a:buSzPts val="4400"/>
              <a:buNone/>
            </a:pPr>
            <a:endParaRPr sz="4400"/>
          </a:p>
        </p:txBody>
      </p:sp>
      <p:sp>
        <p:nvSpPr>
          <p:cNvPr id="1470" name="Google Shape;1470;p117"/>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471" name="Google Shape;1471;p117"/>
          <p:cNvSpPr txBox="1">
            <a:spLocks noGrp="1"/>
          </p:cNvSpPr>
          <p:nvPr>
            <p:ph type="ftr" idx="11"/>
          </p:nvPr>
        </p:nvSpPr>
        <p:spPr>
          <a:xfrm>
            <a:off x="0" y="649287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72" name="Google Shape;1472;p11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115</a:t>
            </a:fld>
            <a:endParaRPr/>
          </a:p>
        </p:txBody>
      </p:sp>
      <p:pic>
        <p:nvPicPr>
          <p:cNvPr id="1473" name="Google Shape;1473;p117"/>
          <p:cNvPicPr preferRelativeResize="0"/>
          <p:nvPr/>
        </p:nvPicPr>
        <p:blipFill rotWithShape="1">
          <a:blip r:embed="rId3">
            <a:alphaModFix/>
          </a:blip>
          <a:srcRect/>
          <a:stretch/>
        </p:blipFill>
        <p:spPr>
          <a:xfrm>
            <a:off x="9096451" y="2076942"/>
            <a:ext cx="2334970" cy="2316681"/>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9">
                                            <p:txEl>
                                              <p:pRg st="0" end="0"/>
                                            </p:txEl>
                                          </p:spTgt>
                                        </p:tgtEl>
                                        <p:attrNameLst>
                                          <p:attrName>style.visibility</p:attrName>
                                        </p:attrNameLst>
                                      </p:cBhvr>
                                      <p:to>
                                        <p:strVal val="visible"/>
                                      </p:to>
                                    </p:set>
                                    <p:animEffect transition="in" filter="fade">
                                      <p:cBhvr>
                                        <p:cTn id="7" dur="500"/>
                                        <p:tgtEl>
                                          <p:spTgt spid="14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9">
                                            <p:txEl>
                                              <p:pRg st="1" end="1"/>
                                            </p:txEl>
                                          </p:spTgt>
                                        </p:tgtEl>
                                        <p:attrNameLst>
                                          <p:attrName>style.visibility</p:attrName>
                                        </p:attrNameLst>
                                      </p:cBhvr>
                                      <p:to>
                                        <p:strVal val="visible"/>
                                      </p:to>
                                    </p:set>
                                    <p:animEffect transition="in" filter="fade">
                                      <p:cBhvr>
                                        <p:cTn id="12" dur="500"/>
                                        <p:tgtEl>
                                          <p:spTgt spid="14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9">
                                            <p:txEl>
                                              <p:pRg st="2" end="2"/>
                                            </p:txEl>
                                          </p:spTgt>
                                        </p:tgtEl>
                                        <p:attrNameLst>
                                          <p:attrName>style.visibility</p:attrName>
                                        </p:attrNameLst>
                                      </p:cBhvr>
                                      <p:to>
                                        <p:strVal val="visible"/>
                                      </p:to>
                                    </p:set>
                                    <p:animEffect transition="in" filter="fade">
                                      <p:cBhvr>
                                        <p:cTn id="17" dur="500"/>
                                        <p:tgtEl>
                                          <p:spTgt spid="14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9">
                                            <p:txEl>
                                              <p:pRg st="3" end="3"/>
                                            </p:txEl>
                                          </p:spTgt>
                                        </p:tgtEl>
                                        <p:attrNameLst>
                                          <p:attrName>style.visibility</p:attrName>
                                        </p:attrNameLst>
                                      </p:cBhvr>
                                      <p:to>
                                        <p:strVal val="visible"/>
                                      </p:to>
                                    </p:set>
                                    <p:animEffect transition="in" filter="fade">
                                      <p:cBhvr>
                                        <p:cTn id="22" dur="500"/>
                                        <p:tgtEl>
                                          <p:spTgt spid="14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69">
                                            <p:txEl>
                                              <p:pRg st="4" end="4"/>
                                            </p:txEl>
                                          </p:spTgt>
                                        </p:tgtEl>
                                        <p:attrNameLst>
                                          <p:attrName>style.visibility</p:attrName>
                                        </p:attrNameLst>
                                      </p:cBhvr>
                                      <p:to>
                                        <p:strVal val="visible"/>
                                      </p:to>
                                    </p:set>
                                    <p:animEffect transition="in" filter="fade">
                                      <p:cBhvr>
                                        <p:cTn id="27" dur="500"/>
                                        <p:tgtEl>
                                          <p:spTgt spid="14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18"/>
          <p:cNvSpPr txBox="1">
            <a:spLocks noGrp="1"/>
          </p:cNvSpPr>
          <p:nvPr>
            <p:ph type="body" idx="1"/>
          </p:nvPr>
        </p:nvSpPr>
        <p:spPr>
          <a:xfrm>
            <a:off x="340699" y="1246362"/>
            <a:ext cx="11332047" cy="30589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600">
                <a:latin typeface="Calibri"/>
                <a:ea typeface="Calibri"/>
                <a:cs typeface="Calibri"/>
                <a:sym typeface="Calibri"/>
              </a:rPr>
              <a:t>Not all of the payers interpret/pay for these codes in the same way. As we discuss each code, please refer to the </a:t>
            </a:r>
            <a:r>
              <a:rPr lang="en-US" sz="3600" b="1">
                <a:latin typeface="Calibri"/>
                <a:ea typeface="Calibri"/>
                <a:cs typeface="Calibri"/>
                <a:sym typeface="Calibri"/>
              </a:rPr>
              <a:t>Multi-Payer handout </a:t>
            </a:r>
            <a:r>
              <a:rPr lang="en-US" sz="3600">
                <a:latin typeface="Calibri"/>
                <a:ea typeface="Calibri"/>
                <a:cs typeface="Calibri"/>
                <a:sym typeface="Calibri"/>
              </a:rPr>
              <a:t>for additional detail regarding how the two main payers (Priority Health and BCBSM) interpret these codes and who they pay to deliver service. </a:t>
            </a:r>
            <a:endParaRPr/>
          </a:p>
        </p:txBody>
      </p:sp>
      <p:sp>
        <p:nvSpPr>
          <p:cNvPr id="1480" name="Google Shape;1480;p118"/>
          <p:cNvSpPr txBox="1">
            <a:spLocks noGrp="1"/>
          </p:cNvSpPr>
          <p:nvPr>
            <p:ph type="body" idx="2"/>
          </p:nvPr>
        </p:nvSpPr>
        <p:spPr>
          <a:xfrm>
            <a:off x="340699" y="218088"/>
            <a:ext cx="10822601" cy="16764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000"/>
              <a:buNone/>
            </a:pPr>
            <a:r>
              <a:rPr lang="en-US" sz="6000" b="1">
                <a:solidFill>
                  <a:schemeClr val="dk1"/>
                </a:solidFill>
                <a:latin typeface="Calibri"/>
                <a:ea typeface="Calibri"/>
                <a:cs typeface="Calibri"/>
                <a:sym typeface="Calibri"/>
              </a:rPr>
              <a:t>Different payers, Different rules!</a:t>
            </a:r>
            <a:endParaRPr/>
          </a:p>
        </p:txBody>
      </p:sp>
      <p:sp>
        <p:nvSpPr>
          <p:cNvPr id="1481" name="Google Shape;1481;p118"/>
          <p:cNvSpPr txBox="1"/>
          <p:nvPr/>
        </p:nvSpPr>
        <p:spPr>
          <a:xfrm>
            <a:off x="3447326" y="4305299"/>
            <a:ext cx="8225420" cy="107721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Billing resources are posted on MICMT website: </a:t>
            </a:r>
            <a:r>
              <a:rPr lang="en-US" sz="3200" b="0" i="0" u="sng" strike="noStrike" cap="none">
                <a:solidFill>
                  <a:schemeClr val="dk1"/>
                </a:solidFill>
                <a:latin typeface="Calibri"/>
                <a:ea typeface="Calibri"/>
                <a:cs typeface="Calibri"/>
                <a:sym typeface="Calibri"/>
                <a:hlinkClick r:id="rId3"/>
              </a:rPr>
              <a:t>https://micmt-cares.org/bcbsm-billing</a:t>
            </a:r>
            <a:endParaRPr sz="3200" b="0" i="0" u="none" strike="noStrike" cap="none">
              <a:solidFill>
                <a:schemeClr val="dk1"/>
              </a:solidFill>
              <a:latin typeface="Calibri"/>
              <a:ea typeface="Calibri"/>
              <a:cs typeface="Calibri"/>
              <a:sym typeface="Calibri"/>
            </a:endParaRPr>
          </a:p>
        </p:txBody>
      </p:sp>
      <p:sp>
        <p:nvSpPr>
          <p:cNvPr id="1482" name="Google Shape;1482;p118"/>
          <p:cNvSpPr txBox="1"/>
          <p:nvPr/>
        </p:nvSpPr>
        <p:spPr>
          <a:xfrm>
            <a:off x="0" y="6565064"/>
            <a:ext cx="41148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898989"/>
              </a:buClr>
              <a:buSzPts val="1200"/>
              <a:buFont typeface="Arial"/>
              <a:buNone/>
            </a:pPr>
            <a:r>
              <a:rPr lang="en-US" sz="1200" b="0" i="0" u="none" strike="noStrike" cap="none">
                <a:solidFill>
                  <a:srgbClr val="898989"/>
                </a:solidFill>
                <a:latin typeface="Calibri"/>
                <a:ea typeface="Calibri"/>
                <a:cs typeface="Calibri"/>
                <a:sym typeface="Calibri"/>
              </a:rPr>
              <a:t>Specialty Team Based Care V1 5.5.2020</a:t>
            </a:r>
            <a:endParaRPr sz="1200" b="0" i="0" u="none" strike="noStrike" cap="none">
              <a:solidFill>
                <a:srgbClr val="898989"/>
              </a:solidFill>
              <a:latin typeface="Calibri"/>
              <a:ea typeface="Calibri"/>
              <a:cs typeface="Calibri"/>
              <a:sym typeface="Calibri"/>
            </a:endParaRPr>
          </a:p>
        </p:txBody>
      </p:sp>
      <p:sp>
        <p:nvSpPr>
          <p:cNvPr id="1483" name="Google Shape;1483;p118"/>
          <p:cNvSpPr txBox="1"/>
          <p:nvPr/>
        </p:nvSpPr>
        <p:spPr>
          <a:xfrm>
            <a:off x="9448800" y="6492875"/>
            <a:ext cx="2743200" cy="365125"/>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116</a:t>
            </a:fld>
            <a:endParaRPr sz="1200" b="0" i="0" u="none" strike="noStrike" cap="none">
              <a:solidFill>
                <a:srgbClr val="898989"/>
              </a:solidFill>
              <a:latin typeface="Calibri"/>
              <a:ea typeface="Calibri"/>
              <a:cs typeface="Calibri"/>
              <a:sym typeface="Calibri"/>
            </a:endParaRPr>
          </a:p>
        </p:txBody>
      </p:sp>
    </p:spTree>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19"/>
          <p:cNvSpPr txBox="1">
            <a:spLocks noGrp="1"/>
          </p:cNvSpPr>
          <p:nvPr>
            <p:ph type="title"/>
          </p:nvPr>
        </p:nvSpPr>
        <p:spPr>
          <a:xfrm>
            <a:off x="4575277" y="463102"/>
            <a:ext cx="7427494" cy="109492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6600"/>
              <a:buFont typeface="Calibri"/>
              <a:buNone/>
            </a:pPr>
            <a:r>
              <a:rPr lang="en-US" sz="6600" b="1">
                <a:latin typeface="Calibri"/>
                <a:ea typeface="Calibri"/>
                <a:cs typeface="Calibri"/>
                <a:sym typeface="Calibri"/>
              </a:rPr>
              <a:t>Different payers, Different rules!</a:t>
            </a:r>
            <a:endParaRPr/>
          </a:p>
        </p:txBody>
      </p:sp>
      <p:sp>
        <p:nvSpPr>
          <p:cNvPr id="1490" name="Google Shape;1490;p119"/>
          <p:cNvSpPr txBox="1">
            <a:spLocks noGrp="1"/>
          </p:cNvSpPr>
          <p:nvPr>
            <p:ph type="body" idx="1"/>
          </p:nvPr>
        </p:nvSpPr>
        <p:spPr>
          <a:xfrm>
            <a:off x="397009" y="464788"/>
            <a:ext cx="4683881"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None/>
            </a:pPr>
            <a:r>
              <a:rPr lang="en-US" sz="4000"/>
              <a:t>BCBSM</a:t>
            </a:r>
            <a:endParaRPr/>
          </a:p>
        </p:txBody>
      </p:sp>
      <p:sp>
        <p:nvSpPr>
          <p:cNvPr id="1491" name="Google Shape;1491;p119"/>
          <p:cNvSpPr txBox="1">
            <a:spLocks noGrp="1"/>
          </p:cNvSpPr>
          <p:nvPr>
            <p:ph type="body" idx="2"/>
          </p:nvPr>
        </p:nvSpPr>
        <p:spPr>
          <a:xfrm>
            <a:off x="397010" y="1226010"/>
            <a:ext cx="5146539" cy="450377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latin typeface="Calibri"/>
                <a:ea typeface="Calibri"/>
                <a:cs typeface="Calibri"/>
                <a:sym typeface="Calibri"/>
              </a:rPr>
              <a:t>BCBSM removed the distinction between lead care managers and qualified health professionals – now they simply have “physicians” and “care team members,” and those care team members are either licensed (e.g., social workers, nurses) or unlicensed (e.g., MAs, CHWs). </a:t>
            </a:r>
            <a:endParaRPr/>
          </a:p>
          <a:p>
            <a:pPr marL="228600" lvl="0" indent="-228600" algn="l" rtl="0">
              <a:lnSpc>
                <a:spcPct val="100000"/>
              </a:lnSpc>
              <a:spcBef>
                <a:spcPts val="0"/>
              </a:spcBef>
              <a:spcAft>
                <a:spcPts val="0"/>
              </a:spcAft>
              <a:buClr>
                <a:schemeClr val="dk1"/>
              </a:buClr>
              <a:buSzPts val="2400"/>
              <a:buChar char="•"/>
            </a:pPr>
            <a:r>
              <a:rPr lang="en-US" sz="2400">
                <a:latin typeface="Calibri"/>
                <a:ea typeface="Calibri"/>
                <a:cs typeface="Calibri"/>
                <a:sym typeface="Calibri"/>
              </a:rPr>
              <a:t>The care team can be comprised of any health care or behavioral health professional the provider believes is qualified to serve on the care team. </a:t>
            </a:r>
            <a:endParaRPr/>
          </a:p>
        </p:txBody>
      </p:sp>
      <p:sp>
        <p:nvSpPr>
          <p:cNvPr id="1492" name="Google Shape;1492;p119"/>
          <p:cNvSpPr txBox="1">
            <a:spLocks noGrp="1"/>
          </p:cNvSpPr>
          <p:nvPr>
            <p:ph type="body" idx="3"/>
          </p:nvPr>
        </p:nvSpPr>
        <p:spPr>
          <a:xfrm>
            <a:off x="6170654" y="2313827"/>
            <a:ext cx="4080330" cy="82391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4000"/>
              <a:buNone/>
            </a:pPr>
            <a:r>
              <a:rPr lang="en-US" sz="4000"/>
              <a:t>Priority Health</a:t>
            </a:r>
            <a:endParaRPr/>
          </a:p>
        </p:txBody>
      </p:sp>
      <p:sp>
        <p:nvSpPr>
          <p:cNvPr id="1493" name="Google Shape;1493;p119"/>
          <p:cNvSpPr txBox="1">
            <a:spLocks noGrp="1"/>
          </p:cNvSpPr>
          <p:nvPr>
            <p:ph type="body" idx="4"/>
          </p:nvPr>
        </p:nvSpPr>
        <p:spPr>
          <a:xfrm>
            <a:off x="6170654" y="3048795"/>
            <a:ext cx="5316496" cy="2680993"/>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QHPs include: RNs, certified NPs, PA-Cs, licensed Master social workers (LMSWs), psychologists (LLPs and PhDs.), certified diabetes educators (CDEs), Registered Dieticians, Masters'-trained nutritionists, clinical pharmacists and respiratory therapists.</a:t>
            </a:r>
            <a:endParaRPr/>
          </a:p>
        </p:txBody>
      </p:sp>
      <p:sp>
        <p:nvSpPr>
          <p:cNvPr id="1494" name="Google Shape;1494;p119"/>
          <p:cNvSpPr txBox="1"/>
          <p:nvPr/>
        </p:nvSpPr>
        <p:spPr>
          <a:xfrm>
            <a:off x="0" y="6054697"/>
            <a:ext cx="51931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PH: </a:t>
            </a:r>
            <a:r>
              <a:rPr lang="en-US" sz="1050" b="0" i="0" u="sng" strike="noStrike" cap="none">
                <a:solidFill>
                  <a:schemeClr val="dk1"/>
                </a:solidFill>
                <a:latin typeface="Calibri"/>
                <a:ea typeface="Calibri"/>
                <a:cs typeface="Calibri"/>
                <a:sym typeface="Calibri"/>
                <a:hlinkClick r:id="rId3"/>
              </a:rPr>
              <a:t>https://www.priorityhealth.com/provider/manual/services/medical/care-management</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BCBSM: March, 2020 FAQ document</a:t>
            </a:r>
            <a:endParaRPr sz="1400" b="0" i="0" u="none" strike="noStrike" cap="none">
              <a:solidFill>
                <a:srgbClr val="000000"/>
              </a:solidFill>
              <a:latin typeface="Arial"/>
              <a:ea typeface="Arial"/>
              <a:cs typeface="Arial"/>
              <a:sym typeface="Arial"/>
            </a:endParaRPr>
          </a:p>
        </p:txBody>
      </p:sp>
      <p:sp>
        <p:nvSpPr>
          <p:cNvPr id="1495" name="Google Shape;1495;p119"/>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496" name="Google Shape;1496;p119"/>
          <p:cNvSpPr txBox="1">
            <a:spLocks noGrp="1"/>
          </p:cNvSpPr>
          <p:nvPr>
            <p:ph type="ftr" idx="11"/>
          </p:nvPr>
        </p:nvSpPr>
        <p:spPr>
          <a:xfrm>
            <a:off x="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97" name="Google Shape;1497;p119"/>
          <p:cNvSpPr txBox="1">
            <a:spLocks noGrp="1"/>
          </p:cNvSpPr>
          <p:nvPr>
            <p:ph type="sldNum" idx="12"/>
          </p:nvPr>
        </p:nvSpPr>
        <p:spPr>
          <a:xfrm>
            <a:off x="9448800" y="646475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117</a:t>
            </a:fld>
            <a:endParaRPr/>
          </a:p>
        </p:txBody>
      </p:sp>
    </p:spTree>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20"/>
          <p:cNvSpPr txBox="1"/>
          <p:nvPr/>
        </p:nvSpPr>
        <p:spPr>
          <a:xfrm>
            <a:off x="2317370" y="4627787"/>
            <a:ext cx="5292971" cy="10740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S0257:</a:t>
            </a:r>
            <a:r>
              <a:rPr lang="en-US" sz="2400" b="0" i="0" u="none" strike="noStrike" cap="none">
                <a:solidFill>
                  <a:schemeClr val="dk1"/>
                </a:solidFill>
                <a:latin typeface="Calibri"/>
                <a:ea typeface="Calibri"/>
                <a:cs typeface="Calibri"/>
                <a:sym typeface="Calibri"/>
              </a:rPr>
              <a:t> Counseling and discussion regarding advance directives or end of life care planning and decisions </a:t>
            </a:r>
            <a:endParaRPr sz="1400" b="0" i="0" u="none" strike="noStrike" cap="none">
              <a:solidFill>
                <a:srgbClr val="000000"/>
              </a:solidFill>
              <a:latin typeface="Arial"/>
              <a:ea typeface="Arial"/>
              <a:cs typeface="Arial"/>
              <a:sym typeface="Arial"/>
            </a:endParaRPr>
          </a:p>
        </p:txBody>
      </p:sp>
      <p:sp>
        <p:nvSpPr>
          <p:cNvPr id="1504" name="Google Shape;1504;p120"/>
          <p:cNvSpPr txBox="1"/>
          <p:nvPr/>
        </p:nvSpPr>
        <p:spPr>
          <a:xfrm>
            <a:off x="265330" y="311175"/>
            <a:ext cx="8992881" cy="6556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Care Management Codes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for Care Team Members </a:t>
            </a:r>
            <a:endParaRPr sz="1400" b="0" i="0" u="none" strike="noStrike" cap="none">
              <a:solidFill>
                <a:srgbClr val="000000"/>
              </a:solidFill>
              <a:latin typeface="Arial"/>
              <a:ea typeface="Arial"/>
              <a:cs typeface="Arial"/>
              <a:sym typeface="Arial"/>
            </a:endParaRPr>
          </a:p>
        </p:txBody>
      </p:sp>
      <p:sp>
        <p:nvSpPr>
          <p:cNvPr id="1505" name="Google Shape;1505;p120"/>
          <p:cNvSpPr txBox="1"/>
          <p:nvPr/>
        </p:nvSpPr>
        <p:spPr>
          <a:xfrm>
            <a:off x="265330" y="1574619"/>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Face to Face w/ patient</a:t>
            </a:r>
            <a:endParaRPr sz="1400" b="0" i="0" u="none" strike="noStrike" cap="none">
              <a:solidFill>
                <a:srgbClr val="000000"/>
              </a:solidFill>
              <a:latin typeface="Arial"/>
              <a:ea typeface="Arial"/>
              <a:cs typeface="Arial"/>
              <a:sym typeface="Arial"/>
            </a:endParaRPr>
          </a:p>
        </p:txBody>
      </p:sp>
      <p:sp>
        <p:nvSpPr>
          <p:cNvPr id="1506" name="Google Shape;1506;p120"/>
          <p:cNvSpPr txBox="1"/>
          <p:nvPr/>
        </p:nvSpPr>
        <p:spPr>
          <a:xfrm>
            <a:off x="265331" y="2895387"/>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Group Visits w/ patient</a:t>
            </a:r>
            <a:endParaRPr sz="1400" b="0" i="0" u="none" strike="noStrike" cap="none">
              <a:solidFill>
                <a:srgbClr val="000000"/>
              </a:solidFill>
              <a:latin typeface="Arial"/>
              <a:ea typeface="Arial"/>
              <a:cs typeface="Arial"/>
              <a:sym typeface="Arial"/>
            </a:endParaRPr>
          </a:p>
        </p:txBody>
      </p:sp>
      <p:sp>
        <p:nvSpPr>
          <p:cNvPr id="1507" name="Google Shape;1507;p120"/>
          <p:cNvSpPr txBox="1"/>
          <p:nvPr/>
        </p:nvSpPr>
        <p:spPr>
          <a:xfrm>
            <a:off x="265331" y="4478954"/>
            <a:ext cx="1957256" cy="156966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End of Life Counseling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Advanced Directive</a:t>
            </a:r>
            <a:endParaRPr sz="1400" b="0" i="0" u="none" strike="noStrike" cap="none">
              <a:solidFill>
                <a:srgbClr val="000000"/>
              </a:solidFill>
              <a:latin typeface="Arial"/>
              <a:ea typeface="Arial"/>
              <a:cs typeface="Arial"/>
              <a:sym typeface="Arial"/>
            </a:endParaRPr>
          </a:p>
        </p:txBody>
      </p:sp>
      <p:sp>
        <p:nvSpPr>
          <p:cNvPr id="1508" name="Google Shape;1508;p120"/>
          <p:cNvSpPr/>
          <p:nvPr/>
        </p:nvSpPr>
        <p:spPr>
          <a:xfrm>
            <a:off x="2317370" y="1589204"/>
            <a:ext cx="887275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Initiation of Care Management (Comprehensive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r>
              <a:rPr lang="en-US" sz="2400" b="0" i="0" u="none" strike="noStrike" cap="none">
                <a:solidFill>
                  <a:schemeClr val="dk1"/>
                </a:solidFill>
                <a:latin typeface="Calibri"/>
                <a:ea typeface="Calibri"/>
                <a:cs typeface="Calibri"/>
                <a:sym typeface="Calibri"/>
              </a:rPr>
              <a:t> Individual Face-to-Face Visit </a:t>
            </a:r>
            <a:endParaRPr sz="1400" b="0" i="0" u="none" strike="noStrike" cap="none">
              <a:solidFill>
                <a:srgbClr val="000000"/>
              </a:solidFill>
              <a:latin typeface="Arial"/>
              <a:ea typeface="Arial"/>
              <a:cs typeface="Arial"/>
              <a:sym typeface="Arial"/>
            </a:endParaRPr>
          </a:p>
        </p:txBody>
      </p:sp>
      <p:sp>
        <p:nvSpPr>
          <p:cNvPr id="1509" name="Google Shape;1509;p120"/>
          <p:cNvSpPr/>
          <p:nvPr/>
        </p:nvSpPr>
        <p:spPr>
          <a:xfrm>
            <a:off x="2317370" y="2689886"/>
            <a:ext cx="923223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98961:</a:t>
            </a:r>
            <a:r>
              <a:rPr lang="en-US" sz="2400" b="0" i="0" u="none" strike="noStrike" cap="none">
                <a:solidFill>
                  <a:schemeClr val="dk1"/>
                </a:solidFill>
                <a:latin typeface="Calibri"/>
                <a:ea typeface="Calibri"/>
                <a:cs typeface="Calibri"/>
                <a:sym typeface="Calibri"/>
              </a:rPr>
              <a:t> Education and training for patient self-management for 2–4 patients; 30 minutes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98962:</a:t>
            </a:r>
            <a:r>
              <a:rPr lang="en-US" sz="2400" b="0" i="0" u="none" strike="noStrike" cap="none">
                <a:solidFill>
                  <a:schemeClr val="dk1"/>
                </a:solidFill>
                <a:latin typeface="Calibri"/>
                <a:ea typeface="Calibri"/>
                <a:cs typeface="Calibri"/>
                <a:sym typeface="Calibri"/>
              </a:rPr>
              <a:t> Education and training for patient self-management for 5–8 patients; 30 minutes</a:t>
            </a:r>
            <a:endParaRPr sz="1400" b="0" i="0" u="none" strike="noStrike" cap="none">
              <a:solidFill>
                <a:srgbClr val="000000"/>
              </a:solidFill>
              <a:latin typeface="Arial"/>
              <a:ea typeface="Arial"/>
              <a:cs typeface="Arial"/>
              <a:sym typeface="Arial"/>
            </a:endParaRPr>
          </a:p>
        </p:txBody>
      </p:sp>
      <p:sp>
        <p:nvSpPr>
          <p:cNvPr id="1510" name="Google Shape;1510;p120"/>
          <p:cNvSpPr/>
          <p:nvPr/>
        </p:nvSpPr>
        <p:spPr>
          <a:xfrm>
            <a:off x="6753746" y="5788953"/>
            <a:ext cx="5241488" cy="830997"/>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Provider liability if patient does not have the Care Management Benefit. </a:t>
            </a:r>
            <a:endParaRPr sz="1400" b="0" i="0" u="none" strike="noStrike" cap="none">
              <a:solidFill>
                <a:srgbClr val="000000"/>
              </a:solidFill>
              <a:latin typeface="Arial"/>
              <a:ea typeface="Arial"/>
              <a:cs typeface="Arial"/>
              <a:sym typeface="Arial"/>
            </a:endParaRPr>
          </a:p>
        </p:txBody>
      </p:sp>
      <p:graphicFrame>
        <p:nvGraphicFramePr>
          <p:cNvPr id="1511" name="Google Shape;1511;p120"/>
          <p:cNvGraphicFramePr/>
          <p:nvPr/>
        </p:nvGraphicFramePr>
        <p:xfrm>
          <a:off x="9494148" y="186094"/>
          <a:ext cx="2419425" cy="1127790"/>
        </p:xfrm>
        <a:graphic>
          <a:graphicData uri="http://schemas.openxmlformats.org/drawingml/2006/table">
            <a:tbl>
              <a:tblPr bandRow="1">
                <a:noFill/>
                <a:tableStyleId>{C652B921-8956-41CE-81AC-78CBEDE41E12}</a:tableStyleId>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61475">
                  <a:extLst>
                    <a:ext uri="{9D8B030D-6E8A-4147-A177-3AD203B41FA5}">
                      <a16:colId xmlns:a16="http://schemas.microsoft.com/office/drawing/2014/main" val="20002"/>
                    </a:ext>
                  </a:extLst>
                </a:gridCol>
                <a:gridCol w="4331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82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12" name="Google Shape;1512;p12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13" name="Google Shape;1513;p120"/>
          <p:cNvSpPr txBox="1">
            <a:spLocks noGrp="1"/>
          </p:cNvSpPr>
          <p:nvPr>
            <p:ph type="ftr" idx="11"/>
          </p:nvPr>
        </p:nvSpPr>
        <p:spPr>
          <a:xfrm>
            <a:off x="25462" y="65001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14" name="Google Shape;1514;p120"/>
          <p:cNvSpPr txBox="1">
            <a:spLocks noGrp="1"/>
          </p:cNvSpPr>
          <p:nvPr>
            <p:ph type="sldNum" idx="12"/>
          </p:nvPr>
        </p:nvSpPr>
        <p:spPr>
          <a:xfrm>
            <a:off x="9494148" y="656463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118</a:t>
            </a:fld>
            <a:endParaRPr/>
          </a:p>
        </p:txBody>
      </p:sp>
    </p:spTree>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21"/>
          <p:cNvSpPr txBox="1"/>
          <p:nvPr/>
        </p:nvSpPr>
        <p:spPr>
          <a:xfrm>
            <a:off x="287280" y="1685078"/>
            <a:ext cx="11279078" cy="45894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The </a:t>
            </a:r>
            <a:r>
              <a:rPr lang="en-US" sz="2400" b="1" i="0" u="none" strike="noStrike" cap="none">
                <a:solidFill>
                  <a:schemeClr val="dk1"/>
                </a:solidFill>
                <a:latin typeface="Calibri"/>
                <a:ea typeface="Calibri"/>
                <a:cs typeface="Calibri"/>
                <a:sym typeface="Calibri"/>
              </a:rPr>
              <a:t>Comprehensive Assessment </a:t>
            </a:r>
            <a:r>
              <a:rPr lang="en-US" sz="2400" b="0" i="0" u="none" strike="noStrike" cap="none">
                <a:solidFill>
                  <a:schemeClr val="dk1"/>
                </a:solidFill>
                <a:latin typeface="Calibri"/>
                <a:ea typeface="Calibri"/>
                <a:cs typeface="Calibri"/>
                <a:sym typeface="Calibri"/>
              </a:rPr>
              <a:t>(</a:t>
            </a: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is a face to face meeting which results in a patient centered care plan that the care team and the patient agree upon and follow.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comprehensive assessment is a holistic approach and involves screenings (ex. SDOH, PQ 2), understanding and discussion of patient’s concerns/goals and the medical treatment plan.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care plan: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Guides the patient and caregiver towards </a:t>
            </a:r>
            <a:r>
              <a:rPr lang="en-US" sz="2400" b="1" i="0" u="none" strike="noStrike" cap="none">
                <a:solidFill>
                  <a:schemeClr val="dk1"/>
                </a:solidFill>
                <a:latin typeface="Calibri"/>
                <a:ea typeface="Calibri"/>
                <a:cs typeface="Calibri"/>
                <a:sym typeface="Calibri"/>
              </a:rPr>
              <a:t>self-management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Requires </a:t>
            </a:r>
            <a:r>
              <a:rPr lang="en-US" sz="2400" b="1" i="0" u="none" strike="noStrike" cap="none">
                <a:solidFill>
                  <a:schemeClr val="dk1"/>
                </a:solidFill>
                <a:latin typeface="Calibri"/>
                <a:ea typeface="Calibri"/>
                <a:cs typeface="Calibri"/>
                <a:sym typeface="Calibri"/>
              </a:rPr>
              <a:t>monitoring and evaluation </a:t>
            </a:r>
            <a:r>
              <a:rPr lang="en-US" sz="2400" b="0" i="0" u="none" strike="noStrike" cap="none">
                <a:solidFill>
                  <a:schemeClr val="dk1"/>
                </a:solidFill>
                <a:latin typeface="Calibri"/>
                <a:ea typeface="Calibri"/>
                <a:cs typeface="Calibri"/>
                <a:sym typeface="Calibri"/>
              </a:rPr>
              <a:t>of the effectiveness of the plan over time</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Adjust goals and interventions as needed</a:t>
            </a:r>
            <a:r>
              <a:rPr lang="en-US" sz="2400" b="0" i="0" u="none" strike="noStrike" cap="none">
                <a:solidFill>
                  <a:schemeClr val="dk1"/>
                </a:solidFill>
                <a:latin typeface="Calibri"/>
                <a:ea typeface="Calibri"/>
                <a:cs typeface="Calibri"/>
                <a:sym typeface="Calibri"/>
              </a:rPr>
              <a:t>, until goals are met </a:t>
            </a:r>
            <a:endParaRPr sz="1400" b="0" i="0" u="none" strike="noStrike" cap="none">
              <a:solidFill>
                <a:srgbClr val="000000"/>
              </a:solidFill>
              <a:latin typeface="Arial"/>
              <a:ea typeface="Arial"/>
              <a:cs typeface="Arial"/>
              <a:sym typeface="Arial"/>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521" name="Google Shape;1521;p121"/>
          <p:cNvSpPr txBox="1"/>
          <p:nvPr/>
        </p:nvSpPr>
        <p:spPr>
          <a:xfrm>
            <a:off x="136696" y="150667"/>
            <a:ext cx="8724168"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G9001 Comprehensive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graphicFrame>
        <p:nvGraphicFramePr>
          <p:cNvPr id="1522" name="Google Shape;1522;p121"/>
          <p:cNvGraphicFramePr/>
          <p:nvPr/>
        </p:nvGraphicFramePr>
        <p:xfrm>
          <a:off x="9435690" y="150667"/>
          <a:ext cx="2371325" cy="1179255"/>
        </p:xfrm>
        <a:graphic>
          <a:graphicData uri="http://schemas.openxmlformats.org/drawingml/2006/table">
            <a:tbl>
              <a:tblPr bandRow="1">
                <a:noFill/>
                <a:tableStyleId>{C652B921-8956-41CE-81AC-78CBEDE41E12}</a:tableStyleId>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77525">
                  <a:extLst>
                    <a:ext uri="{9D8B030D-6E8A-4147-A177-3AD203B41FA5}">
                      <a16:colId xmlns:a16="http://schemas.microsoft.com/office/drawing/2014/main" val="20002"/>
                    </a:ext>
                  </a:extLst>
                </a:gridCol>
                <a:gridCol w="3689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23" name="Google Shape;1523;p12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24" name="Google Shape;1524;p121"/>
          <p:cNvSpPr txBox="1">
            <a:spLocks noGrp="1"/>
          </p:cNvSpPr>
          <p:nvPr>
            <p:ph type="sldNum" idx="12"/>
          </p:nvPr>
        </p:nvSpPr>
        <p:spPr>
          <a:xfrm>
            <a:off x="9466308" y="6483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119</a:t>
            </a:fld>
            <a:endParaRPr/>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0"/>
          <p:cNvSpPr txBox="1"/>
          <p:nvPr/>
        </p:nvSpPr>
        <p:spPr>
          <a:xfrm>
            <a:off x="436145" y="650134"/>
            <a:ext cx="10279981" cy="21885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7200"/>
              <a:buFont typeface="Calibri"/>
              <a:buNone/>
            </a:pPr>
            <a:r>
              <a:rPr lang="en-US" sz="7200" b="1" i="0" u="none" strike="noStrike" cap="none">
                <a:solidFill>
                  <a:schemeClr val="dk1"/>
                </a:solidFill>
                <a:latin typeface="Calibri"/>
                <a:ea typeface="Calibri"/>
                <a:cs typeface="Calibri"/>
                <a:sym typeface="Calibri"/>
              </a:rPr>
              <a:t>Goal of Care Management</a:t>
            </a:r>
            <a:endParaRPr sz="1400" b="0" i="0" u="none" strike="noStrike" cap="none">
              <a:solidFill>
                <a:srgbClr val="000000"/>
              </a:solidFill>
              <a:latin typeface="Arial"/>
              <a:ea typeface="Arial"/>
              <a:cs typeface="Arial"/>
              <a:sym typeface="Arial"/>
            </a:endParaRPr>
          </a:p>
        </p:txBody>
      </p:sp>
      <p:sp>
        <p:nvSpPr>
          <p:cNvPr id="197" name="Google Shape;197;p10"/>
          <p:cNvSpPr/>
          <p:nvPr/>
        </p:nvSpPr>
        <p:spPr>
          <a:xfrm>
            <a:off x="2838449" y="1950675"/>
            <a:ext cx="8230603" cy="3402375"/>
          </a:xfrm>
          <a:prstGeom prst="roundRect">
            <a:avLst>
              <a:gd name="adj" fmla="val 16667"/>
            </a:avLst>
          </a:prstGeom>
          <a:noFill/>
          <a:ln w="76200" cap="flat" cmpd="sng">
            <a:solidFill>
              <a:srgbClr val="C7DBF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865"/>
              </a:buClr>
              <a:buSzPts val="3200"/>
              <a:buFont typeface="Arial"/>
              <a:buNone/>
            </a:pPr>
            <a:r>
              <a:rPr lang="en-US" sz="4000" b="0" i="0" u="none" strike="noStrike" cap="none">
                <a:solidFill>
                  <a:schemeClr val="dk1"/>
                </a:solidFill>
                <a:latin typeface="Calibri"/>
                <a:ea typeface="Calibri"/>
                <a:cs typeface="Calibri"/>
                <a:sym typeface="Calibri"/>
              </a:rPr>
              <a:t>To achieve an optimal level of </a:t>
            </a:r>
            <a:r>
              <a:rPr lang="en-US" sz="4000" b="1" i="0" u="none" strike="noStrike" cap="none">
                <a:solidFill>
                  <a:schemeClr val="dk1"/>
                </a:solidFill>
                <a:latin typeface="Calibri"/>
                <a:ea typeface="Calibri"/>
                <a:cs typeface="Calibri"/>
                <a:sym typeface="Calibri"/>
              </a:rPr>
              <a:t>wellness</a:t>
            </a:r>
            <a:r>
              <a:rPr lang="en-US" sz="4000" b="0" i="0" u="none" strike="noStrike" cap="none">
                <a:solidFill>
                  <a:schemeClr val="dk1"/>
                </a:solidFill>
                <a:latin typeface="Calibri"/>
                <a:ea typeface="Calibri"/>
                <a:cs typeface="Calibri"/>
                <a:sym typeface="Calibri"/>
              </a:rPr>
              <a:t> and improve </a:t>
            </a:r>
            <a:r>
              <a:rPr lang="en-US" sz="4000" b="1" i="0" u="none" strike="noStrike" cap="none">
                <a:solidFill>
                  <a:schemeClr val="dk1"/>
                </a:solidFill>
                <a:latin typeface="Calibri"/>
                <a:ea typeface="Calibri"/>
                <a:cs typeface="Calibri"/>
                <a:sym typeface="Calibri"/>
              </a:rPr>
              <a:t>coordination of care</a:t>
            </a:r>
            <a:r>
              <a:rPr lang="en-US" sz="4000" b="0" i="0" u="none" strike="noStrike" cap="none">
                <a:solidFill>
                  <a:schemeClr val="dk1"/>
                </a:solidFill>
                <a:latin typeface="Calibri"/>
                <a:ea typeface="Calibri"/>
                <a:cs typeface="Calibri"/>
                <a:sym typeface="Calibri"/>
              </a:rPr>
              <a:t> while providing </a:t>
            </a:r>
            <a:r>
              <a:rPr lang="en-US" sz="4000" b="1" i="0" u="none" strike="noStrike" cap="none">
                <a:solidFill>
                  <a:schemeClr val="dk1"/>
                </a:solidFill>
                <a:latin typeface="Calibri"/>
                <a:ea typeface="Calibri"/>
                <a:cs typeface="Calibri"/>
                <a:sym typeface="Calibri"/>
              </a:rPr>
              <a:t>cost effective</a:t>
            </a:r>
            <a:r>
              <a:rPr lang="en-US" sz="4000" b="0" i="0" u="none" strike="noStrike" cap="none">
                <a:solidFill>
                  <a:schemeClr val="dk1"/>
                </a:solidFill>
                <a:latin typeface="Calibri"/>
                <a:ea typeface="Calibri"/>
                <a:cs typeface="Calibri"/>
                <a:sym typeface="Calibri"/>
              </a:rPr>
              <a:t>, </a:t>
            </a:r>
            <a:r>
              <a:rPr lang="en-US" sz="4000" b="1" i="0" u="none" strike="noStrike" cap="none">
                <a:solidFill>
                  <a:schemeClr val="dk1"/>
                </a:solidFill>
                <a:latin typeface="Calibri"/>
                <a:ea typeface="Calibri"/>
                <a:cs typeface="Calibri"/>
                <a:sym typeface="Calibri"/>
              </a:rPr>
              <a:t>non-duplicative</a:t>
            </a:r>
            <a:r>
              <a:rPr lang="en-US" sz="4000" b="0" i="0" u="none" strike="noStrike" cap="none">
                <a:solidFill>
                  <a:schemeClr val="dk1"/>
                </a:solidFill>
                <a:latin typeface="Calibri"/>
                <a:ea typeface="Calibri"/>
                <a:cs typeface="Calibri"/>
                <a:sym typeface="Calibri"/>
              </a:rPr>
              <a:t> services. </a:t>
            </a:r>
            <a:endParaRPr sz="3600" b="0" i="0" u="none" strike="noStrike" cap="none">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rgbClr val="009681"/>
              </a:buClr>
              <a:buSzPts val="1600"/>
              <a:buFont typeface="Arial"/>
              <a:buNone/>
            </a:pPr>
            <a:r>
              <a:rPr lang="en-US" sz="2000" b="0" i="1" u="none" strike="noStrike" cap="none">
                <a:solidFill>
                  <a:schemeClr val="dk1"/>
                </a:solidFill>
                <a:latin typeface="Calibri"/>
                <a:ea typeface="Calibri"/>
                <a:cs typeface="Calibri"/>
                <a:sym typeface="Calibri"/>
              </a:rPr>
              <a:t>Aug 13, 2018, The Center for Health Care Strategies, Inc. (CHCS) </a:t>
            </a: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16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1600"/>
              <a:buFont typeface="Arial"/>
              <a:buNone/>
            </a:pPr>
            <a:endParaRPr sz="2000" b="0" i="0" u="none" strike="noStrike" cap="none">
              <a:solidFill>
                <a:schemeClr val="dk1"/>
              </a:solidFill>
              <a:latin typeface="Calibri"/>
              <a:ea typeface="Calibri"/>
              <a:cs typeface="Calibri"/>
              <a:sym typeface="Calibri"/>
            </a:endParaRPr>
          </a:p>
        </p:txBody>
      </p:sp>
      <p:pic>
        <p:nvPicPr>
          <p:cNvPr id="198" name="Google Shape;198;p10"/>
          <p:cNvPicPr preferRelativeResize="0"/>
          <p:nvPr/>
        </p:nvPicPr>
        <p:blipFill rotWithShape="1">
          <a:blip r:embed="rId3">
            <a:alphaModFix/>
          </a:blip>
          <a:srcRect/>
          <a:stretch/>
        </p:blipFill>
        <p:spPr>
          <a:xfrm>
            <a:off x="462867" y="2700484"/>
            <a:ext cx="2022656" cy="1902756"/>
          </a:xfrm>
          <a:prstGeom prst="rect">
            <a:avLst/>
          </a:prstGeom>
          <a:noFill/>
          <a:ln>
            <a:noFill/>
          </a:ln>
        </p:spPr>
      </p:pic>
      <p:sp>
        <p:nvSpPr>
          <p:cNvPr id="199" name="Google Shape;199;p10"/>
          <p:cNvSpPr txBox="1">
            <a:spLocks noGrp="1"/>
          </p:cNvSpPr>
          <p:nvPr>
            <p:ph type="ftr" idx="11"/>
          </p:nvPr>
        </p:nvSpPr>
        <p:spPr>
          <a:xfrm>
            <a:off x="0" y="647102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00" name="Google Shape;200;p1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22"/>
          <p:cNvSpPr txBox="1"/>
          <p:nvPr/>
        </p:nvSpPr>
        <p:spPr>
          <a:xfrm>
            <a:off x="402421" y="204394"/>
            <a:ext cx="8724168"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G9001 Comprehensive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sp>
        <p:nvSpPr>
          <p:cNvPr id="1531" name="Google Shape;1531;p122"/>
          <p:cNvSpPr txBox="1"/>
          <p:nvPr/>
        </p:nvSpPr>
        <p:spPr>
          <a:xfrm>
            <a:off x="632945" y="1723512"/>
            <a:ext cx="10323812" cy="4203369"/>
          </a:xfrm>
          <a:prstGeom prst="rect">
            <a:avLst/>
          </a:prstGeom>
          <a:noFill/>
          <a:ln>
            <a:noFill/>
          </a:ln>
        </p:spPr>
        <p:txBody>
          <a:bodyPr spcFirstLastPara="1" wrap="square" lIns="91425" tIns="45700" rIns="91425" bIns="45700" anchor="t" anchorCtr="0">
            <a:normAutofit/>
          </a:bodyPr>
          <a:lstStyle/>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BCBSM</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 (or video for commercial)</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One per patient per day</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Priority Health</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May be billed once annually for patients with ongoing care management.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p:txBody>
      </p:sp>
      <p:graphicFrame>
        <p:nvGraphicFramePr>
          <p:cNvPr id="1532" name="Google Shape;1532;p122"/>
          <p:cNvGraphicFramePr/>
          <p:nvPr/>
        </p:nvGraphicFramePr>
        <p:xfrm>
          <a:off x="9426010" y="168156"/>
          <a:ext cx="2429125" cy="1179255"/>
        </p:xfrm>
        <a:graphic>
          <a:graphicData uri="http://schemas.openxmlformats.org/drawingml/2006/table">
            <a:tbl>
              <a:tblPr bandRow="1">
                <a:noFill/>
                <a:tableStyleId>{C652B921-8956-41CE-81AC-78CBEDE41E12}</a:tableStyleId>
              </a:tblPr>
              <a:tblGrid>
                <a:gridCol w="1066450">
                  <a:extLst>
                    <a:ext uri="{9D8B030D-6E8A-4147-A177-3AD203B41FA5}">
                      <a16:colId xmlns:a16="http://schemas.microsoft.com/office/drawing/2014/main" val="20000"/>
                    </a:ext>
                  </a:extLst>
                </a:gridCol>
                <a:gridCol w="335975">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40105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33" name="Google Shape;1533;p122"/>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34" name="Google Shape;1534;p122"/>
          <p:cNvSpPr txBox="1">
            <a:spLocks noGrp="1"/>
          </p:cNvSpPr>
          <p:nvPr>
            <p:ph type="ftr" idx="11"/>
          </p:nvPr>
        </p:nvSpPr>
        <p:spPr>
          <a:xfrm>
            <a:off x="940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35" name="Google Shape;1535;p12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120</a:t>
            </a:fld>
            <a:endParaRPr/>
          </a:p>
        </p:txBody>
      </p:sp>
    </p:spTree>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23"/>
          <p:cNvSpPr txBox="1"/>
          <p:nvPr/>
        </p:nvSpPr>
        <p:spPr>
          <a:xfrm>
            <a:off x="291360" y="186278"/>
            <a:ext cx="8277155" cy="83099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G9002 Face-to-Face</a:t>
            </a:r>
            <a:endParaRPr sz="1400" b="0" i="0" u="none" strike="noStrike" cap="none">
              <a:solidFill>
                <a:srgbClr val="000000"/>
              </a:solidFill>
              <a:latin typeface="Arial"/>
              <a:ea typeface="Arial"/>
              <a:cs typeface="Arial"/>
              <a:sym typeface="Arial"/>
            </a:endParaRPr>
          </a:p>
        </p:txBody>
      </p:sp>
      <p:sp>
        <p:nvSpPr>
          <p:cNvPr id="1542" name="Google Shape;1542;p123"/>
          <p:cNvSpPr txBox="1"/>
          <p:nvPr/>
        </p:nvSpPr>
        <p:spPr>
          <a:xfrm>
            <a:off x="456514" y="1083499"/>
            <a:ext cx="11318391" cy="47534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BCBSM (Commercial and Medicare Advantage):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Individual, face to face or video</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If the total cumulative time with the patient adds up to: </a:t>
            </a:r>
            <a:endParaRPr sz="1400" b="0" i="0" u="none" strike="noStrike" cap="none">
              <a:solidFill>
                <a:srgbClr val="000000"/>
              </a:solidFill>
              <a:latin typeface="Arial"/>
              <a:ea typeface="Arial"/>
              <a:cs typeface="Arial"/>
              <a:sym typeface="Arial"/>
            </a:endParaRPr>
          </a:p>
          <a:p>
            <a:pPr marL="685800" marR="0" lvl="1"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1 to 45 minutes, report a quantity of one; 46 to 75 minutes, report a quantity of two; 76 to 105 minutes, report a quantity of three; 106 to 135 minutes, report a quantity of four.</a:t>
            </a:r>
            <a:endParaRPr sz="1400" b="0" i="0" u="none" strike="noStrike" cap="none">
              <a:solidFill>
                <a:srgbClr val="000000"/>
              </a:solidFill>
              <a:latin typeface="Arial"/>
              <a:ea typeface="Arial"/>
              <a:cs typeface="Arial"/>
              <a:sym typeface="Arial"/>
            </a:endParaRPr>
          </a:p>
          <a:p>
            <a:pPr marL="800100" marR="0" lvl="2"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Priority Health (Commercial, Medicare Advantage, Medicaid):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No 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 person visit with patient, may include caregiver involvement.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Used for treatment plan, self management education, medication therapy, risk factors, unmet care, physical status, emotional status, community resources, readiness to change.</a:t>
            </a:r>
            <a:endParaRPr sz="1400" b="0" i="0" u="none" strike="noStrike" cap="none">
              <a:solidFill>
                <a:srgbClr val="000000"/>
              </a:solidFill>
              <a:latin typeface="Arial"/>
              <a:ea typeface="Arial"/>
              <a:cs typeface="Arial"/>
              <a:sym typeface="Arial"/>
            </a:endParaRPr>
          </a:p>
        </p:txBody>
      </p:sp>
      <p:sp>
        <p:nvSpPr>
          <p:cNvPr id="1543" name="Google Shape;1543;p123"/>
          <p:cNvSpPr txBox="1"/>
          <p:nvPr/>
        </p:nvSpPr>
        <p:spPr>
          <a:xfrm>
            <a:off x="6008961" y="5642464"/>
            <a:ext cx="5939771" cy="92333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BCBSM:  2P Modifier for G9002-  Payable when contact is made with patient to discuss the program and patient does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not enroll in care management.</a:t>
            </a:r>
            <a:endParaRPr sz="1400" b="0" i="0" u="none" strike="noStrike" cap="none">
              <a:solidFill>
                <a:srgbClr val="000000"/>
              </a:solidFill>
              <a:latin typeface="Arial"/>
              <a:ea typeface="Arial"/>
              <a:cs typeface="Arial"/>
              <a:sym typeface="Arial"/>
            </a:endParaRPr>
          </a:p>
        </p:txBody>
      </p:sp>
      <p:graphicFrame>
        <p:nvGraphicFramePr>
          <p:cNvPr id="1544" name="Google Shape;1544;p123"/>
          <p:cNvGraphicFramePr/>
          <p:nvPr/>
        </p:nvGraphicFramePr>
        <p:xfrm>
          <a:off x="9706197" y="186278"/>
          <a:ext cx="2242525" cy="1179255"/>
        </p:xfrm>
        <a:graphic>
          <a:graphicData uri="http://schemas.openxmlformats.org/drawingml/2006/table">
            <a:tbl>
              <a:tblPr bandRow="1">
                <a:noFill/>
                <a:tableStyleId>{C652B921-8956-41CE-81AC-78CBEDE41E12}</a:tableStyleId>
              </a:tblPr>
              <a:tblGrid>
                <a:gridCol w="984875">
                  <a:extLst>
                    <a:ext uri="{9D8B030D-6E8A-4147-A177-3AD203B41FA5}">
                      <a16:colId xmlns:a16="http://schemas.microsoft.com/office/drawing/2014/main" val="20000"/>
                    </a:ext>
                  </a:extLst>
                </a:gridCol>
                <a:gridCol w="327200">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45" name="Google Shape;1545;p12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46" name="Google Shape;1546;p123"/>
          <p:cNvSpPr txBox="1">
            <a:spLocks noGrp="1"/>
          </p:cNvSpPr>
          <p:nvPr>
            <p:ph type="sldNum" idx="12"/>
          </p:nvPr>
        </p:nvSpPr>
        <p:spPr>
          <a:xfrm>
            <a:off x="9448800" y="655160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121</a:t>
            </a:fld>
            <a:endParaRPr/>
          </a:p>
        </p:txBody>
      </p:sp>
    </p:spTree>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24"/>
          <p:cNvSpPr txBox="1"/>
          <p:nvPr/>
        </p:nvSpPr>
        <p:spPr>
          <a:xfrm>
            <a:off x="278994" y="246497"/>
            <a:ext cx="9538774"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Face to Face or Video Codes</a:t>
            </a:r>
            <a:endParaRPr sz="1400" b="0" i="0" u="none" strike="noStrike" cap="none">
              <a:solidFill>
                <a:srgbClr val="000000"/>
              </a:solidFill>
              <a:latin typeface="Arial"/>
              <a:ea typeface="Arial"/>
              <a:cs typeface="Arial"/>
              <a:sym typeface="Arial"/>
            </a:endParaRPr>
          </a:p>
        </p:txBody>
      </p:sp>
      <p:sp>
        <p:nvSpPr>
          <p:cNvPr id="1553" name="Google Shape;1553;p124"/>
          <p:cNvSpPr txBox="1"/>
          <p:nvPr/>
        </p:nvSpPr>
        <p:spPr>
          <a:xfrm>
            <a:off x="439412" y="1377430"/>
            <a:ext cx="5476454" cy="5843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G9001 Comprehensive Assessment</a:t>
            </a:r>
            <a:endParaRPr sz="1400" b="0" i="0" u="none" strike="noStrike" cap="none">
              <a:solidFill>
                <a:srgbClr val="000000"/>
              </a:solidFill>
              <a:latin typeface="Arial"/>
              <a:ea typeface="Arial"/>
              <a:cs typeface="Arial"/>
              <a:sym typeface="Arial"/>
            </a:endParaRPr>
          </a:p>
        </p:txBody>
      </p:sp>
      <p:sp>
        <p:nvSpPr>
          <p:cNvPr id="1554" name="Google Shape;1554;p124"/>
          <p:cNvSpPr txBox="1"/>
          <p:nvPr/>
        </p:nvSpPr>
        <p:spPr>
          <a:xfrm>
            <a:off x="439414" y="1822597"/>
            <a:ext cx="6609086" cy="34784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Duration at least 30 minutes, that results in a care management plan that all care management team members and the patient will follow.</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is a </a:t>
            </a:r>
            <a:r>
              <a:rPr lang="en-US" sz="2400" b="1" i="0" u="none" strike="noStrike" cap="none">
                <a:solidFill>
                  <a:schemeClr val="dk1"/>
                </a:solidFill>
                <a:latin typeface="Calibri"/>
                <a:ea typeface="Calibri"/>
                <a:cs typeface="Calibri"/>
                <a:sym typeface="Calibri"/>
              </a:rPr>
              <a:t>holistic, encompassing </a:t>
            </a:r>
            <a:r>
              <a:rPr lang="en-US" sz="2400" b="0" i="0" u="none" strike="noStrike" cap="none">
                <a:solidFill>
                  <a:schemeClr val="dk1"/>
                </a:solidFill>
                <a:latin typeface="Calibri"/>
                <a:ea typeface="Calibri"/>
                <a:cs typeface="Calibri"/>
                <a:sym typeface="Calibri"/>
              </a:rPr>
              <a:t>type of patient visit that helps define a significant change in how the patient approaches managing their health: new diagnosis, transition of care, addressing a symptom that requires a significant change to the previous care plan.</a:t>
            </a:r>
            <a:endParaRPr sz="1400" b="0" i="0" u="none" strike="noStrike" cap="none">
              <a:solidFill>
                <a:srgbClr val="000000"/>
              </a:solidFill>
              <a:latin typeface="Arial"/>
              <a:ea typeface="Arial"/>
              <a:cs typeface="Arial"/>
              <a:sym typeface="Arial"/>
            </a:endParaRPr>
          </a:p>
        </p:txBody>
      </p:sp>
      <p:sp>
        <p:nvSpPr>
          <p:cNvPr id="1555" name="Google Shape;1555;p124"/>
          <p:cNvSpPr txBox="1"/>
          <p:nvPr/>
        </p:nvSpPr>
        <p:spPr>
          <a:xfrm>
            <a:off x="7601592" y="2378567"/>
            <a:ext cx="3191843" cy="4346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G9002 Patient Visit</a:t>
            </a:r>
            <a:endParaRPr sz="1400" b="0" i="0" u="none" strike="noStrike" cap="none">
              <a:solidFill>
                <a:srgbClr val="000000"/>
              </a:solidFill>
              <a:latin typeface="Arial"/>
              <a:ea typeface="Arial"/>
              <a:cs typeface="Arial"/>
              <a:sym typeface="Arial"/>
            </a:endParaRPr>
          </a:p>
        </p:txBody>
      </p:sp>
      <p:sp>
        <p:nvSpPr>
          <p:cNvPr id="1556" name="Google Shape;1556;p124"/>
          <p:cNvSpPr txBox="1"/>
          <p:nvPr/>
        </p:nvSpPr>
        <p:spPr>
          <a:xfrm>
            <a:off x="7489828" y="2813202"/>
            <a:ext cx="4204260" cy="2129585"/>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 that is focused on addressing a piece of the care management plan.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type of visit should additionally address patient goals and a follow up plan.</a:t>
            </a:r>
            <a:endParaRPr sz="1400" b="0" i="0" u="none" strike="noStrike" cap="none">
              <a:solidFill>
                <a:srgbClr val="000000"/>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557" name="Google Shape;1557;p124"/>
          <p:cNvSpPr/>
          <p:nvPr/>
        </p:nvSpPr>
        <p:spPr>
          <a:xfrm>
            <a:off x="439413" y="1383633"/>
            <a:ext cx="6609087" cy="4312318"/>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124"/>
          <p:cNvSpPr/>
          <p:nvPr/>
        </p:nvSpPr>
        <p:spPr>
          <a:xfrm>
            <a:off x="7489827" y="2374237"/>
            <a:ext cx="4251042" cy="3321713"/>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aphicFrame>
        <p:nvGraphicFramePr>
          <p:cNvPr id="1559" name="Google Shape;1559;p124"/>
          <p:cNvGraphicFramePr/>
          <p:nvPr/>
        </p:nvGraphicFramePr>
        <p:xfrm>
          <a:off x="9615348" y="204406"/>
          <a:ext cx="2403400" cy="1179255"/>
        </p:xfrm>
        <a:graphic>
          <a:graphicData uri="http://schemas.openxmlformats.org/drawingml/2006/table">
            <a:tbl>
              <a:tblPr bandRow="1">
                <a:noFill/>
                <a:tableStyleId>{C652B921-8956-41CE-81AC-78CBEDE41E12}</a:tableStyleId>
              </a:tblPr>
              <a:tblGrid>
                <a:gridCol w="1066450">
                  <a:extLst>
                    <a:ext uri="{9D8B030D-6E8A-4147-A177-3AD203B41FA5}">
                      <a16:colId xmlns:a16="http://schemas.microsoft.com/office/drawing/2014/main" val="20000"/>
                    </a:ext>
                  </a:extLst>
                </a:gridCol>
                <a:gridCol w="374425">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52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60" name="Google Shape;1560;p124"/>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61" name="Google Shape;1561;p124"/>
          <p:cNvSpPr txBox="1">
            <a:spLocks noGrp="1"/>
          </p:cNvSpPr>
          <p:nvPr>
            <p:ph type="ftr" idx="11"/>
          </p:nvPr>
        </p:nvSpPr>
        <p:spPr>
          <a:xfrm>
            <a:off x="940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62" name="Google Shape;1562;p124"/>
          <p:cNvSpPr txBox="1">
            <a:spLocks noGrp="1"/>
          </p:cNvSpPr>
          <p:nvPr>
            <p:ph type="sldNum" idx="12"/>
          </p:nvPr>
        </p:nvSpPr>
        <p:spPr>
          <a:xfrm>
            <a:off x="9421835" y="65039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122</a:t>
            </a:fld>
            <a:endParaRPr/>
          </a:p>
        </p:txBody>
      </p:sp>
    </p:spTree>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25"/>
          <p:cNvSpPr txBox="1"/>
          <p:nvPr/>
        </p:nvSpPr>
        <p:spPr>
          <a:xfrm>
            <a:off x="391454" y="220345"/>
            <a:ext cx="8760859"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98961, 98962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Group Education Code</a:t>
            </a:r>
            <a:endParaRPr sz="1400" b="0" i="0" u="none" strike="noStrike" cap="none">
              <a:solidFill>
                <a:srgbClr val="000000"/>
              </a:solidFill>
              <a:latin typeface="Arial"/>
              <a:ea typeface="Arial"/>
              <a:cs typeface="Arial"/>
              <a:sym typeface="Arial"/>
            </a:endParaRPr>
          </a:p>
        </p:txBody>
      </p:sp>
      <p:sp>
        <p:nvSpPr>
          <p:cNvPr id="1569" name="Google Shape;1569;p125"/>
          <p:cNvSpPr txBox="1"/>
          <p:nvPr/>
        </p:nvSpPr>
        <p:spPr>
          <a:xfrm>
            <a:off x="526151" y="1982972"/>
            <a:ext cx="9307659" cy="3789984"/>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98961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2-4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98962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5-8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70" name="Google Shape;1570;p125"/>
          <p:cNvGraphicFramePr/>
          <p:nvPr/>
        </p:nvGraphicFramePr>
        <p:xfrm>
          <a:off x="9152313" y="220345"/>
          <a:ext cx="2617700" cy="1179255"/>
        </p:xfrm>
        <a:graphic>
          <a:graphicData uri="http://schemas.openxmlformats.org/drawingml/2006/table">
            <a:tbl>
              <a:tblPr bandRow="1">
                <a:noFill/>
                <a:tableStyleId>{C652B921-8956-41CE-81AC-78CBEDE41E12}</a:tableStyleId>
              </a:tblPr>
              <a:tblGrid>
                <a:gridCol w="1066450">
                  <a:extLst>
                    <a:ext uri="{9D8B030D-6E8A-4147-A177-3AD203B41FA5}">
                      <a16:colId xmlns:a16="http://schemas.microsoft.com/office/drawing/2014/main" val="20000"/>
                    </a:ext>
                  </a:extLst>
                </a:gridCol>
                <a:gridCol w="412250">
                  <a:extLst>
                    <a:ext uri="{9D8B030D-6E8A-4147-A177-3AD203B41FA5}">
                      <a16:colId xmlns:a16="http://schemas.microsoft.com/office/drawing/2014/main" val="20001"/>
                    </a:ext>
                  </a:extLst>
                </a:gridCol>
                <a:gridCol w="657725">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pic>
        <p:nvPicPr>
          <p:cNvPr id="1571" name="Google Shape;1571;p125"/>
          <p:cNvPicPr preferRelativeResize="0"/>
          <p:nvPr/>
        </p:nvPicPr>
        <p:blipFill rotWithShape="1">
          <a:blip r:embed="rId3">
            <a:alphaModFix/>
          </a:blip>
          <a:srcRect/>
          <a:stretch/>
        </p:blipFill>
        <p:spPr>
          <a:xfrm>
            <a:off x="7309225" y="2301576"/>
            <a:ext cx="3686175" cy="3152775"/>
          </a:xfrm>
          <a:prstGeom prst="rect">
            <a:avLst/>
          </a:prstGeom>
          <a:noFill/>
          <a:ln>
            <a:noFill/>
          </a:ln>
        </p:spPr>
      </p:pic>
      <p:sp>
        <p:nvSpPr>
          <p:cNvPr id="1572" name="Google Shape;1572;p125"/>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73" name="Google Shape;1573;p125"/>
          <p:cNvSpPr txBox="1">
            <a:spLocks noGrp="1"/>
          </p:cNvSpPr>
          <p:nvPr>
            <p:ph type="sldNum" idx="12"/>
          </p:nvPr>
        </p:nvSpPr>
        <p:spPr>
          <a:xfrm>
            <a:off x="94504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123</a:t>
            </a:fld>
            <a:endParaRPr/>
          </a:p>
        </p:txBody>
      </p:sp>
    </p:spTree>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26"/>
          <p:cNvSpPr txBox="1"/>
          <p:nvPr/>
        </p:nvSpPr>
        <p:spPr>
          <a:xfrm>
            <a:off x="282079" y="200543"/>
            <a:ext cx="7585572" cy="23140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S0257 End of Life Counseling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Advanced Directive Discussion Code</a:t>
            </a:r>
            <a:endParaRPr sz="1400" b="0" i="0" u="none" strike="noStrike" cap="none">
              <a:solidFill>
                <a:srgbClr val="000000"/>
              </a:solidFill>
              <a:latin typeface="Arial"/>
              <a:ea typeface="Arial"/>
              <a:cs typeface="Arial"/>
              <a:sym typeface="Arial"/>
            </a:endParaRPr>
          </a:p>
        </p:txBody>
      </p:sp>
      <p:sp>
        <p:nvSpPr>
          <p:cNvPr id="1580" name="Google Shape;1580;p126"/>
          <p:cNvSpPr txBox="1"/>
          <p:nvPr/>
        </p:nvSpPr>
        <p:spPr>
          <a:xfrm>
            <a:off x="282079" y="2514600"/>
            <a:ext cx="9161490" cy="2238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Individual face to face, video or telephone</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BCBSM:</a:t>
            </a:r>
            <a:r>
              <a:rPr lang="en-US" sz="3600" b="0" i="0" u="none" strike="noStrike" cap="none">
                <a:solidFill>
                  <a:schemeClr val="dk1"/>
                </a:solidFill>
                <a:latin typeface="Calibri"/>
                <a:ea typeface="Calibri"/>
                <a:cs typeface="Calibri"/>
                <a:sym typeface="Calibri"/>
              </a:rPr>
              <a:t> one per patient per day</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Priority:</a:t>
            </a:r>
            <a:r>
              <a:rPr lang="en-US" sz="3600" b="0" i="0" u="none" strike="noStrike" cap="none">
                <a:solidFill>
                  <a:schemeClr val="dk1"/>
                </a:solidFill>
                <a:latin typeface="Calibri"/>
                <a:ea typeface="Calibri"/>
                <a:cs typeface="Calibri"/>
                <a:sym typeface="Calibri"/>
              </a:rPr>
              <a:t> no quantity limits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81" name="Google Shape;1581;p126"/>
          <p:cNvGraphicFramePr/>
          <p:nvPr/>
        </p:nvGraphicFramePr>
        <p:xfrm>
          <a:off x="9277890" y="200543"/>
          <a:ext cx="2624700" cy="1179255"/>
        </p:xfrm>
        <a:graphic>
          <a:graphicData uri="http://schemas.openxmlformats.org/drawingml/2006/table">
            <a:tbl>
              <a:tblPr bandRow="1">
                <a:noFill/>
                <a:tableStyleId>{C652B921-8956-41CE-81AC-78CBEDE41E12}</a:tableStyleId>
              </a:tblPr>
              <a:tblGrid>
                <a:gridCol w="1113700">
                  <a:extLst>
                    <a:ext uri="{9D8B030D-6E8A-4147-A177-3AD203B41FA5}">
                      <a16:colId xmlns:a16="http://schemas.microsoft.com/office/drawing/2014/main" val="20000"/>
                    </a:ext>
                  </a:extLst>
                </a:gridCol>
                <a:gridCol w="445475">
                  <a:extLst>
                    <a:ext uri="{9D8B030D-6E8A-4147-A177-3AD203B41FA5}">
                      <a16:colId xmlns:a16="http://schemas.microsoft.com/office/drawing/2014/main" val="20001"/>
                    </a:ext>
                  </a:extLst>
                </a:gridCol>
                <a:gridCol w="543600">
                  <a:extLst>
                    <a:ext uri="{9D8B030D-6E8A-4147-A177-3AD203B41FA5}">
                      <a16:colId xmlns:a16="http://schemas.microsoft.com/office/drawing/2014/main" val="20002"/>
                    </a:ext>
                  </a:extLst>
                </a:gridCol>
                <a:gridCol w="521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82" name="Google Shape;1582;p126"/>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83" name="Google Shape;1583;p126"/>
          <p:cNvSpPr txBox="1">
            <a:spLocks noGrp="1"/>
          </p:cNvSpPr>
          <p:nvPr>
            <p:ph type="ftr" idx="11"/>
          </p:nvPr>
        </p:nvSpPr>
        <p:spPr>
          <a:xfrm>
            <a:off x="940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84" name="Google Shape;1584;p126"/>
          <p:cNvSpPr txBox="1">
            <a:spLocks noGrp="1"/>
          </p:cNvSpPr>
          <p:nvPr>
            <p:ph type="sldNum" idx="12"/>
          </p:nvPr>
        </p:nvSpPr>
        <p:spPr>
          <a:xfrm>
            <a:off x="944356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124</a:t>
            </a:fld>
            <a:endParaRPr/>
          </a:p>
        </p:txBody>
      </p:sp>
    </p:spTree>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27"/>
          <p:cNvSpPr txBox="1"/>
          <p:nvPr/>
        </p:nvSpPr>
        <p:spPr>
          <a:xfrm>
            <a:off x="327961" y="228858"/>
            <a:ext cx="7886700" cy="9616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000" b="1" i="0" u="none" strike="noStrike" cap="none">
                <a:solidFill>
                  <a:schemeClr val="dk1"/>
                </a:solidFill>
                <a:latin typeface="Calibri"/>
                <a:ea typeface="Calibri"/>
                <a:cs typeface="Calibri"/>
                <a:sym typeface="Calibri"/>
              </a:rPr>
              <a:t>S0257 End of Life Counseling  </a:t>
            </a:r>
            <a:br>
              <a:rPr lang="en-US" sz="40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Advance Directive Discussion Code</a:t>
            </a:r>
            <a:endParaRPr sz="1400" b="0" i="0" u="none" strike="noStrike" cap="none">
              <a:solidFill>
                <a:srgbClr val="000000"/>
              </a:solidFill>
              <a:latin typeface="Arial"/>
              <a:ea typeface="Arial"/>
              <a:cs typeface="Arial"/>
              <a:sym typeface="Arial"/>
            </a:endParaRPr>
          </a:p>
        </p:txBody>
      </p:sp>
      <p:sp>
        <p:nvSpPr>
          <p:cNvPr id="1591" name="Google Shape;1591;p127"/>
          <p:cNvSpPr txBox="1"/>
          <p:nvPr/>
        </p:nvSpPr>
        <p:spPr>
          <a:xfrm>
            <a:off x="327961" y="1593827"/>
            <a:ext cx="11527154" cy="4999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865"/>
              </a:buClr>
              <a:buSzPts val="2800"/>
              <a:buFont typeface="Arial"/>
              <a:buNone/>
            </a:pPr>
            <a:r>
              <a:rPr lang="en-US" sz="2200" b="1" i="0" u="none" strike="noStrike" cap="none">
                <a:solidFill>
                  <a:schemeClr val="dk1"/>
                </a:solidFill>
                <a:latin typeface="Calibri"/>
                <a:ea typeface="Calibri"/>
                <a:cs typeface="Calibri"/>
                <a:sym typeface="Calibri"/>
              </a:rPr>
              <a:t>Discussion with patient/caregiver may include one of the following: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200"/>
              <a:buFont typeface="Arial"/>
              <a:buNone/>
            </a:pPr>
            <a:r>
              <a:rPr lang="en-US" sz="2200" b="0" i="0" u="none" strike="noStrike" cap="none">
                <a:solidFill>
                  <a:schemeClr val="dk1"/>
                </a:solidFill>
                <a:latin typeface="Calibri"/>
                <a:ea typeface="Calibri"/>
                <a:cs typeface="Calibri"/>
                <a:sym typeface="Calibri"/>
              </a:rPr>
              <a:t>Share information and answering questions:  “what is an advance directive?”, “what is advance care planning? what is Physician Orders for Life Sustaining Treatment (POLST)?</a:t>
            </a: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3865"/>
              </a:buClr>
              <a:buSzPts val="2200"/>
              <a:buFont typeface="Arial"/>
              <a:buNone/>
            </a:pPr>
            <a:r>
              <a:rPr lang="en-US" sz="2200" b="1" i="0" u="none" strike="noStrike" cap="none">
                <a:solidFill>
                  <a:schemeClr val="dk1"/>
                </a:solidFill>
                <a:latin typeface="Calibri"/>
                <a:ea typeface="Calibri"/>
                <a:cs typeface="Calibri"/>
                <a:sym typeface="Calibri"/>
              </a:rPr>
              <a:t>Patients wishes:  </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Types of medical care preferred</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Comfort level that is preferred</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Identify a person to make decisions for the Patient if the Patient cannot speak for him or herself </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How the patient prefers to be treated</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What the patient wishes others to know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800"/>
              <a:buFont typeface="Arial"/>
              <a:buNone/>
            </a:pPr>
            <a:r>
              <a:rPr lang="en-US" sz="2200" b="1" i="0" u="none" strike="noStrike" cap="none">
                <a:solidFill>
                  <a:schemeClr val="dk1"/>
                </a:solidFill>
                <a:latin typeface="Calibri"/>
                <a:ea typeface="Calibri"/>
                <a:cs typeface="Calibri"/>
                <a:sym typeface="Calibri"/>
              </a:rPr>
              <a:t>Individual face to face, video or telephone</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a:solidFill>
                  <a:schemeClr val="dk1"/>
                </a:solidFill>
                <a:latin typeface="Calibri"/>
                <a:ea typeface="Calibri"/>
                <a:cs typeface="Calibri"/>
                <a:sym typeface="Calibri"/>
              </a:rPr>
              <a:t>BCBSM:</a:t>
            </a:r>
            <a:r>
              <a:rPr lang="en-US" sz="2200" b="0" i="0" u="none" strike="noStrike" cap="none">
                <a:solidFill>
                  <a:schemeClr val="dk1"/>
                </a:solidFill>
                <a:latin typeface="Calibri"/>
                <a:ea typeface="Calibri"/>
                <a:cs typeface="Calibri"/>
                <a:sym typeface="Calibri"/>
              </a:rPr>
              <a:t> one per patient per day</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a:solidFill>
                  <a:schemeClr val="dk1"/>
                </a:solidFill>
                <a:latin typeface="Calibri"/>
                <a:ea typeface="Calibri"/>
                <a:cs typeface="Calibri"/>
                <a:sym typeface="Calibri"/>
              </a:rPr>
              <a:t>Priority:</a:t>
            </a:r>
            <a:r>
              <a:rPr lang="en-US" sz="2200" b="0" i="0" u="none" strike="noStrike" cap="none">
                <a:solidFill>
                  <a:schemeClr val="dk1"/>
                </a:solidFill>
                <a:latin typeface="Calibri"/>
                <a:ea typeface="Calibri"/>
                <a:cs typeface="Calibri"/>
                <a:sym typeface="Calibri"/>
              </a:rPr>
              <a:t> no quantity limits</a:t>
            </a:r>
            <a:endParaRPr sz="1400" b="0" i="0" u="none" strike="noStrike" cap="none">
              <a:solidFill>
                <a:srgbClr val="000000"/>
              </a:solidFill>
              <a:latin typeface="Arial"/>
              <a:ea typeface="Arial"/>
              <a:cs typeface="Arial"/>
              <a:sym typeface="Arial"/>
            </a:endParaRPr>
          </a:p>
          <a:p>
            <a:pPr marL="514350" marR="0" lvl="0" indent="-336550" algn="l" rtl="0">
              <a:lnSpc>
                <a:spcPct val="100000"/>
              </a:lnSpc>
              <a:spcBef>
                <a:spcPts val="0"/>
              </a:spcBef>
              <a:spcAft>
                <a:spcPts val="0"/>
              </a:spcAft>
              <a:buClr>
                <a:srgbClr val="003865"/>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161716"/>
              </a:buClr>
              <a:buSzPts val="2800"/>
              <a:buFont typeface="Arial"/>
              <a:buNone/>
            </a:pPr>
            <a:endParaRPr sz="3600" b="0" i="0" u="none" strike="noStrike" cap="none">
              <a:solidFill>
                <a:schemeClr val="dk1"/>
              </a:solidFill>
              <a:latin typeface="Calibri"/>
              <a:ea typeface="Calibri"/>
              <a:cs typeface="Calibri"/>
              <a:sym typeface="Calibri"/>
            </a:endParaRPr>
          </a:p>
        </p:txBody>
      </p:sp>
      <p:graphicFrame>
        <p:nvGraphicFramePr>
          <p:cNvPr id="1592" name="Google Shape;1592;p127"/>
          <p:cNvGraphicFramePr/>
          <p:nvPr/>
        </p:nvGraphicFramePr>
        <p:xfrm>
          <a:off x="9387563" y="120052"/>
          <a:ext cx="2467575" cy="1179255"/>
        </p:xfrm>
        <a:graphic>
          <a:graphicData uri="http://schemas.openxmlformats.org/drawingml/2006/table">
            <a:tbl>
              <a:tblPr bandRow="1">
                <a:noFill/>
                <a:tableStyleId>{C652B921-8956-41CE-81AC-78CBEDE41E12}</a:tableStyleId>
              </a:tblPr>
              <a:tblGrid>
                <a:gridCol w="1066450">
                  <a:extLst>
                    <a:ext uri="{9D8B030D-6E8A-4147-A177-3AD203B41FA5}">
                      <a16:colId xmlns:a16="http://schemas.microsoft.com/office/drawing/2014/main" val="20000"/>
                    </a:ext>
                  </a:extLst>
                </a:gridCol>
                <a:gridCol w="31025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93" name="Google Shape;1593;p127"/>
          <p:cNvSpPr txBox="1">
            <a:spLocks noGrp="1"/>
          </p:cNvSpPr>
          <p:nvPr>
            <p:ph type="ftr" idx="11"/>
          </p:nvPr>
        </p:nvSpPr>
        <p:spPr>
          <a:xfrm>
            <a:off x="0" y="648967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94" name="Google Shape;1594;p127"/>
          <p:cNvSpPr txBox="1">
            <a:spLocks noGrp="1"/>
          </p:cNvSpPr>
          <p:nvPr>
            <p:ph type="sldNum" idx="12"/>
          </p:nvPr>
        </p:nvSpPr>
        <p:spPr>
          <a:xfrm>
            <a:off x="9448800" y="652272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125</a:t>
            </a:fld>
            <a:endParaRPr/>
          </a:p>
        </p:txBody>
      </p:sp>
    </p:spTree>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28"/>
          <p:cNvSpPr txBox="1">
            <a:spLocks noGrp="1"/>
          </p:cNvSpPr>
          <p:nvPr>
            <p:ph type="body" idx="1"/>
          </p:nvPr>
        </p:nvSpPr>
        <p:spPr>
          <a:xfrm>
            <a:off x="2859550" y="1550725"/>
            <a:ext cx="8851200" cy="4167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98966:</a:t>
            </a:r>
            <a:r>
              <a:rPr lang="en-US">
                <a:latin typeface="Calibri"/>
                <a:ea typeface="Calibri"/>
                <a:cs typeface="Calibri"/>
                <a:sym typeface="Calibri"/>
              </a:rPr>
              <a:t> Telephone visit 5-10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98967:</a:t>
            </a:r>
            <a:r>
              <a:rPr lang="en-US">
                <a:latin typeface="Calibri"/>
                <a:ea typeface="Calibri"/>
                <a:cs typeface="Calibri"/>
                <a:sym typeface="Calibri"/>
              </a:rPr>
              <a:t> Telephone visit 11-20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98968:</a:t>
            </a:r>
            <a:r>
              <a:rPr lang="en-US">
                <a:latin typeface="Calibri"/>
                <a:ea typeface="Calibri"/>
                <a:cs typeface="Calibri"/>
                <a:sym typeface="Calibri"/>
              </a:rPr>
              <a:t> Telephone visit 21-30 minutes of medical discussion</a:t>
            </a:r>
            <a:endParaRPr/>
          </a:p>
          <a:p>
            <a:pPr marL="0" lvl="0" indent="0" algn="l" rtl="0">
              <a:lnSpc>
                <a:spcPct val="90000"/>
              </a:lnSpc>
              <a:spcBef>
                <a:spcPts val="1000"/>
              </a:spcBef>
              <a:spcAft>
                <a:spcPts val="0"/>
              </a:spcAft>
              <a:buClr>
                <a:schemeClr val="dk1"/>
              </a:buClr>
              <a:buSzPts val="24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99487:</a:t>
            </a:r>
            <a:r>
              <a:rPr lang="en-US">
                <a:latin typeface="Calibri"/>
                <a:ea typeface="Calibri"/>
                <a:cs typeface="Calibri"/>
                <a:sym typeface="Calibri"/>
              </a:rPr>
              <a:t> First 31 to 75 minutes of clinical staff time directed by a physician or other qualified </a:t>
            </a:r>
            <a:r>
              <a:rPr lang="en-US"/>
              <a:t>healthcare</a:t>
            </a:r>
            <a:r>
              <a:rPr lang="en-US">
                <a:latin typeface="Calibri"/>
                <a:ea typeface="Calibri"/>
                <a:cs typeface="Calibri"/>
                <a:sym typeface="Calibri"/>
              </a:rPr>
              <a:t> professional with no face-to-face visit, per calendar month</a:t>
            </a:r>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99489:</a:t>
            </a:r>
            <a:r>
              <a:rPr lang="en-US">
                <a:latin typeface="Calibri"/>
                <a:ea typeface="Calibri"/>
                <a:cs typeface="Calibri"/>
                <a:sym typeface="Calibri"/>
              </a:rPr>
              <a:t> Each additional 30 minutes after initial 75 minutes of clinical staff time directed by a physician or other qualified </a:t>
            </a:r>
            <a:r>
              <a:rPr lang="en-US"/>
              <a:t>healthcare</a:t>
            </a:r>
            <a:r>
              <a:rPr lang="en-US">
                <a:latin typeface="Calibri"/>
                <a:ea typeface="Calibri"/>
                <a:cs typeface="Calibri"/>
                <a:sym typeface="Calibri"/>
              </a:rPr>
              <a:t> professional, per calendar month. (An add-on code that should be reported in conjunction with 99487)</a:t>
            </a:r>
            <a:endParaRPr/>
          </a:p>
        </p:txBody>
      </p:sp>
      <p:sp>
        <p:nvSpPr>
          <p:cNvPr id="1601" name="Google Shape;1601;p128"/>
          <p:cNvSpPr txBox="1">
            <a:spLocks noGrp="1"/>
          </p:cNvSpPr>
          <p:nvPr>
            <p:ph type="body" idx="2"/>
          </p:nvPr>
        </p:nvSpPr>
        <p:spPr>
          <a:xfrm>
            <a:off x="273286" y="183828"/>
            <a:ext cx="11277029" cy="11059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None/>
            </a:pPr>
            <a:r>
              <a:rPr lang="en-US" sz="4000" b="1">
                <a:solidFill>
                  <a:schemeClr val="dk1"/>
                </a:solidFill>
                <a:latin typeface="Calibri"/>
                <a:ea typeface="Calibri"/>
                <a:cs typeface="Calibri"/>
                <a:sym typeface="Calibri"/>
              </a:rPr>
              <a:t>Care Management Codes for: </a:t>
            </a:r>
            <a:endParaRPr sz="4000" b="1">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4000"/>
              <a:buNone/>
            </a:pPr>
            <a:r>
              <a:rPr lang="en-US" sz="4000" b="1">
                <a:solidFill>
                  <a:schemeClr val="dk1"/>
                </a:solidFill>
                <a:latin typeface="Calibri"/>
                <a:ea typeface="Calibri"/>
                <a:cs typeface="Calibri"/>
                <a:sym typeface="Calibri"/>
              </a:rPr>
              <a:t>QHPs, Licensed, and Unlicensed</a:t>
            </a:r>
            <a:endParaRPr/>
          </a:p>
        </p:txBody>
      </p:sp>
      <p:sp>
        <p:nvSpPr>
          <p:cNvPr id="1602" name="Google Shape;1602;p128"/>
          <p:cNvSpPr/>
          <p:nvPr/>
        </p:nvSpPr>
        <p:spPr>
          <a:xfrm>
            <a:off x="6817895" y="5970058"/>
            <a:ext cx="4892841" cy="646331"/>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Provider liability if patient does not have the Care Management Benefit for BCBSM.</a:t>
            </a:r>
            <a:endParaRPr sz="1400" b="0" i="0" u="none" strike="noStrike" cap="none">
              <a:solidFill>
                <a:srgbClr val="000000"/>
              </a:solidFill>
              <a:latin typeface="Arial"/>
              <a:ea typeface="Arial"/>
              <a:cs typeface="Arial"/>
              <a:sym typeface="Arial"/>
            </a:endParaRPr>
          </a:p>
        </p:txBody>
      </p:sp>
      <p:sp>
        <p:nvSpPr>
          <p:cNvPr id="1603" name="Google Shape;1603;p128"/>
          <p:cNvSpPr txBox="1"/>
          <p:nvPr/>
        </p:nvSpPr>
        <p:spPr>
          <a:xfrm>
            <a:off x="572524" y="1688360"/>
            <a:ext cx="2094476" cy="95410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Telephone with patient</a:t>
            </a:r>
            <a:endParaRPr sz="1400" b="0" i="0" u="none" strike="noStrike" cap="none">
              <a:solidFill>
                <a:srgbClr val="000000"/>
              </a:solidFill>
              <a:latin typeface="Arial"/>
              <a:ea typeface="Arial"/>
              <a:cs typeface="Arial"/>
              <a:sym typeface="Arial"/>
            </a:endParaRPr>
          </a:p>
        </p:txBody>
      </p:sp>
      <p:sp>
        <p:nvSpPr>
          <p:cNvPr id="1604" name="Google Shape;1604;p128"/>
          <p:cNvSpPr txBox="1"/>
          <p:nvPr/>
        </p:nvSpPr>
        <p:spPr>
          <a:xfrm>
            <a:off x="572525" y="3536155"/>
            <a:ext cx="2094475" cy="1508105"/>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Care Coordination </a:t>
            </a:r>
            <a:r>
              <a:rPr lang="en-US" sz="1800" b="0" i="0" u="none" strike="noStrike" cap="none">
                <a:solidFill>
                  <a:schemeClr val="dk1"/>
                </a:solidFill>
                <a:latin typeface="Calibri"/>
                <a:ea typeface="Calibri"/>
                <a:cs typeface="Calibri"/>
                <a:sym typeface="Calibri"/>
              </a:rPr>
              <a:t>(not with patient or provider)</a:t>
            </a:r>
            <a:endParaRPr sz="1400" b="0" i="0" u="none" strike="noStrike" cap="none">
              <a:solidFill>
                <a:srgbClr val="000000"/>
              </a:solidFill>
              <a:latin typeface="Arial"/>
              <a:ea typeface="Arial"/>
              <a:cs typeface="Arial"/>
              <a:sym typeface="Arial"/>
            </a:endParaRPr>
          </a:p>
        </p:txBody>
      </p:sp>
      <p:sp>
        <p:nvSpPr>
          <p:cNvPr id="1605" name="Google Shape;1605;p128"/>
          <p:cNvSpPr txBox="1"/>
          <p:nvPr/>
        </p:nvSpPr>
        <p:spPr>
          <a:xfrm>
            <a:off x="0" y="6581001"/>
            <a:ext cx="417482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898989"/>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06" name="Google Shape;1606;p128"/>
          <p:cNvSpPr txBox="1"/>
          <p:nvPr/>
        </p:nvSpPr>
        <p:spPr>
          <a:xfrm>
            <a:off x="9448800" y="6464756"/>
            <a:ext cx="2743200" cy="365125"/>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126</a:t>
            </a:fld>
            <a:endParaRPr sz="1200" b="0" i="0" u="none" strike="noStrike" cap="none">
              <a:solidFill>
                <a:srgbClr val="898989"/>
              </a:solidFill>
              <a:latin typeface="Calibri"/>
              <a:ea typeface="Calibri"/>
              <a:cs typeface="Calibri"/>
              <a:sym typeface="Calibri"/>
            </a:endParaRPr>
          </a:p>
        </p:txBody>
      </p:sp>
    </p:spTree>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9"/>
          <p:cNvSpPr txBox="1"/>
          <p:nvPr/>
        </p:nvSpPr>
        <p:spPr>
          <a:xfrm>
            <a:off x="294372" y="351073"/>
            <a:ext cx="8031256"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400" b="1" i="0" u="none" strike="noStrike" cap="none">
                <a:solidFill>
                  <a:schemeClr val="dk1"/>
                </a:solidFill>
                <a:latin typeface="Calibri"/>
                <a:ea typeface="Calibri"/>
                <a:cs typeface="Calibri"/>
                <a:sym typeface="Calibri"/>
              </a:rPr>
              <a:t>98966, 98967, 98968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Phone Service Codes </a:t>
            </a:r>
            <a:endParaRPr sz="1400" b="0" i="0" u="none" strike="noStrike" cap="none">
              <a:solidFill>
                <a:srgbClr val="000000"/>
              </a:solidFill>
              <a:latin typeface="Arial"/>
              <a:ea typeface="Arial"/>
              <a:cs typeface="Arial"/>
              <a:sym typeface="Arial"/>
            </a:endParaRPr>
          </a:p>
        </p:txBody>
      </p:sp>
      <p:sp>
        <p:nvSpPr>
          <p:cNvPr id="1613" name="Google Shape;1613;p129"/>
          <p:cNvSpPr txBox="1"/>
          <p:nvPr/>
        </p:nvSpPr>
        <p:spPr>
          <a:xfrm>
            <a:off x="3377734" y="1859352"/>
            <a:ext cx="8592008" cy="2971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3600" b="1" i="0" u="none" strike="noStrike" cap="none">
                <a:solidFill>
                  <a:schemeClr val="dk1"/>
                </a:solidFill>
                <a:latin typeface="Calibri"/>
                <a:ea typeface="Calibri"/>
                <a:cs typeface="Calibri"/>
                <a:sym typeface="Calibri"/>
              </a:rPr>
              <a:t>Call with patient or caregiver </a:t>
            </a:r>
            <a:r>
              <a:rPr lang="en-US" sz="3200" b="0" i="0" u="none" strike="noStrike" cap="none">
                <a:solidFill>
                  <a:schemeClr val="dk1"/>
                </a:solidFill>
                <a:latin typeface="Calibri"/>
                <a:ea typeface="Calibri"/>
                <a:cs typeface="Calibri"/>
                <a:sym typeface="Calibri"/>
              </a:rPr>
              <a:t>to discuss care issues and progress towards goals.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a:solidFill>
                  <a:schemeClr val="dk1"/>
                </a:solidFill>
                <a:latin typeface="Calibri"/>
                <a:ea typeface="Calibri"/>
                <a:cs typeface="Calibri"/>
                <a:sym typeface="Calibri"/>
              </a:rPr>
              <a:t>98966</a:t>
            </a:r>
            <a:r>
              <a:rPr lang="en-US" sz="3200" b="0" i="0" u="none" strike="noStrike" cap="none">
                <a:solidFill>
                  <a:schemeClr val="dk1"/>
                </a:solidFill>
                <a:latin typeface="Calibri"/>
                <a:ea typeface="Calibri"/>
                <a:cs typeface="Calibri"/>
                <a:sym typeface="Calibri"/>
              </a:rPr>
              <a:t> for 5-10 minutes </a:t>
            </a:r>
            <a:endParaRPr sz="3200" b="1"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a:solidFill>
                  <a:schemeClr val="dk1"/>
                </a:solidFill>
                <a:latin typeface="Calibri"/>
                <a:ea typeface="Calibri"/>
                <a:cs typeface="Calibri"/>
                <a:sym typeface="Calibri"/>
              </a:rPr>
              <a:t>98967</a:t>
            </a:r>
            <a:r>
              <a:rPr lang="en-US" sz="3200" b="0" i="0" u="none" strike="noStrike" cap="none">
                <a:solidFill>
                  <a:schemeClr val="dk1"/>
                </a:solidFill>
                <a:latin typeface="Calibri"/>
                <a:ea typeface="Calibri"/>
                <a:cs typeface="Calibri"/>
                <a:sym typeface="Calibri"/>
              </a:rPr>
              <a:t> for 11-20 minutes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a:solidFill>
                  <a:schemeClr val="dk1"/>
                </a:solidFill>
                <a:latin typeface="Calibri"/>
                <a:ea typeface="Calibri"/>
                <a:cs typeface="Calibri"/>
                <a:sym typeface="Calibri"/>
              </a:rPr>
              <a:t>98968</a:t>
            </a:r>
            <a:r>
              <a:rPr lang="en-US" sz="3200" b="0" i="0" u="none" strike="noStrike" cap="none">
                <a:solidFill>
                  <a:schemeClr val="dk1"/>
                </a:solidFill>
                <a:latin typeface="Calibri"/>
                <a:ea typeface="Calibri"/>
                <a:cs typeface="Calibri"/>
                <a:sym typeface="Calibri"/>
              </a:rPr>
              <a:t> for 21-30 minutes</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aphicFrame>
        <p:nvGraphicFramePr>
          <p:cNvPr id="1614" name="Google Shape;1614;p129"/>
          <p:cNvGraphicFramePr/>
          <p:nvPr/>
        </p:nvGraphicFramePr>
        <p:xfrm>
          <a:off x="9242361" y="218556"/>
          <a:ext cx="2727375" cy="1127790"/>
        </p:xfrm>
        <a:graphic>
          <a:graphicData uri="http://schemas.openxmlformats.org/drawingml/2006/table">
            <a:tbl>
              <a:tblPr bandRow="1">
                <a:noFill/>
                <a:tableStyleId>{C652B921-8956-41CE-81AC-78CBEDE41E12}</a:tableStyleId>
              </a:tblPr>
              <a:tblGrid>
                <a:gridCol w="1003025">
                  <a:extLst>
                    <a:ext uri="{9D8B030D-6E8A-4147-A177-3AD203B41FA5}">
                      <a16:colId xmlns:a16="http://schemas.microsoft.com/office/drawing/2014/main" val="20000"/>
                    </a:ext>
                  </a:extLst>
                </a:gridCol>
                <a:gridCol w="383450">
                  <a:extLst>
                    <a:ext uri="{9D8B030D-6E8A-4147-A177-3AD203B41FA5}">
                      <a16:colId xmlns:a16="http://schemas.microsoft.com/office/drawing/2014/main" val="20001"/>
                    </a:ext>
                  </a:extLst>
                </a:gridCol>
                <a:gridCol w="795475">
                  <a:extLst>
                    <a:ext uri="{9D8B030D-6E8A-4147-A177-3AD203B41FA5}">
                      <a16:colId xmlns:a16="http://schemas.microsoft.com/office/drawing/2014/main" val="20002"/>
                    </a:ext>
                  </a:extLst>
                </a:gridCol>
                <a:gridCol w="545425">
                  <a:extLst>
                    <a:ext uri="{9D8B030D-6E8A-4147-A177-3AD203B41FA5}">
                      <a16:colId xmlns:a16="http://schemas.microsoft.com/office/drawing/2014/main" val="20003"/>
                    </a:ext>
                  </a:extLst>
                </a:gridCol>
              </a:tblGrid>
              <a:tr h="2948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14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15" name="Google Shape;1615;p129"/>
          <p:cNvSpPr txBox="1"/>
          <p:nvPr/>
        </p:nvSpPr>
        <p:spPr>
          <a:xfrm>
            <a:off x="4507831" y="5344351"/>
            <a:ext cx="7461911" cy="1200329"/>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BCBSM: 2P Modifier for 98966, 98967, 99868 -  Payable when contact is made with patient to discuss the program and patient does not enroll in care management.  </a:t>
            </a:r>
            <a:endParaRPr sz="1400" b="0" i="0" u="none" strike="noStrike" cap="none">
              <a:solidFill>
                <a:srgbClr val="000000"/>
              </a:solidFill>
              <a:latin typeface="Arial"/>
              <a:ea typeface="Arial"/>
              <a:cs typeface="Arial"/>
              <a:sym typeface="Arial"/>
            </a:endParaRPr>
          </a:p>
        </p:txBody>
      </p:sp>
      <p:pic>
        <p:nvPicPr>
          <p:cNvPr id="1616" name="Google Shape;1616;p129"/>
          <p:cNvPicPr preferRelativeResize="0"/>
          <p:nvPr/>
        </p:nvPicPr>
        <p:blipFill rotWithShape="1">
          <a:blip r:embed="rId3">
            <a:alphaModFix/>
          </a:blip>
          <a:srcRect/>
          <a:stretch/>
        </p:blipFill>
        <p:spPr>
          <a:xfrm>
            <a:off x="752475" y="1914687"/>
            <a:ext cx="2197798" cy="2916627"/>
          </a:xfrm>
          <a:prstGeom prst="rect">
            <a:avLst/>
          </a:prstGeom>
          <a:noFill/>
          <a:ln>
            <a:noFill/>
          </a:ln>
        </p:spPr>
      </p:pic>
      <p:sp>
        <p:nvSpPr>
          <p:cNvPr id="1617" name="Google Shape;1617;p129"/>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18" name="Google Shape;1618;p129"/>
          <p:cNvSpPr txBox="1">
            <a:spLocks noGrp="1"/>
          </p:cNvSpPr>
          <p:nvPr>
            <p:ph type="sldNum" idx="12"/>
          </p:nvPr>
        </p:nvSpPr>
        <p:spPr>
          <a:xfrm>
            <a:off x="9448800" y="654468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127</a:t>
            </a:fld>
            <a:endParaRPr/>
          </a:p>
        </p:txBody>
      </p:sp>
    </p:spTree>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30"/>
          <p:cNvSpPr txBox="1"/>
          <p:nvPr/>
        </p:nvSpPr>
        <p:spPr>
          <a:xfrm>
            <a:off x="303950" y="322757"/>
            <a:ext cx="6931039" cy="20991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99487, 99489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Care Coordination Codes </a:t>
            </a:r>
            <a:br>
              <a:rPr lang="en-US" sz="4800" b="1" i="0" u="none" strike="noStrike" cap="none">
                <a:solidFill>
                  <a:schemeClr val="dk1"/>
                </a:solidFill>
                <a:latin typeface="Calibri"/>
                <a:ea typeface="Calibri"/>
                <a:cs typeface="Calibri"/>
                <a:sym typeface="Calibri"/>
              </a:rPr>
            </a:br>
            <a:endParaRPr sz="4800" b="1" i="0" u="none" strike="noStrike" cap="none">
              <a:solidFill>
                <a:schemeClr val="dk1"/>
              </a:solidFill>
              <a:latin typeface="Calibri"/>
              <a:ea typeface="Calibri"/>
              <a:cs typeface="Calibri"/>
              <a:sym typeface="Calibri"/>
            </a:endParaRPr>
          </a:p>
        </p:txBody>
      </p:sp>
      <p:sp>
        <p:nvSpPr>
          <p:cNvPr id="1625" name="Google Shape;1625;p130"/>
          <p:cNvSpPr txBox="1"/>
          <p:nvPr/>
        </p:nvSpPr>
        <p:spPr>
          <a:xfrm>
            <a:off x="348224" y="2074439"/>
            <a:ext cx="11538164" cy="2659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Call on behalf of the Patient </a:t>
            </a:r>
            <a:r>
              <a:rPr lang="en-US" sz="2800" b="0" i="0" u="none" strike="noStrike" cap="none">
                <a:solidFill>
                  <a:schemeClr val="dk1"/>
                </a:solidFill>
                <a:latin typeface="Calibri"/>
                <a:ea typeface="Calibri"/>
                <a:cs typeface="Calibri"/>
                <a:sym typeface="Calibri"/>
              </a:rPr>
              <a:t>to coordinate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99487</a:t>
            </a:r>
            <a:r>
              <a:rPr lang="en-US" sz="2800" b="0" i="0" u="none" strike="noStrike" cap="none">
                <a:solidFill>
                  <a:schemeClr val="dk1"/>
                </a:solidFill>
                <a:latin typeface="Calibri"/>
                <a:ea typeface="Calibri"/>
                <a:cs typeface="Calibri"/>
                <a:sym typeface="Calibri"/>
              </a:rPr>
              <a:t> for first 31 to 75 minutes of clinical staff time working on behalf of the patient with someone other than the patient or provider.</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Examples: coordinating DME for a patient; reaching out to a community resource to help support a SDOH need.</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99489</a:t>
            </a:r>
            <a:r>
              <a:rPr lang="en-US" sz="2800" b="0" i="0" u="none" strike="noStrike" cap="none">
                <a:solidFill>
                  <a:schemeClr val="dk1"/>
                </a:solidFill>
                <a:latin typeface="Calibri"/>
                <a:ea typeface="Calibri"/>
                <a:cs typeface="Calibri"/>
                <a:sym typeface="Calibri"/>
              </a:rPr>
              <a:t> for each additional 30 minutes after 75 minutes per calendar month.</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graphicFrame>
        <p:nvGraphicFramePr>
          <p:cNvPr id="1626" name="Google Shape;1626;p130"/>
          <p:cNvGraphicFramePr/>
          <p:nvPr/>
        </p:nvGraphicFramePr>
        <p:xfrm>
          <a:off x="9039725" y="178508"/>
          <a:ext cx="2846650" cy="1193830"/>
        </p:xfrm>
        <a:graphic>
          <a:graphicData uri="http://schemas.openxmlformats.org/drawingml/2006/table">
            <a:tbl>
              <a:tblPr bandRow="1">
                <a:noFill/>
                <a:tableStyleId>{C652B921-8956-41CE-81AC-78CBEDE41E12}</a:tableStyleId>
              </a:tblPr>
              <a:tblGrid>
                <a:gridCol w="983900">
                  <a:extLst>
                    <a:ext uri="{9D8B030D-6E8A-4147-A177-3AD203B41FA5}">
                      <a16:colId xmlns:a16="http://schemas.microsoft.com/office/drawing/2014/main" val="20000"/>
                    </a:ext>
                  </a:extLst>
                </a:gridCol>
                <a:gridCol w="672575">
                  <a:extLst>
                    <a:ext uri="{9D8B030D-6E8A-4147-A177-3AD203B41FA5}">
                      <a16:colId xmlns:a16="http://schemas.microsoft.com/office/drawing/2014/main" val="20001"/>
                    </a:ext>
                  </a:extLst>
                </a:gridCol>
                <a:gridCol w="624125">
                  <a:extLst>
                    <a:ext uri="{9D8B030D-6E8A-4147-A177-3AD203B41FA5}">
                      <a16:colId xmlns:a16="http://schemas.microsoft.com/office/drawing/2014/main" val="20002"/>
                    </a:ext>
                  </a:extLst>
                </a:gridCol>
                <a:gridCol w="566050">
                  <a:extLst>
                    <a:ext uri="{9D8B030D-6E8A-4147-A177-3AD203B41FA5}">
                      <a16:colId xmlns:a16="http://schemas.microsoft.com/office/drawing/2014/main" val="20003"/>
                    </a:ext>
                  </a:extLst>
                </a:gridCol>
              </a:tblGrid>
              <a:tr h="2379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27" name="Google Shape;1627;p13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28" name="Google Shape;1628;p130"/>
          <p:cNvSpPr txBox="1">
            <a:spLocks noGrp="1"/>
          </p:cNvSpPr>
          <p:nvPr>
            <p:ph type="ftr" idx="11"/>
          </p:nvPr>
        </p:nvSpPr>
        <p:spPr>
          <a:xfrm>
            <a:off x="9400" y="650238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29" name="Google Shape;1629;p130"/>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128</a:t>
            </a:fld>
            <a:endParaRPr/>
          </a:p>
        </p:txBody>
      </p:sp>
    </p:spTree>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131"/>
          <p:cNvSpPr txBox="1"/>
          <p:nvPr/>
        </p:nvSpPr>
        <p:spPr>
          <a:xfrm>
            <a:off x="4577231" y="1244542"/>
            <a:ext cx="7055599" cy="40171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G9007:</a:t>
            </a:r>
            <a:r>
              <a:rPr lang="en-US" sz="2400" b="0" i="0" u="none" strike="noStrike" cap="none">
                <a:solidFill>
                  <a:schemeClr val="dk1"/>
                </a:solidFill>
                <a:latin typeface="Calibri"/>
                <a:ea typeface="Calibri"/>
                <a:cs typeface="Calibri"/>
                <a:sym typeface="Calibri"/>
              </a:rPr>
              <a:t> Coordinated care fee, scheduled team conference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G9008:</a:t>
            </a:r>
            <a:r>
              <a:rPr lang="en-US" sz="2400" b="0" i="0" u="none" strike="noStrike" cap="none">
                <a:solidFill>
                  <a:schemeClr val="dk1"/>
                </a:solidFill>
                <a:latin typeface="Calibri"/>
                <a:ea typeface="Calibri"/>
                <a:cs typeface="Calibri"/>
                <a:sym typeface="Calibri"/>
              </a:rPr>
              <a:t> Physician Coordinated Care Oversight Services (Enrollment Fee)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S0257:</a:t>
            </a:r>
            <a:r>
              <a:rPr lang="en-US" sz="2400" b="0" i="0" u="none" strike="noStrike" cap="none">
                <a:solidFill>
                  <a:schemeClr val="dk1"/>
                </a:solidFill>
                <a:latin typeface="Calibri"/>
                <a:ea typeface="Calibri"/>
                <a:cs typeface="Calibri"/>
                <a:sym typeface="Calibri"/>
              </a:rPr>
              <a:t> Counseling and discussion regarding advance directives or end of life care planning and decisions </a:t>
            </a:r>
            <a:endParaRPr sz="1400" b="0" i="0" u="none" strike="noStrike" cap="none">
              <a:solidFill>
                <a:srgbClr val="000000"/>
              </a:solidFill>
              <a:latin typeface="Arial"/>
              <a:ea typeface="Arial"/>
              <a:cs typeface="Arial"/>
              <a:sym typeface="Arial"/>
            </a:endParaRPr>
          </a:p>
        </p:txBody>
      </p:sp>
      <p:sp>
        <p:nvSpPr>
          <p:cNvPr id="1636" name="Google Shape;1636;p131"/>
          <p:cNvSpPr txBox="1"/>
          <p:nvPr/>
        </p:nvSpPr>
        <p:spPr>
          <a:xfrm>
            <a:off x="261788" y="92538"/>
            <a:ext cx="11211219" cy="10586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Care Management Codes for Providers / Physicians</a:t>
            </a:r>
            <a:endParaRPr sz="1400" b="0" i="0" u="none" strike="noStrike" cap="none">
              <a:solidFill>
                <a:srgbClr val="000000"/>
              </a:solidFill>
              <a:latin typeface="Arial"/>
              <a:ea typeface="Arial"/>
              <a:cs typeface="Arial"/>
              <a:sym typeface="Arial"/>
            </a:endParaRPr>
          </a:p>
        </p:txBody>
      </p:sp>
      <p:sp>
        <p:nvSpPr>
          <p:cNvPr id="1637" name="Google Shape;1637;p131"/>
          <p:cNvSpPr txBox="1"/>
          <p:nvPr/>
        </p:nvSpPr>
        <p:spPr>
          <a:xfrm>
            <a:off x="437224" y="1244542"/>
            <a:ext cx="4002427" cy="830997"/>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Care Team Member and Provider Discussion</a:t>
            </a:r>
            <a:endParaRPr sz="1400" b="0" i="0" u="none" strike="noStrike" cap="none">
              <a:solidFill>
                <a:srgbClr val="000000"/>
              </a:solidFill>
              <a:latin typeface="Arial"/>
              <a:ea typeface="Arial"/>
              <a:cs typeface="Arial"/>
              <a:sym typeface="Arial"/>
            </a:endParaRPr>
          </a:p>
        </p:txBody>
      </p:sp>
      <p:sp>
        <p:nvSpPr>
          <p:cNvPr id="1638" name="Google Shape;1638;p131"/>
          <p:cNvSpPr txBox="1"/>
          <p:nvPr/>
        </p:nvSpPr>
        <p:spPr>
          <a:xfrm>
            <a:off x="437225" y="2363509"/>
            <a:ext cx="4002427" cy="156966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Physician discussion with patient, other physicians, extended care team members not part of the care team.</a:t>
            </a:r>
            <a:endParaRPr sz="1400" b="0" i="0" u="none" strike="noStrike" cap="none">
              <a:solidFill>
                <a:srgbClr val="000000"/>
              </a:solidFill>
              <a:latin typeface="Arial"/>
              <a:ea typeface="Arial"/>
              <a:cs typeface="Arial"/>
              <a:sym typeface="Arial"/>
            </a:endParaRPr>
          </a:p>
        </p:txBody>
      </p:sp>
      <p:sp>
        <p:nvSpPr>
          <p:cNvPr id="1639" name="Google Shape;1639;p131"/>
          <p:cNvSpPr txBox="1"/>
          <p:nvPr/>
        </p:nvSpPr>
        <p:spPr>
          <a:xfrm>
            <a:off x="437224" y="4221139"/>
            <a:ext cx="4002427" cy="830997"/>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End of Life Counseling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Advanced Directive</a:t>
            </a:r>
            <a:endParaRPr sz="1400" b="0" i="0" u="none" strike="noStrike" cap="none">
              <a:solidFill>
                <a:srgbClr val="000000"/>
              </a:solidFill>
              <a:latin typeface="Arial"/>
              <a:ea typeface="Arial"/>
              <a:cs typeface="Arial"/>
              <a:sym typeface="Arial"/>
            </a:endParaRPr>
          </a:p>
        </p:txBody>
      </p:sp>
      <p:sp>
        <p:nvSpPr>
          <p:cNvPr id="1640" name="Google Shape;1640;p131"/>
          <p:cNvSpPr/>
          <p:nvPr/>
        </p:nvSpPr>
        <p:spPr>
          <a:xfrm>
            <a:off x="4769625" y="5654575"/>
            <a:ext cx="7055700" cy="831000"/>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Provider liability if patient does not have the Care Management Benefit. </a:t>
            </a:r>
            <a:endParaRPr sz="1400" b="0" i="0" u="none" strike="noStrike" cap="none">
              <a:solidFill>
                <a:srgbClr val="000000"/>
              </a:solidFill>
              <a:latin typeface="Arial"/>
              <a:ea typeface="Arial"/>
              <a:cs typeface="Arial"/>
              <a:sym typeface="Arial"/>
            </a:endParaRPr>
          </a:p>
        </p:txBody>
      </p:sp>
      <p:sp>
        <p:nvSpPr>
          <p:cNvPr id="1641" name="Google Shape;1641;p13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42" name="Google Shape;1642;p131"/>
          <p:cNvSpPr txBox="1">
            <a:spLocks noGrp="1"/>
          </p:cNvSpPr>
          <p:nvPr>
            <p:ph type="sldNum" idx="12"/>
          </p:nvPr>
        </p:nvSpPr>
        <p:spPr>
          <a:xfrm>
            <a:off x="9448800" y="65175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129</a:t>
            </a:fld>
            <a:endParaRP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74dc89e2c8_2_0"/>
          <p:cNvSpPr txBox="1"/>
          <p:nvPr/>
        </p:nvSpPr>
        <p:spPr>
          <a:xfrm>
            <a:off x="471979" y="204828"/>
            <a:ext cx="11448795"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Calibri"/>
              <a:buNone/>
            </a:pPr>
            <a:r>
              <a:rPr lang="en-US" sz="5400" b="1" i="0" u="none" strike="noStrike" cap="none" dirty="0">
                <a:solidFill>
                  <a:schemeClr val="dk1"/>
                </a:solidFill>
                <a:latin typeface="Calibri"/>
                <a:ea typeface="Calibri"/>
                <a:cs typeface="Calibri"/>
                <a:sym typeface="Calibri"/>
              </a:rPr>
              <a:t>Agenda</a:t>
            </a:r>
            <a:endParaRPr sz="5400" b="0" i="0" u="none" strike="noStrike" cap="none" dirty="0">
              <a:solidFill>
                <a:srgbClr val="000000"/>
              </a:solidFill>
              <a:sym typeface="Arial"/>
            </a:endParaRPr>
          </a:p>
        </p:txBody>
      </p:sp>
      <p:sp>
        <p:nvSpPr>
          <p:cNvPr id="207" name="Google Shape;207;g74dc89e2c8_2_0"/>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209" name="Google Shape;209;g74dc89e2c8_2_0"/>
          <p:cNvSpPr txBox="1">
            <a:spLocks noGrp="1"/>
          </p:cNvSpPr>
          <p:nvPr>
            <p:ph type="ftr" idx="11"/>
          </p:nvPr>
        </p:nvSpPr>
        <p:spPr>
          <a:xfrm>
            <a:off x="9400" y="649655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10" name="Google Shape;210;g74dc89e2c8_2_0"/>
          <p:cNvSpPr txBox="1">
            <a:spLocks noGrp="1"/>
          </p:cNvSpPr>
          <p:nvPr>
            <p:ph type="sldNum" idx="12"/>
          </p:nvPr>
        </p:nvSpPr>
        <p:spPr>
          <a:xfrm>
            <a:off x="9448800" y="650606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graphicFrame>
        <p:nvGraphicFramePr>
          <p:cNvPr id="7" name="Google Shape;169;p7"/>
          <p:cNvGraphicFramePr/>
          <p:nvPr>
            <p:extLst>
              <p:ext uri="{D42A27DB-BD31-4B8C-83A1-F6EECF244321}">
                <p14:modId xmlns:p14="http://schemas.microsoft.com/office/powerpoint/2010/main" val="306232667"/>
              </p:ext>
            </p:extLst>
          </p:nvPr>
        </p:nvGraphicFramePr>
        <p:xfrm>
          <a:off x="471980" y="1127292"/>
          <a:ext cx="11448795" cy="4859540"/>
        </p:xfrm>
        <a:graphic>
          <a:graphicData uri="http://schemas.openxmlformats.org/drawingml/2006/table">
            <a:tbl>
              <a:tblPr firstRow="1" bandRow="1">
                <a:noFill/>
                <a:tableStyleId>{230098C1-9BA2-4677-8B7F-A49ACF95FC8D}</a:tableStyleId>
              </a:tblPr>
              <a:tblGrid>
                <a:gridCol w="3261820">
                  <a:extLst>
                    <a:ext uri="{9D8B030D-6E8A-4147-A177-3AD203B41FA5}">
                      <a16:colId xmlns:a16="http://schemas.microsoft.com/office/drawing/2014/main" val="20000"/>
                    </a:ext>
                  </a:extLst>
                </a:gridCol>
                <a:gridCol w="8186975">
                  <a:extLst>
                    <a:ext uri="{9D8B030D-6E8A-4147-A177-3AD203B41FA5}">
                      <a16:colId xmlns:a16="http://schemas.microsoft.com/office/drawing/2014/main" val="20001"/>
                    </a:ext>
                  </a:extLst>
                </a:gridCol>
              </a:tblGrid>
              <a:tr h="342125">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Topic</a:t>
                      </a:r>
                      <a:endParaRPr sz="2000" b="1" u="none" strike="noStrike" cap="none" dirty="0"/>
                    </a:p>
                  </a:txBody>
                  <a:tcPr marL="91450" marR="91450" marT="45725" marB="45725">
                    <a:solidFill>
                      <a:schemeClr val="tx2"/>
                    </a:solidFill>
                  </a:tcPr>
                </a:tc>
                <a:tc>
                  <a:txBody>
                    <a:bodyPr/>
                    <a:lstStyle/>
                    <a:p>
                      <a:pPr marL="0" marR="0" lvl="0" indent="0" algn="ctr" rtl="0">
                        <a:lnSpc>
                          <a:spcPct val="100000"/>
                        </a:lnSpc>
                        <a:spcBef>
                          <a:spcPts val="0"/>
                        </a:spcBef>
                        <a:spcAft>
                          <a:spcPts val="0"/>
                        </a:spcAft>
                        <a:buNone/>
                      </a:pPr>
                      <a:r>
                        <a:rPr lang="en-US" sz="2000" b="1" dirty="0"/>
                        <a:t>Objectives</a:t>
                      </a:r>
                      <a:endParaRPr sz="2000" b="1" u="none" strike="noStrike" cap="none" dirty="0"/>
                    </a:p>
                  </a:txBody>
                  <a:tcPr marL="91450" marR="91450" marT="45725" marB="45725">
                    <a:solidFill>
                      <a:schemeClr val="tx2"/>
                    </a:solidFill>
                  </a:tcPr>
                </a:tc>
                <a:extLst>
                  <a:ext uri="{0D108BD9-81ED-4DB2-BD59-A6C34878D82A}">
                    <a16:rowId xmlns:a16="http://schemas.microsoft.com/office/drawing/2014/main" val="10000"/>
                  </a:ext>
                </a:extLst>
              </a:tr>
              <a:tr h="60273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solidFill>
                            <a:schemeClr val="tx1"/>
                          </a:solidFill>
                        </a:rPr>
                        <a:t>Introductions</a:t>
                      </a:r>
                      <a:endParaRPr sz="2000" b="1" u="none" strike="noStrike" cap="none"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solidFill>
                          <a:schemeClr val="dk1"/>
                        </a:solidFill>
                      </a:endParaRPr>
                    </a:p>
                  </a:txBody>
                  <a:tcPr marL="91450" marR="91450" marT="45725" marB="45725" anchor="ctr"/>
                </a:tc>
                <a:extLst>
                  <a:ext uri="{0D108BD9-81ED-4DB2-BD59-A6C34878D82A}">
                    <a16:rowId xmlns:a16="http://schemas.microsoft.com/office/drawing/2014/main" val="10001"/>
                  </a:ext>
                </a:extLst>
              </a:tr>
              <a:tr h="540728">
                <a:tc>
                  <a:txBody>
                    <a:bodyPr/>
                    <a:lstStyle/>
                    <a:p>
                      <a:pPr marL="0" marR="0" lvl="0" indent="0" algn="ctr" rtl="0">
                        <a:lnSpc>
                          <a:spcPct val="100000"/>
                        </a:lnSpc>
                        <a:spcBef>
                          <a:spcPts val="0"/>
                        </a:spcBef>
                        <a:spcAft>
                          <a:spcPts val="0"/>
                        </a:spcAft>
                        <a:buClr>
                          <a:srgbClr val="000000"/>
                        </a:buClr>
                        <a:buSzPts val="1800"/>
                        <a:buFont typeface="Arial"/>
                        <a:buNone/>
                      </a:pPr>
                      <a:r>
                        <a:rPr lang="en-US" sz="3200" b="1" u="none" strike="noStrike" cap="none" dirty="0">
                          <a:solidFill>
                            <a:srgbClr val="C00000"/>
                          </a:solidFill>
                        </a:rPr>
                        <a:t>Chronic Care </a:t>
                      </a:r>
                      <a:r>
                        <a:rPr lang="en-US" sz="3200" b="1" u="none" strike="noStrike" cap="none" dirty="0" smtClean="0">
                          <a:solidFill>
                            <a:srgbClr val="C00000"/>
                          </a:solidFill>
                        </a:rPr>
                        <a:t>Model</a:t>
                      </a:r>
                      <a:endParaRPr sz="3200" b="1" u="none" strike="noStrike" cap="none" dirty="0">
                        <a:solidFill>
                          <a:srgbClr val="C00000"/>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how a prepared, proactive team contributes to positive patient </a:t>
                      </a:r>
                      <a:r>
                        <a:rPr lang="en-US" sz="1600" dirty="0" smtClean="0"/>
                        <a:t>outcomes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a:t>
                      </a:r>
                      <a:r>
                        <a:rPr lang="en-US" sz="1600" dirty="0"/>
                        <a:t>how the components of the Chronic Care Model support the practice team</a:t>
                      </a:r>
                      <a:endParaRPr sz="1600" dirty="0"/>
                    </a:p>
                  </a:txBody>
                  <a:tcPr marL="91425" marR="91450" marT="45725" marB="45725" anchor="ctr"/>
                </a:tc>
                <a:extLst>
                  <a:ext uri="{0D108BD9-81ED-4DB2-BD59-A6C34878D82A}">
                    <a16:rowId xmlns:a16="http://schemas.microsoft.com/office/drawing/2014/main" val="10002"/>
                  </a:ext>
                </a:extLst>
              </a:tr>
              <a:tr h="438204">
                <a:tc>
                  <a:txBody>
                    <a:bodyPr/>
                    <a:lstStyle/>
                    <a:p>
                      <a:pPr marL="0" marR="0" lvl="0" indent="0" algn="ctr" rtl="0">
                        <a:lnSpc>
                          <a:spcPct val="100000"/>
                        </a:lnSpc>
                        <a:spcBef>
                          <a:spcPts val="0"/>
                        </a:spcBef>
                        <a:spcAft>
                          <a:spcPts val="0"/>
                        </a:spcAft>
                        <a:buClr>
                          <a:schemeClr val="dk1"/>
                        </a:buClr>
                        <a:buSzPts val="1800"/>
                        <a:buFont typeface="Calibri"/>
                        <a:buNone/>
                      </a:pPr>
                      <a:r>
                        <a:rPr lang="en-US" sz="2000" b="1" u="none" strike="noStrike" cap="none" dirty="0"/>
                        <a:t>Team Based Care and Care </a:t>
                      </a:r>
                      <a:r>
                        <a:rPr lang="en-US" sz="2000" b="1" u="none" strike="noStrike" cap="none" dirty="0" smtClean="0"/>
                        <a:t>Coordination</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Describe strategies to improve coordination across the care </a:t>
                      </a:r>
                      <a:r>
                        <a:rPr lang="en-US" sz="1600" dirty="0" smtClean="0"/>
                        <a:t>continuum</a:t>
                      </a:r>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effective processes of communication</a:t>
                      </a:r>
                      <a:endParaRPr sz="1600" dirty="0"/>
                    </a:p>
                  </a:txBody>
                  <a:tcPr marL="91450" marR="91450" marT="45725" marB="45725" anchor="ctr"/>
                </a:tc>
                <a:extLst>
                  <a:ext uri="{0D108BD9-81ED-4DB2-BD59-A6C34878D82A}">
                    <a16:rowId xmlns:a16="http://schemas.microsoft.com/office/drawing/2014/main" val="10003"/>
                  </a:ext>
                </a:extLst>
              </a:tr>
              <a:tr h="377234">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Outcomes</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Define two outcome measures that indicate the Specialty team-based care is successful</a:t>
                      </a:r>
                      <a:endParaRPr sz="1600" u="none" strike="noStrike" cap="none" dirty="0"/>
                    </a:p>
                  </a:txBody>
                  <a:tcPr marL="91450" marR="91450" marT="45725" marB="45725" anchor="ctr"/>
                </a:tc>
                <a:extLst>
                  <a:ext uri="{0D108BD9-81ED-4DB2-BD59-A6C34878D82A}">
                    <a16:rowId xmlns:a16="http://schemas.microsoft.com/office/drawing/2014/main" val="10004"/>
                  </a:ext>
                </a:extLst>
              </a:tr>
              <a:tr h="3895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Break</a:t>
                      </a:r>
                      <a:endParaRPr sz="2000" b="1" u="none" strike="noStrike" cap="none" dirty="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p>
                  </a:txBody>
                  <a:tcPr marL="91450" marR="91450" marT="45725" marB="45725" anchor="ctr"/>
                </a:tc>
                <a:extLst>
                  <a:ext uri="{0D108BD9-81ED-4DB2-BD59-A6C34878D82A}">
                    <a16:rowId xmlns:a16="http://schemas.microsoft.com/office/drawing/2014/main" val="10005"/>
                  </a:ext>
                </a:extLst>
              </a:tr>
              <a:tr h="5940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Care Management Process</a:t>
                      </a:r>
                      <a:endParaRPr sz="2000" b="1" u="none" strike="noStrike" cap="none" dirty="0"/>
                    </a:p>
                    <a:p>
                      <a:pPr marL="0" marR="0" lvl="0" indent="0" algn="ctr" rtl="0">
                        <a:lnSpc>
                          <a:spcPct val="100000"/>
                        </a:lnSpc>
                        <a:spcBef>
                          <a:spcPts val="0"/>
                        </a:spcBef>
                        <a:spcAft>
                          <a:spcPts val="0"/>
                        </a:spcAft>
                        <a:buClr>
                          <a:srgbClr val="000000"/>
                        </a:buClr>
                        <a:buSzPts val="1800"/>
                        <a:buFont typeface="Arial"/>
                        <a:buNone/>
                      </a:pP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the care management press and actions which address the needs of high risk </a:t>
                      </a:r>
                      <a:r>
                        <a:rPr lang="en-US" sz="1600" dirty="0" smtClean="0"/>
                        <a:t>patients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Illustrate </a:t>
                      </a:r>
                      <a:r>
                        <a:rPr lang="en-US" sz="1600" dirty="0"/>
                        <a:t>care management interventions to decrease ED utilizations and hospital admissions</a:t>
                      </a:r>
                      <a:endParaRPr sz="1600" dirty="0"/>
                    </a:p>
                  </a:txBody>
                  <a:tcPr marL="91450" marR="91450" marT="45725" marB="45725" anchor="ctr"/>
                </a:tc>
                <a:extLst>
                  <a:ext uri="{0D108BD9-81ED-4DB2-BD59-A6C34878D82A}">
                    <a16:rowId xmlns:a16="http://schemas.microsoft.com/office/drawing/2014/main" val="10006"/>
                  </a:ext>
                </a:extLst>
              </a:tr>
              <a:tr h="5991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Coding and </a:t>
                      </a:r>
                      <a:r>
                        <a:rPr lang="en-US" sz="2000" b="1" u="none" strike="noStrike" cap="none" dirty="0" smtClean="0"/>
                        <a:t>Billing</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Illustrate how to use care management codes for daily care team activities</a:t>
                      </a:r>
                      <a:endParaRPr sz="1600" u="none" strike="noStrike" cap="none" dirty="0"/>
                    </a:p>
                  </a:txBody>
                  <a:tcPr marL="91450" marR="91450" marT="45725" marB="45725" anchor="ct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32"/>
          <p:cNvSpPr txBox="1"/>
          <p:nvPr/>
        </p:nvSpPr>
        <p:spPr>
          <a:xfrm>
            <a:off x="238954" y="298420"/>
            <a:ext cx="977132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Provider Code: </a:t>
            </a:r>
            <a:br>
              <a:rPr lang="en-US" sz="6000" b="1" i="0" u="none" strike="noStrike" cap="none">
                <a:solidFill>
                  <a:schemeClr val="dk1"/>
                </a:solidFill>
                <a:latin typeface="Calibri"/>
                <a:ea typeface="Calibri"/>
                <a:cs typeface="Calibri"/>
                <a:sym typeface="Calibri"/>
              </a:rPr>
            </a:br>
            <a:r>
              <a:rPr lang="en-US" sz="6000" b="1" i="0" u="none" strike="noStrike" cap="none">
                <a:solidFill>
                  <a:schemeClr val="dk1"/>
                </a:solidFill>
                <a:latin typeface="Calibri"/>
                <a:ea typeface="Calibri"/>
                <a:cs typeface="Calibri"/>
                <a:sym typeface="Calibri"/>
              </a:rPr>
              <a:t>G9007 Team Conference Code</a:t>
            </a:r>
            <a:endParaRPr sz="1400" b="0" i="0" u="none" strike="noStrike" cap="none">
              <a:solidFill>
                <a:srgbClr val="000000"/>
              </a:solidFill>
              <a:latin typeface="Arial"/>
              <a:ea typeface="Arial"/>
              <a:cs typeface="Arial"/>
              <a:sym typeface="Arial"/>
            </a:endParaRPr>
          </a:p>
        </p:txBody>
      </p:sp>
      <p:sp>
        <p:nvSpPr>
          <p:cNvPr id="1649" name="Google Shape;1649;p132"/>
          <p:cNvSpPr txBox="1"/>
          <p:nvPr/>
        </p:nvSpPr>
        <p:spPr>
          <a:xfrm>
            <a:off x="415418" y="2267395"/>
            <a:ext cx="7413130" cy="249822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PCP and a care team member formally discuss a patient’s care plan.</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Can be billed once per day per patient regardless of time spent.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May be billed by a physician or APP.</a:t>
            </a:r>
            <a:endParaRPr sz="1400" b="0" i="0" u="none" strike="noStrike" cap="none">
              <a:solidFill>
                <a:srgbClr val="000000"/>
              </a:solidFill>
              <a:latin typeface="Arial"/>
              <a:ea typeface="Arial"/>
              <a:cs typeface="Arial"/>
              <a:sym typeface="Arial"/>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1650" name="Google Shape;1650;p132"/>
          <p:cNvPicPr preferRelativeResize="0"/>
          <p:nvPr/>
        </p:nvPicPr>
        <p:blipFill rotWithShape="1">
          <a:blip r:embed="rId3">
            <a:alphaModFix/>
          </a:blip>
          <a:srcRect/>
          <a:stretch/>
        </p:blipFill>
        <p:spPr>
          <a:xfrm>
            <a:off x="7967662" y="2267395"/>
            <a:ext cx="2924175" cy="2790825"/>
          </a:xfrm>
          <a:prstGeom prst="rect">
            <a:avLst/>
          </a:prstGeom>
          <a:noFill/>
          <a:ln>
            <a:noFill/>
          </a:ln>
        </p:spPr>
      </p:pic>
      <p:sp>
        <p:nvSpPr>
          <p:cNvPr id="1651" name="Google Shape;1651;p132"/>
          <p:cNvSpPr txBox="1">
            <a:spLocks noGrp="1"/>
          </p:cNvSpPr>
          <p:nvPr>
            <p:ph type="ftr" idx="11"/>
          </p:nvPr>
        </p:nvSpPr>
        <p:spPr>
          <a:xfrm>
            <a:off x="7183"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52" name="Google Shape;1652;p132"/>
          <p:cNvSpPr txBox="1">
            <a:spLocks noGrp="1"/>
          </p:cNvSpPr>
          <p:nvPr>
            <p:ph type="sldNum" idx="12"/>
          </p:nvPr>
        </p:nvSpPr>
        <p:spPr>
          <a:xfrm>
            <a:off x="9429749" y="65247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130</a:t>
            </a:fld>
            <a:endParaRPr/>
          </a:p>
        </p:txBody>
      </p:sp>
    </p:spTree>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33"/>
          <p:cNvSpPr txBox="1"/>
          <p:nvPr/>
        </p:nvSpPr>
        <p:spPr>
          <a:xfrm>
            <a:off x="252278" y="223026"/>
            <a:ext cx="8738088" cy="1651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Physician Code:</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G9008 Physician Coordinated Care Oversight Services (Enrollment Fee)</a:t>
            </a:r>
            <a:endParaRPr sz="1400" b="0" i="0" u="none" strike="noStrike" cap="none">
              <a:solidFill>
                <a:srgbClr val="000000"/>
              </a:solidFill>
              <a:latin typeface="Arial"/>
              <a:ea typeface="Arial"/>
              <a:cs typeface="Arial"/>
              <a:sym typeface="Arial"/>
            </a:endParaRPr>
          </a:p>
        </p:txBody>
      </p:sp>
      <p:sp>
        <p:nvSpPr>
          <p:cNvPr id="1659" name="Google Shape;1659;p133"/>
          <p:cNvSpPr txBox="1"/>
          <p:nvPr/>
        </p:nvSpPr>
        <p:spPr>
          <a:xfrm>
            <a:off x="416809" y="2243365"/>
            <a:ext cx="11342053" cy="40611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BCBSM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No quantity limit.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May be conducted face to face, via video, or by telephone.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does not include email exchange or EMR messaging.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Communication with paramedic, patient, other health care professionals not part of the care team when consulting about patient who is engaged in care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Priority Health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One time per practice.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Only be conducted face to face.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Can only be billed when the physician has discussed the care plan with the patient and if the licensed care team member has had a face to face with the patient on or before the day of the physician’s discussion with the patient.</a:t>
            </a:r>
            <a:endParaRPr sz="1400" b="0" i="0" u="none" strike="noStrike" cap="none">
              <a:solidFill>
                <a:srgbClr val="000000"/>
              </a:solidFill>
              <a:latin typeface="Arial"/>
              <a:ea typeface="Arial"/>
              <a:cs typeface="Arial"/>
              <a:sym typeface="Arial"/>
            </a:endParaRPr>
          </a:p>
        </p:txBody>
      </p:sp>
      <p:sp>
        <p:nvSpPr>
          <p:cNvPr id="1660" name="Google Shape;1660;p133"/>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61" name="Google Shape;1661;p133"/>
          <p:cNvSpPr txBox="1">
            <a:spLocks noGrp="1"/>
          </p:cNvSpPr>
          <p:nvPr>
            <p:ph type="ftr" idx="11"/>
          </p:nvPr>
        </p:nvSpPr>
        <p:spPr>
          <a:xfrm>
            <a:off x="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62" name="Google Shape;1662;p133"/>
          <p:cNvSpPr txBox="1">
            <a:spLocks noGrp="1"/>
          </p:cNvSpPr>
          <p:nvPr>
            <p:ph type="sldNum" idx="12"/>
          </p:nvPr>
        </p:nvSpPr>
        <p:spPr>
          <a:xfrm>
            <a:off x="9448800" y="648558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131</a:t>
            </a:fld>
            <a:endParaRPr/>
          </a:p>
        </p:txBody>
      </p:sp>
    </p:spTree>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134"/>
          <p:cNvSpPr txBox="1"/>
          <p:nvPr/>
        </p:nvSpPr>
        <p:spPr>
          <a:xfrm>
            <a:off x="569494" y="1564105"/>
            <a:ext cx="9553074" cy="225993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7200" b="1" i="0" u="none" strike="noStrike" cap="none">
                <a:solidFill>
                  <a:schemeClr val="dk1"/>
                </a:solidFill>
                <a:latin typeface="Calibri"/>
                <a:ea typeface="Calibri"/>
                <a:cs typeface="Calibri"/>
                <a:sym typeface="Calibri"/>
              </a:rPr>
              <a:t>Coding Examples </a:t>
            </a:r>
            <a:r>
              <a:rPr lang="en-US" sz="5400" b="1" i="0" u="none" strike="noStrike" cap="none">
                <a:solidFill>
                  <a:schemeClr val="dk1"/>
                </a:solidFill>
                <a:latin typeface="Calibri"/>
                <a:ea typeface="Calibri"/>
                <a:cs typeface="Calibri"/>
                <a:sym typeface="Calibri"/>
              </a:rPr>
              <a:t/>
            </a:r>
            <a:br>
              <a:rPr lang="en-US" sz="54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Specialist Team Based Care Management</a:t>
            </a:r>
            <a:endParaRPr sz="1400" b="0" i="0" u="none" strike="noStrike" cap="none">
              <a:solidFill>
                <a:srgbClr val="000000"/>
              </a:solidFill>
              <a:latin typeface="Arial"/>
              <a:ea typeface="Arial"/>
              <a:cs typeface="Arial"/>
              <a:sym typeface="Arial"/>
            </a:endParaRPr>
          </a:p>
        </p:txBody>
      </p:sp>
      <p:pic>
        <p:nvPicPr>
          <p:cNvPr id="1669" name="Google Shape;1669;p134"/>
          <p:cNvPicPr preferRelativeResize="0"/>
          <p:nvPr/>
        </p:nvPicPr>
        <p:blipFill rotWithShape="1">
          <a:blip r:embed="rId3">
            <a:alphaModFix/>
          </a:blip>
          <a:srcRect/>
          <a:stretch/>
        </p:blipFill>
        <p:spPr>
          <a:xfrm>
            <a:off x="9353550" y="2152650"/>
            <a:ext cx="2138892" cy="1863892"/>
          </a:xfrm>
          <a:prstGeom prst="rect">
            <a:avLst/>
          </a:prstGeom>
          <a:noFill/>
          <a:ln>
            <a:noFill/>
          </a:ln>
        </p:spPr>
      </p:pic>
      <p:sp>
        <p:nvSpPr>
          <p:cNvPr id="1670" name="Google Shape;1670;p134"/>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71" name="Google Shape;1671;p134"/>
          <p:cNvSpPr txBox="1">
            <a:spLocks noGrp="1"/>
          </p:cNvSpPr>
          <p:nvPr>
            <p:ph type="sldNum" idx="12"/>
          </p:nvPr>
        </p:nvSpPr>
        <p:spPr>
          <a:xfrm>
            <a:off x="9448800" y="653891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132</a:t>
            </a:fld>
            <a:endParaRPr/>
          </a:p>
        </p:txBody>
      </p:sp>
    </p:spTree>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35"/>
          <p:cNvSpPr txBox="1"/>
          <p:nvPr/>
        </p:nvSpPr>
        <p:spPr>
          <a:xfrm>
            <a:off x="484273" y="390633"/>
            <a:ext cx="78867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6600" b="1" i="0" u="none" strike="noStrike" cap="none">
                <a:solidFill>
                  <a:schemeClr val="dk1"/>
                </a:solidFill>
                <a:latin typeface="Calibri"/>
                <a:ea typeface="Calibri"/>
                <a:cs typeface="Calibri"/>
                <a:sym typeface="Calibri"/>
              </a:rPr>
              <a:t>Before we start…</a:t>
            </a:r>
            <a:endParaRPr sz="1400" b="0" i="0" u="none" strike="noStrike" cap="none">
              <a:solidFill>
                <a:srgbClr val="000000"/>
              </a:solidFill>
              <a:latin typeface="Arial"/>
              <a:ea typeface="Arial"/>
              <a:cs typeface="Arial"/>
              <a:sym typeface="Arial"/>
            </a:endParaRPr>
          </a:p>
        </p:txBody>
      </p:sp>
      <p:sp>
        <p:nvSpPr>
          <p:cNvPr id="1678" name="Google Shape;1678;p135"/>
          <p:cNvSpPr txBox="1"/>
          <p:nvPr/>
        </p:nvSpPr>
        <p:spPr>
          <a:xfrm>
            <a:off x="484273" y="1683803"/>
            <a:ext cx="10504569" cy="439985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3600" b="0" i="0" u="none" strike="noStrike" cap="none">
                <a:solidFill>
                  <a:schemeClr val="dk1"/>
                </a:solidFill>
                <a:latin typeface="Calibri"/>
                <a:ea typeface="Calibri"/>
                <a:cs typeface="Calibri"/>
                <a:sym typeface="Calibri"/>
              </a:rPr>
              <a:t>The following series of examples are intended to show a couple of common situations for using the billable codes. They are NOT comprehensive.</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3600" b="0" i="0" u="none" strike="noStrike" cap="none">
                <a:solidFill>
                  <a:schemeClr val="dk1"/>
                </a:solidFill>
                <a:latin typeface="Calibri"/>
                <a:ea typeface="Calibri"/>
                <a:cs typeface="Calibri"/>
                <a:sym typeface="Calibri"/>
              </a:rPr>
              <a:t>Resources offered by BCBSM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400"/>
              <a:buFont typeface="Arial"/>
              <a:buChar char="•"/>
            </a:pPr>
            <a:r>
              <a:rPr lang="en-US" sz="3200" b="0" i="0" u="none" strike="noStrike" cap="none">
                <a:solidFill>
                  <a:schemeClr val="dk1"/>
                </a:solidFill>
                <a:latin typeface="Calibri"/>
                <a:ea typeface="Calibri"/>
                <a:cs typeface="Calibri"/>
                <a:sym typeface="Calibri"/>
              </a:rPr>
              <a:t>Monthly Billing Q&amp;A session </a:t>
            </a:r>
            <a:br>
              <a:rPr lang="en-US" sz="3200" b="0" i="0" u="none" strike="noStrike" cap="none">
                <a:solidFill>
                  <a:schemeClr val="dk1"/>
                </a:solidFill>
                <a:latin typeface="Calibri"/>
                <a:ea typeface="Calibri"/>
                <a:cs typeface="Calibri"/>
                <a:sym typeface="Calibri"/>
              </a:rPr>
            </a:br>
            <a:r>
              <a:rPr lang="en-US" sz="3200" b="0" i="0" u="none" strike="noStrike" cap="none">
                <a:solidFill>
                  <a:schemeClr val="dk1"/>
                </a:solidFill>
                <a:latin typeface="Calibri"/>
                <a:ea typeface="Calibri"/>
                <a:cs typeface="Calibri"/>
                <a:sym typeface="Calibri"/>
              </a:rPr>
              <a:t>1</a:t>
            </a:r>
            <a:r>
              <a:rPr lang="en-US" sz="3200" b="0" i="0" u="none" strike="noStrike" cap="none" baseline="30000">
                <a:solidFill>
                  <a:schemeClr val="dk1"/>
                </a:solidFill>
                <a:latin typeface="Calibri"/>
                <a:ea typeface="Calibri"/>
                <a:cs typeface="Calibri"/>
                <a:sym typeface="Calibri"/>
              </a:rPr>
              <a:t>st</a:t>
            </a:r>
            <a:r>
              <a:rPr lang="en-US" sz="3200" b="0" i="0" u="none" strike="noStrike" cap="none">
                <a:solidFill>
                  <a:schemeClr val="dk1"/>
                </a:solidFill>
                <a:latin typeface="Calibri"/>
                <a:ea typeface="Calibri"/>
                <a:cs typeface="Calibri"/>
                <a:sym typeface="Calibri"/>
              </a:rPr>
              <a:t> Thursday of every month at noon</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400"/>
              <a:buFont typeface="Arial"/>
              <a:buChar char="•"/>
            </a:pPr>
            <a:r>
              <a:rPr lang="en-US" sz="3200" b="0" i="0" u="none" strike="noStrike" cap="none">
                <a:solidFill>
                  <a:schemeClr val="dk1"/>
                </a:solidFill>
                <a:latin typeface="Calibri"/>
                <a:ea typeface="Calibri"/>
                <a:cs typeface="Calibri"/>
                <a:sym typeface="Calibri"/>
              </a:rPr>
              <a:t>Questions on specific situations </a:t>
            </a:r>
            <a:r>
              <a:rPr lang="en-US" sz="3200" b="0" i="0" u="sng" strike="noStrike" cap="none">
                <a:solidFill>
                  <a:schemeClr val="dk1"/>
                </a:solidFill>
                <a:latin typeface="Calibri"/>
                <a:ea typeface="Calibri"/>
                <a:cs typeface="Calibri"/>
                <a:sym typeface="Calibri"/>
                <a:hlinkClick r:id="rId3"/>
              </a:rPr>
              <a:t>valuepartnerships@bcbsm.com</a:t>
            </a:r>
            <a:endParaRPr sz="32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rgbClr val="161716"/>
              </a:buClr>
              <a:buSzPts val="2800"/>
              <a:buFont typeface="Arial"/>
              <a:buNone/>
            </a:pPr>
            <a:endParaRPr sz="3600" b="0" i="0" u="none" strike="noStrike" cap="none">
              <a:solidFill>
                <a:schemeClr val="dk1"/>
              </a:solidFill>
              <a:latin typeface="Calibri"/>
              <a:ea typeface="Calibri"/>
              <a:cs typeface="Calibri"/>
              <a:sym typeface="Calibri"/>
            </a:endParaRPr>
          </a:p>
        </p:txBody>
      </p:sp>
      <p:sp>
        <p:nvSpPr>
          <p:cNvPr id="1679" name="Google Shape;1679;p135"/>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80" name="Google Shape;1680;p13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133</a:t>
            </a:fld>
            <a:endParaRPr/>
          </a:p>
        </p:txBody>
      </p:sp>
    </p:spTree>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37"/>
          <p:cNvSpPr txBox="1">
            <a:spLocks noGrp="1"/>
          </p:cNvSpPr>
          <p:nvPr>
            <p:ph type="title"/>
          </p:nvPr>
        </p:nvSpPr>
        <p:spPr>
          <a:xfrm>
            <a:off x="366650" y="162479"/>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5400" b="1">
                <a:latin typeface="Calibri"/>
                <a:ea typeface="Calibri"/>
                <a:cs typeface="Calibri"/>
                <a:sym typeface="Calibri"/>
              </a:rPr>
              <a:t>High Risk Patient</a:t>
            </a:r>
            <a:endParaRPr sz="5400" b="1">
              <a:latin typeface="Calibri"/>
              <a:ea typeface="Calibri"/>
              <a:cs typeface="Calibri"/>
              <a:sym typeface="Calibri"/>
            </a:endParaRPr>
          </a:p>
        </p:txBody>
      </p:sp>
      <p:sp>
        <p:nvSpPr>
          <p:cNvPr id="1687" name="Google Shape;1687;p137"/>
          <p:cNvSpPr txBox="1"/>
          <p:nvPr/>
        </p:nvSpPr>
        <p:spPr>
          <a:xfrm>
            <a:off x="332700" y="1190695"/>
            <a:ext cx="11169489" cy="542569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Oncology practice Care Manager (RN) reviews patient’s recent screenings (SDOH, PHQ-9), problem list, medications, and ED/hospital utilization history. The patient is identified as High Risk:</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Patient has transportation issues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Financial barriers including not being able to afford prescription medications to manage nausea/side effects of chemotherapy</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Patient has been seen in the ED twice in the past 3 months and was admitted to the hospital each time due to dehydration and uncontrolled nausea</a:t>
            </a: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Care Manager obtains referral from provider and meets with the patient.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During the face to face visit, the patient agrees to care management. The Care Manager completes the comprehensive assessment and plan of care. </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Care Manager then discusses the care plan with the provider who agrees with the care plan.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750"/>
              <a:buFont typeface="Arial"/>
              <a:buNone/>
            </a:pP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750"/>
              <a:buFont typeface="Arial"/>
              <a:buNone/>
            </a:pPr>
            <a:r>
              <a:rPr lang="en-US" sz="2200" b="1" i="0" u="none" strike="noStrike" cap="none">
                <a:solidFill>
                  <a:schemeClr val="dk1"/>
                </a:solidFill>
                <a:latin typeface="Calibri"/>
                <a:ea typeface="Calibri"/>
                <a:cs typeface="Calibri"/>
                <a:sym typeface="Calibri"/>
              </a:rPr>
              <a:t>GOAL: Reduce ED and hospital utilization</a:t>
            </a:r>
            <a:endParaRPr sz="2200" b="1" i="0" u="none" strike="noStrike" cap="none">
              <a:solidFill>
                <a:schemeClr val="dk1"/>
              </a:solidFill>
              <a:latin typeface="Calibri"/>
              <a:ea typeface="Calibri"/>
              <a:cs typeface="Calibri"/>
              <a:sym typeface="Calibri"/>
            </a:endParaRPr>
          </a:p>
        </p:txBody>
      </p:sp>
      <p:sp>
        <p:nvSpPr>
          <p:cNvPr id="1688" name="Google Shape;1688;p137"/>
          <p:cNvSpPr/>
          <p:nvPr/>
        </p:nvSpPr>
        <p:spPr>
          <a:xfrm>
            <a:off x="7283117" y="363636"/>
            <a:ext cx="4499596" cy="461624"/>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codes</a:t>
            </a:r>
            <a:endParaRPr sz="2400" b="1" i="0" u="none" strike="noStrike" cap="none">
              <a:solidFill>
                <a:schemeClr val="lt1"/>
              </a:solidFill>
              <a:latin typeface="Calibri"/>
              <a:ea typeface="Calibri"/>
              <a:cs typeface="Calibri"/>
              <a:sym typeface="Calibri"/>
            </a:endParaRPr>
          </a:p>
        </p:txBody>
      </p:sp>
      <p:sp>
        <p:nvSpPr>
          <p:cNvPr id="1689" name="Google Shape;1689;p137"/>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690" name="Google Shape;1690;p137"/>
          <p:cNvSpPr txBox="1">
            <a:spLocks noGrp="1"/>
          </p:cNvSpPr>
          <p:nvPr>
            <p:ph type="ftr" idx="11"/>
          </p:nvPr>
        </p:nvSpPr>
        <p:spPr>
          <a:xfrm>
            <a:off x="28329"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691" name="Google Shape;1691;p137"/>
          <p:cNvSpPr txBox="1">
            <a:spLocks noGrp="1"/>
          </p:cNvSpPr>
          <p:nvPr>
            <p:ph type="sldNum" idx="12"/>
          </p:nvPr>
        </p:nvSpPr>
        <p:spPr>
          <a:xfrm>
            <a:off x="9448800" y="650011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134</a:t>
            </a:fld>
            <a:endParaRPr/>
          </a:p>
        </p:txBody>
      </p:sp>
      <p:sp>
        <p:nvSpPr>
          <p:cNvPr id="1692" name="Google Shape;1692;p137"/>
          <p:cNvSpPr/>
          <p:nvPr/>
        </p:nvSpPr>
        <p:spPr>
          <a:xfrm>
            <a:off x="7482867" y="5534886"/>
            <a:ext cx="4499700" cy="4617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Code:  G9007, G9001</a:t>
            </a:r>
            <a:endParaRPr sz="2400" b="1" i="0" u="none" strike="noStrike" cap="none">
              <a:solidFill>
                <a:schemeClr val="lt1"/>
              </a:solidFill>
              <a:latin typeface="Calibri"/>
              <a:ea typeface="Calibri"/>
              <a:cs typeface="Calibri"/>
              <a:sym typeface="Calibr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92"/>
                                        </p:tgtEl>
                                        <p:attrNameLst>
                                          <p:attrName>style.visibility</p:attrName>
                                        </p:attrNameLst>
                                      </p:cBhvr>
                                      <p:to>
                                        <p:strVal val="visible"/>
                                      </p:to>
                                    </p:set>
                                    <p:anim calcmode="lin" valueType="num">
                                      <p:cBhvr additive="base">
                                        <p:cTn id="7" dur="1000"/>
                                        <p:tgtEl>
                                          <p:spTgt spid="16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139"/>
          <p:cNvSpPr txBox="1"/>
          <p:nvPr/>
        </p:nvSpPr>
        <p:spPr>
          <a:xfrm>
            <a:off x="353733" y="345497"/>
            <a:ext cx="8040101"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2"/>
              </a:buClr>
              <a:buSzPts val="3600"/>
              <a:buFont typeface="Calibri"/>
              <a:buNone/>
            </a:pPr>
            <a:r>
              <a:rPr lang="en-US" sz="4000" b="1" i="0" u="none" strike="noStrike" cap="none">
                <a:solidFill>
                  <a:schemeClr val="dk1"/>
                </a:solidFill>
                <a:latin typeface="Calibri"/>
                <a:ea typeface="Calibri"/>
                <a:cs typeface="Calibri"/>
                <a:sym typeface="Calibri"/>
              </a:rPr>
              <a:t>Face to Face Visit and Follow Up Plan</a:t>
            </a:r>
            <a:endParaRPr sz="1400" b="0" i="0" u="none" strike="noStrike" cap="none">
              <a:solidFill>
                <a:srgbClr val="000000"/>
              </a:solidFill>
              <a:latin typeface="Arial"/>
              <a:ea typeface="Arial"/>
              <a:cs typeface="Arial"/>
              <a:sym typeface="Arial"/>
            </a:endParaRPr>
          </a:p>
        </p:txBody>
      </p:sp>
      <p:sp>
        <p:nvSpPr>
          <p:cNvPr id="1699" name="Google Shape;1699;p139"/>
          <p:cNvSpPr/>
          <p:nvPr/>
        </p:nvSpPr>
        <p:spPr>
          <a:xfrm>
            <a:off x="9425498" y="147341"/>
            <a:ext cx="2301016" cy="101562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Identify the codes: G9002, G9008 BCBSM</a:t>
            </a:r>
            <a:endParaRPr sz="2000" b="1" i="0" u="none" strike="noStrike" cap="none">
              <a:solidFill>
                <a:schemeClr val="lt1"/>
              </a:solidFill>
              <a:latin typeface="Calibri"/>
              <a:ea typeface="Calibri"/>
              <a:cs typeface="Calibri"/>
              <a:sym typeface="Calibri"/>
            </a:endParaRPr>
          </a:p>
        </p:txBody>
      </p:sp>
      <p:sp>
        <p:nvSpPr>
          <p:cNvPr id="1700" name="Google Shape;1700;p139"/>
          <p:cNvSpPr txBox="1"/>
          <p:nvPr/>
        </p:nvSpPr>
        <p:spPr>
          <a:xfrm>
            <a:off x="129209" y="1162962"/>
            <a:ext cx="11533595" cy="5322351"/>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rgbClr val="161716"/>
              </a:buClr>
              <a:buSzPts val="2800"/>
              <a:buFont typeface="Arial"/>
              <a:buChar char="•"/>
            </a:pPr>
            <a:r>
              <a:rPr lang="en-US" sz="2000" b="0" i="0" u="none" strike="noStrike" cap="none" dirty="0">
                <a:solidFill>
                  <a:srgbClr val="161716"/>
                </a:solidFill>
                <a:latin typeface="Calibri"/>
                <a:ea typeface="Calibri"/>
                <a:cs typeface="Calibri"/>
                <a:sym typeface="Calibri"/>
              </a:rPr>
              <a:t>Patient has an appointment with the Pulmonologist regarding diagnosis of end stage COPD. During the appointment the provider discusses with the patient the benefits of care management.</a:t>
            </a:r>
            <a:endParaRPr sz="1400" b="0" i="0" u="none" strike="noStrike" cap="none" dirty="0">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rgbClr val="161716"/>
              </a:buClr>
              <a:buSzPts val="2800"/>
              <a:buFont typeface="Arial"/>
              <a:buChar char="•"/>
            </a:pPr>
            <a:r>
              <a:rPr lang="en-US" sz="2000" b="0" i="0" u="none" strike="noStrike" cap="none" dirty="0">
                <a:solidFill>
                  <a:srgbClr val="161716"/>
                </a:solidFill>
                <a:latin typeface="Calibri"/>
                <a:ea typeface="Calibri"/>
                <a:cs typeface="Calibri"/>
                <a:sym typeface="Calibri"/>
              </a:rPr>
              <a:t>Provider and patient discuss a care plan building on the patient’s goals.</a:t>
            </a:r>
            <a:endParaRPr sz="1400" b="0" i="0" u="none" strike="noStrike" cap="none" dirty="0">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rgbClr val="161716"/>
              </a:buClr>
              <a:buSzPts val="2800"/>
              <a:buFont typeface="Arial"/>
              <a:buChar char="•"/>
            </a:pPr>
            <a:r>
              <a:rPr lang="en-US" sz="2000" b="0" i="0" u="none" strike="noStrike" cap="none" dirty="0">
                <a:solidFill>
                  <a:srgbClr val="161716"/>
                </a:solidFill>
                <a:latin typeface="Calibri"/>
                <a:ea typeface="Calibri"/>
                <a:cs typeface="Calibri"/>
                <a:sym typeface="Calibri"/>
              </a:rPr>
              <a:t>Patient agrees to participate in care management; provider introduces the patient to the Care Manager </a:t>
            </a:r>
            <a:endParaRPr sz="2000" b="0" i="0" u="none" strike="noStrike" cap="none" dirty="0">
              <a:solidFill>
                <a:srgbClr val="161716"/>
              </a:solidFill>
              <a:latin typeface="Calibri"/>
              <a:ea typeface="Calibri"/>
              <a:cs typeface="Calibri"/>
              <a:sym typeface="Calibri"/>
            </a:endParaRPr>
          </a:p>
          <a:p>
            <a:pPr marL="457200" marR="0" lvl="0" indent="-406400" algn="l" rtl="0">
              <a:lnSpc>
                <a:spcPct val="90000"/>
              </a:lnSpc>
              <a:spcBef>
                <a:spcPts val="1000"/>
              </a:spcBef>
              <a:spcAft>
                <a:spcPts val="0"/>
              </a:spcAft>
              <a:buClr>
                <a:srgbClr val="161716"/>
              </a:buClr>
              <a:buSzPts val="2800"/>
              <a:buFont typeface="Arial"/>
              <a:buChar char="•"/>
            </a:pPr>
            <a:r>
              <a:rPr lang="en-US" sz="2000" b="0" i="0" u="none" strike="noStrike" cap="none" dirty="0">
                <a:solidFill>
                  <a:srgbClr val="161716"/>
                </a:solidFill>
                <a:latin typeface="Calibri"/>
                <a:ea typeface="Calibri"/>
                <a:cs typeface="Calibri"/>
                <a:sym typeface="Calibri"/>
              </a:rPr>
              <a:t>Care Manager meets with the patient and identifies patient</a:t>
            </a:r>
            <a:endParaRPr sz="1400" b="0" i="0" u="none" strike="noStrike" cap="none" dirty="0">
              <a:solidFill>
                <a:srgbClr val="000000"/>
              </a:solidFill>
              <a:latin typeface="Arial"/>
              <a:ea typeface="Arial"/>
              <a:cs typeface="Arial"/>
              <a:sym typeface="Arial"/>
            </a:endParaRPr>
          </a:p>
          <a:p>
            <a:pPr marL="914400" marR="0" lvl="1" indent="-381000" algn="l" rtl="0">
              <a:lnSpc>
                <a:spcPct val="90000"/>
              </a:lnSpc>
              <a:spcBef>
                <a:spcPts val="500"/>
              </a:spcBef>
              <a:spcAft>
                <a:spcPts val="0"/>
              </a:spcAft>
              <a:buClr>
                <a:srgbClr val="161716"/>
              </a:buClr>
              <a:buSzPts val="1520"/>
              <a:buFont typeface="Noto Sans Symbols"/>
              <a:buChar char="✔"/>
            </a:pPr>
            <a:r>
              <a:rPr lang="en-US" sz="1600" b="0" i="0" u="none" strike="noStrike" cap="none" dirty="0">
                <a:solidFill>
                  <a:srgbClr val="161716"/>
                </a:solidFill>
                <a:latin typeface="Calibri"/>
                <a:ea typeface="Calibri"/>
                <a:cs typeface="Calibri"/>
                <a:sym typeface="Calibri"/>
              </a:rPr>
              <a:t>lacks understanding of COPD  </a:t>
            </a:r>
            <a:endParaRPr sz="1400" b="0" i="0" u="none" strike="noStrike" cap="none" dirty="0">
              <a:solidFill>
                <a:srgbClr val="000000"/>
              </a:solidFill>
              <a:latin typeface="Arial"/>
              <a:ea typeface="Arial"/>
              <a:cs typeface="Arial"/>
              <a:sym typeface="Arial"/>
            </a:endParaRPr>
          </a:p>
          <a:p>
            <a:pPr marL="914400" marR="0" lvl="1" indent="-381000" algn="l" rtl="0">
              <a:lnSpc>
                <a:spcPct val="90000"/>
              </a:lnSpc>
              <a:spcBef>
                <a:spcPts val="500"/>
              </a:spcBef>
              <a:spcAft>
                <a:spcPts val="0"/>
              </a:spcAft>
              <a:buClr>
                <a:srgbClr val="161716"/>
              </a:buClr>
              <a:buSzPts val="1520"/>
              <a:buFont typeface="Noto Sans Symbols"/>
              <a:buChar char="✔"/>
            </a:pPr>
            <a:r>
              <a:rPr lang="en-US" sz="1600" b="0" i="0" u="none" strike="noStrike" cap="none" dirty="0">
                <a:solidFill>
                  <a:srgbClr val="161716"/>
                </a:solidFill>
                <a:latin typeface="Calibri"/>
                <a:ea typeface="Calibri"/>
                <a:cs typeface="Calibri"/>
                <a:sym typeface="Calibri"/>
              </a:rPr>
              <a:t>reports increased difficulty with shortness of breath (SOB), coping, and feels discouraged about limited activities</a:t>
            </a:r>
            <a:endParaRPr sz="1400" b="0" i="0" u="none" strike="noStrike" cap="none" dirty="0">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rgbClr val="161716"/>
              </a:buClr>
              <a:buSzPts val="2800"/>
              <a:buFont typeface="Arial"/>
              <a:buChar char="•"/>
            </a:pPr>
            <a:r>
              <a:rPr lang="en-US" sz="2000" b="0" i="0" u="none" strike="noStrike" cap="none" dirty="0">
                <a:solidFill>
                  <a:srgbClr val="161716"/>
                </a:solidFill>
                <a:latin typeface="Calibri"/>
                <a:ea typeface="Calibri"/>
                <a:cs typeface="Calibri"/>
                <a:sym typeface="Calibri"/>
              </a:rPr>
              <a:t>Care Manager initiates the care plan</a:t>
            </a:r>
            <a:endParaRPr sz="1400" b="0" i="0" u="none" strike="noStrike" cap="none" dirty="0">
              <a:solidFill>
                <a:srgbClr val="000000"/>
              </a:solidFill>
              <a:latin typeface="Arial"/>
              <a:ea typeface="Arial"/>
              <a:cs typeface="Arial"/>
              <a:sym typeface="Arial"/>
            </a:endParaRPr>
          </a:p>
          <a:p>
            <a:pPr marL="914400" marR="0" lvl="1" indent="-381000" algn="l" rtl="0">
              <a:lnSpc>
                <a:spcPct val="90000"/>
              </a:lnSpc>
              <a:spcBef>
                <a:spcPts val="500"/>
              </a:spcBef>
              <a:spcAft>
                <a:spcPts val="0"/>
              </a:spcAft>
              <a:buClr>
                <a:srgbClr val="161716"/>
              </a:buClr>
              <a:buSzPts val="1520"/>
              <a:buFont typeface="Noto Sans Symbols"/>
              <a:buChar char="✔"/>
            </a:pPr>
            <a:r>
              <a:rPr lang="en-US" sz="1600" b="0" i="0" u="none" strike="noStrike" cap="none" dirty="0">
                <a:solidFill>
                  <a:srgbClr val="161716"/>
                </a:solidFill>
                <a:latin typeface="Calibri"/>
                <a:ea typeface="Calibri"/>
                <a:cs typeface="Calibri"/>
                <a:sym typeface="Calibri"/>
              </a:rPr>
              <a:t>discusses referral to home care agency to arrange for a respiratory therapist to teach breathing techniques, Care Manager conducts a medication review and provides education to ensure patient is safe with the current medication plan</a:t>
            </a:r>
            <a:endParaRPr sz="1400" b="0" i="0" u="none" strike="noStrike" cap="none" dirty="0">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rgbClr val="161716"/>
              </a:buClr>
              <a:buSzPts val="2800"/>
              <a:buFont typeface="Arial"/>
              <a:buChar char="•"/>
            </a:pPr>
            <a:r>
              <a:rPr lang="en-US" sz="2000" b="0" i="0" u="none" strike="noStrike" cap="none" dirty="0">
                <a:solidFill>
                  <a:srgbClr val="161716"/>
                </a:solidFill>
                <a:latin typeface="Calibri"/>
                <a:ea typeface="Calibri"/>
                <a:cs typeface="Calibri"/>
                <a:sym typeface="Calibri"/>
              </a:rPr>
              <a:t>Provider and patient discuss and agree with the action plan</a:t>
            </a:r>
            <a:endParaRPr sz="1400" b="0" i="0" u="none" strike="noStrike" cap="none" dirty="0">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rgbClr val="161716"/>
              </a:buClr>
              <a:buSzPts val="2800"/>
              <a:buFont typeface="Arial"/>
              <a:buChar char="•"/>
            </a:pPr>
            <a:r>
              <a:rPr lang="en-US" sz="2000" b="0" i="0" u="none" strike="noStrike" cap="none" dirty="0">
                <a:solidFill>
                  <a:srgbClr val="161716"/>
                </a:solidFill>
                <a:latin typeface="Calibri"/>
                <a:ea typeface="Calibri"/>
                <a:cs typeface="Calibri"/>
                <a:sym typeface="Calibri"/>
              </a:rPr>
              <a:t>Care Manager and patient agree to follow-up in one week via a phone visit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61716"/>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161716"/>
              </a:buClr>
              <a:buSzPts val="1800"/>
              <a:buFont typeface="Arial"/>
              <a:buNone/>
            </a:pPr>
            <a:r>
              <a:rPr lang="en-US" sz="1400" b="1" i="0" u="none" strike="noStrike" cap="none" dirty="0">
                <a:solidFill>
                  <a:schemeClr val="dk1"/>
                </a:solidFill>
                <a:latin typeface="Calibri"/>
                <a:ea typeface="Calibri"/>
                <a:cs typeface="Calibri"/>
                <a:sym typeface="Calibri"/>
              </a:rPr>
              <a:t>NOTE: </a:t>
            </a:r>
            <a:r>
              <a:rPr lang="en-US" sz="1400" b="0" i="0" u="none" strike="noStrike" cap="none" dirty="0">
                <a:solidFill>
                  <a:schemeClr val="dk1"/>
                </a:solidFill>
                <a:latin typeface="Calibri"/>
                <a:ea typeface="Calibri"/>
                <a:cs typeface="Calibri"/>
                <a:sym typeface="Calibri"/>
              </a:rPr>
              <a:t>PH also includes in person with patient and CM with CM/PCP direct </a:t>
            </a: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161716"/>
              </a:buClr>
              <a:buSzPts val="1800"/>
              <a:buFont typeface="Arial"/>
              <a:buNone/>
            </a:pPr>
            <a:r>
              <a:rPr lang="en-US" sz="1400" b="0" i="0" u="none" strike="noStrike" cap="none" dirty="0">
                <a:solidFill>
                  <a:schemeClr val="dk1"/>
                </a:solidFill>
                <a:latin typeface="Calibri"/>
                <a:ea typeface="Calibri"/>
                <a:cs typeface="Calibri"/>
                <a:sym typeface="Calibri"/>
              </a:rPr>
              <a:t>involvement on a separate occasion.</a:t>
            </a:r>
            <a:endParaRPr sz="1400" b="0" i="0" u="none" strike="noStrike" cap="none" dirty="0">
              <a:solidFill>
                <a:schemeClr val="dk1"/>
              </a:solidFill>
              <a:latin typeface="Calibri"/>
              <a:ea typeface="Calibri"/>
              <a:cs typeface="Calibri"/>
              <a:sym typeface="Calibri"/>
            </a:endParaRPr>
          </a:p>
        </p:txBody>
      </p:sp>
      <p:sp>
        <p:nvSpPr>
          <p:cNvPr id="1701" name="Google Shape;1701;p139"/>
          <p:cNvSpPr txBox="1"/>
          <p:nvPr/>
        </p:nvSpPr>
        <p:spPr>
          <a:xfrm>
            <a:off x="9160792" y="147341"/>
            <a:ext cx="2830428" cy="101562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Note how this is different from the G9001!</a:t>
            </a:r>
            <a:endParaRPr sz="2000" b="1" i="0" u="none" strike="noStrike" cap="none">
              <a:solidFill>
                <a:schemeClr val="lt1"/>
              </a:solidFill>
              <a:latin typeface="Calibri"/>
              <a:ea typeface="Calibri"/>
              <a:cs typeface="Calibri"/>
              <a:sym typeface="Calibri"/>
            </a:endParaRPr>
          </a:p>
        </p:txBody>
      </p:sp>
      <p:sp>
        <p:nvSpPr>
          <p:cNvPr id="1702" name="Google Shape;1702;p139"/>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703" name="Google Shape;1703;p139"/>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04" name="Google Shape;1704;p139"/>
          <p:cNvSpPr txBox="1">
            <a:spLocks noGrp="1"/>
          </p:cNvSpPr>
          <p:nvPr>
            <p:ph type="ftr" idx="11"/>
          </p:nvPr>
        </p:nvSpPr>
        <p:spPr>
          <a:xfrm>
            <a:off x="940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05" name="Google Shape;1705;p139"/>
          <p:cNvSpPr txBox="1">
            <a:spLocks noGrp="1"/>
          </p:cNvSpPr>
          <p:nvPr>
            <p:ph type="sldNum" idx="12"/>
          </p:nvPr>
        </p:nvSpPr>
        <p:spPr>
          <a:xfrm>
            <a:off x="9425498" y="64853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135</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9"/>
                                        </p:tgtEl>
                                        <p:attrNameLst>
                                          <p:attrName>style.visibility</p:attrName>
                                        </p:attrNameLst>
                                      </p:cBhvr>
                                      <p:to>
                                        <p:strVal val="visible"/>
                                      </p:to>
                                    </p:set>
                                    <p:animEffect transition="in" filter="fade">
                                      <p:cBhvr>
                                        <p:cTn id="7" dur="500"/>
                                        <p:tgtEl>
                                          <p:spTgt spid="1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1"/>
                                        </p:tgtEl>
                                        <p:attrNameLst>
                                          <p:attrName>style.visibility</p:attrName>
                                        </p:attrNameLst>
                                      </p:cBhvr>
                                      <p:to>
                                        <p:strVal val="visible"/>
                                      </p:to>
                                    </p:set>
                                    <p:animEffect transition="in" filter="fade">
                                      <p:cBhvr>
                                        <p:cTn id="12" dur="500"/>
                                        <p:tgtEl>
                                          <p:spTgt spid="1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40"/>
          <p:cNvSpPr txBox="1"/>
          <p:nvPr/>
        </p:nvSpPr>
        <p:spPr>
          <a:xfrm>
            <a:off x="512223" y="365125"/>
            <a:ext cx="78867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6600" b="1" i="0" u="none" strike="noStrike" cap="none">
                <a:solidFill>
                  <a:schemeClr val="dk1"/>
                </a:solidFill>
                <a:latin typeface="Calibri"/>
                <a:ea typeface="Calibri"/>
                <a:cs typeface="Calibri"/>
                <a:sym typeface="Calibri"/>
              </a:rPr>
              <a:t>Coordination of Care</a:t>
            </a:r>
            <a:endParaRPr sz="1400" b="0" i="0" u="none" strike="noStrike" cap="none">
              <a:solidFill>
                <a:srgbClr val="000000"/>
              </a:solidFill>
              <a:latin typeface="Arial"/>
              <a:ea typeface="Arial"/>
              <a:cs typeface="Arial"/>
              <a:sym typeface="Arial"/>
            </a:endParaRPr>
          </a:p>
        </p:txBody>
      </p:sp>
      <p:sp>
        <p:nvSpPr>
          <p:cNvPr id="1712" name="Google Shape;1712;p140"/>
          <p:cNvSpPr txBox="1"/>
          <p:nvPr/>
        </p:nvSpPr>
        <p:spPr>
          <a:xfrm>
            <a:off x="512223" y="1489727"/>
            <a:ext cx="8050727" cy="319251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dk1"/>
              </a:buClr>
              <a:buSzPts val="2590"/>
              <a:buFont typeface="Arial"/>
              <a:buChar char="•"/>
            </a:pPr>
            <a:r>
              <a:rPr lang="en-US" sz="2800" b="0" i="0" u="none" strike="noStrike" cap="none">
                <a:solidFill>
                  <a:schemeClr val="dk1"/>
                </a:solidFill>
                <a:latin typeface="Calibri"/>
                <a:ea typeface="Calibri"/>
                <a:cs typeface="Calibri"/>
                <a:sym typeface="Calibri"/>
              </a:rPr>
              <a:t>Care Team Member contacts the home health agency to schedule in-home visits and conduct a safety assessment. Includes Respiratory Therapist and Occupational Therapist in home visits.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590"/>
              <a:buFont typeface="Arial"/>
              <a:buChar char="•"/>
            </a:pPr>
            <a:r>
              <a:rPr lang="en-US" sz="2800" b="0" i="0" u="none" strike="noStrike" cap="none">
                <a:solidFill>
                  <a:schemeClr val="dk1"/>
                </a:solidFill>
                <a:latin typeface="Calibri"/>
                <a:ea typeface="Calibri"/>
                <a:cs typeface="Calibri"/>
                <a:sym typeface="Calibri"/>
              </a:rPr>
              <a:t>In addition, a call was made to the DME provider to arrange for delivery of home O2.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590"/>
              <a:buFont typeface="Arial"/>
              <a:buChar char="•"/>
            </a:pPr>
            <a:r>
              <a:rPr lang="en-US" sz="2800" b="0" i="0" u="none" strike="noStrike" cap="none">
                <a:solidFill>
                  <a:schemeClr val="dk1"/>
                </a:solidFill>
                <a:latin typeface="Calibri"/>
                <a:ea typeface="Calibri"/>
                <a:cs typeface="Calibri"/>
                <a:sym typeface="Calibri"/>
              </a:rPr>
              <a:t>Time spent coordinating care was 35 minutes.</a:t>
            </a:r>
            <a:endParaRPr sz="1400" b="0" i="0" u="none" strike="noStrike" cap="none">
              <a:solidFill>
                <a:srgbClr val="000000"/>
              </a:solidFill>
              <a:latin typeface="Arial"/>
              <a:ea typeface="Arial"/>
              <a:cs typeface="Arial"/>
              <a:sym typeface="Arial"/>
            </a:endParaRPr>
          </a:p>
        </p:txBody>
      </p:sp>
      <p:sp>
        <p:nvSpPr>
          <p:cNvPr id="1713" name="Google Shape;1713;p140"/>
          <p:cNvSpPr/>
          <p:nvPr/>
        </p:nvSpPr>
        <p:spPr>
          <a:xfrm>
            <a:off x="9326897" y="220746"/>
            <a:ext cx="2480487" cy="830956"/>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 99487</a:t>
            </a:r>
            <a:endParaRPr sz="2400" b="1" i="0" u="none" strike="noStrike" cap="none">
              <a:solidFill>
                <a:schemeClr val="lt1"/>
              </a:solidFill>
              <a:latin typeface="Calibri"/>
              <a:ea typeface="Calibri"/>
              <a:cs typeface="Calibri"/>
              <a:sym typeface="Calibri"/>
            </a:endParaRPr>
          </a:p>
        </p:txBody>
      </p:sp>
      <p:sp>
        <p:nvSpPr>
          <p:cNvPr id="1714" name="Google Shape;1714;p14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1715" name="Google Shape;1715;p140"/>
          <p:cNvPicPr preferRelativeResize="0"/>
          <p:nvPr/>
        </p:nvPicPr>
        <p:blipFill rotWithShape="1">
          <a:blip r:embed="rId3">
            <a:alphaModFix/>
          </a:blip>
          <a:srcRect/>
          <a:stretch/>
        </p:blipFill>
        <p:spPr>
          <a:xfrm>
            <a:off x="8882526" y="1489727"/>
            <a:ext cx="2924858" cy="2881312"/>
          </a:xfrm>
          <a:prstGeom prst="rect">
            <a:avLst/>
          </a:prstGeom>
          <a:noFill/>
          <a:ln>
            <a:noFill/>
          </a:ln>
        </p:spPr>
      </p:pic>
      <p:sp>
        <p:nvSpPr>
          <p:cNvPr id="1716" name="Google Shape;1716;p140"/>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17" name="Google Shape;1717;p140"/>
          <p:cNvSpPr txBox="1">
            <a:spLocks noGrp="1"/>
          </p:cNvSpPr>
          <p:nvPr>
            <p:ph type="ftr" idx="11"/>
          </p:nvPr>
        </p:nvSpPr>
        <p:spPr>
          <a:xfrm>
            <a:off x="940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18" name="Google Shape;1718;p140"/>
          <p:cNvSpPr txBox="1">
            <a:spLocks noGrp="1"/>
          </p:cNvSpPr>
          <p:nvPr>
            <p:ph type="sldNum" idx="12"/>
          </p:nvPr>
        </p:nvSpPr>
        <p:spPr>
          <a:xfrm>
            <a:off x="9476277" y="650145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136</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3"/>
                                        </p:tgtEl>
                                        <p:attrNameLst>
                                          <p:attrName>style.visibility</p:attrName>
                                        </p:attrNameLst>
                                      </p:cBhvr>
                                      <p:to>
                                        <p:strVal val="visible"/>
                                      </p:to>
                                    </p:set>
                                    <p:animEffect transition="in" filter="fade">
                                      <p:cBhvr>
                                        <p:cTn id="7" dur="500"/>
                                        <p:tgtEl>
                                          <p:spTgt spid="1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142"/>
          <p:cNvSpPr txBox="1"/>
          <p:nvPr/>
        </p:nvSpPr>
        <p:spPr>
          <a:xfrm>
            <a:off x="366650" y="306383"/>
            <a:ext cx="78867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6000" b="1" i="0" u="none" strike="noStrike" cap="none">
                <a:solidFill>
                  <a:schemeClr val="dk1"/>
                </a:solidFill>
                <a:latin typeface="Calibri"/>
                <a:ea typeface="Calibri"/>
                <a:cs typeface="Calibri"/>
                <a:sym typeface="Calibri"/>
              </a:rPr>
              <a:t>Multidisciplinary Team</a:t>
            </a:r>
            <a:endParaRPr sz="1400" b="0" i="0" u="none" strike="noStrike" cap="none">
              <a:solidFill>
                <a:srgbClr val="000000"/>
              </a:solidFill>
              <a:latin typeface="Arial"/>
              <a:ea typeface="Arial"/>
              <a:cs typeface="Arial"/>
              <a:sym typeface="Arial"/>
            </a:endParaRPr>
          </a:p>
        </p:txBody>
      </p:sp>
      <p:sp>
        <p:nvSpPr>
          <p:cNvPr id="1725" name="Google Shape;1725;p142"/>
          <p:cNvSpPr txBox="1"/>
          <p:nvPr/>
        </p:nvSpPr>
        <p:spPr>
          <a:xfrm>
            <a:off x="425748" y="1299689"/>
            <a:ext cx="10723529" cy="5020899"/>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Patient with diagnosis of diabetes, end stage COPD, HTN, </a:t>
            </a:r>
            <a:r>
              <a:rPr lang="en-US" sz="2400" dirty="0">
                <a:solidFill>
                  <a:schemeClr val="dk1"/>
                </a:solidFill>
                <a:latin typeface="Calibri"/>
                <a:ea typeface="Calibri"/>
                <a:cs typeface="Calibri"/>
                <a:sym typeface="Calibri"/>
              </a:rPr>
              <a:t>completed a</a:t>
            </a:r>
            <a:r>
              <a:rPr lang="en-US" sz="2400" b="0" i="0" u="none" strike="noStrike" cap="none" dirty="0">
                <a:solidFill>
                  <a:schemeClr val="dk1"/>
                </a:solidFill>
                <a:latin typeface="Calibri"/>
                <a:ea typeface="Calibri"/>
                <a:cs typeface="Calibri"/>
                <a:sym typeface="Calibri"/>
              </a:rPr>
              <a:t> comprehensive assessment </a:t>
            </a:r>
            <a:r>
              <a:rPr lang="en-US" sz="2400" dirty="0">
                <a:solidFill>
                  <a:schemeClr val="dk1"/>
                </a:solidFill>
                <a:latin typeface="Calibri"/>
                <a:ea typeface="Calibri"/>
                <a:cs typeface="Calibri"/>
                <a:sym typeface="Calibri"/>
              </a:rPr>
              <a:t>with the </a:t>
            </a:r>
            <a:r>
              <a:rPr lang="en-US" sz="2400" b="0" i="0" u="none" strike="noStrike" cap="none" dirty="0">
                <a:solidFill>
                  <a:schemeClr val="dk1"/>
                </a:solidFill>
                <a:latin typeface="Calibri"/>
                <a:ea typeface="Calibri"/>
                <a:cs typeface="Calibri"/>
                <a:sym typeface="Calibri"/>
              </a:rPr>
              <a:t>MSW care manager one week ago</a:t>
            </a:r>
            <a:r>
              <a:rPr lang="en-US" sz="2400" b="0" i="0" u="none" strike="noStrike" cap="none" dirty="0" smtClean="0">
                <a:solidFill>
                  <a:schemeClr val="dk1"/>
                </a:solidFill>
                <a:latin typeface="Calibri"/>
                <a:ea typeface="Calibri"/>
                <a:cs typeface="Calibri"/>
                <a:sym typeface="Calibri"/>
              </a:rPr>
              <a:t>.</a:t>
            </a:r>
          </a:p>
          <a:p>
            <a:pPr marL="228600" marR="0" lvl="0" indent="-228600" algn="l" rtl="0">
              <a:lnSpc>
                <a:spcPct val="100000"/>
              </a:lnSpc>
              <a:spcBef>
                <a:spcPts val="0"/>
              </a:spcBef>
              <a:spcAft>
                <a:spcPts val="0"/>
              </a:spcAft>
              <a:buClr>
                <a:schemeClr val="dk1"/>
              </a:buClr>
              <a:buSzPts val="2400"/>
              <a:buFont typeface="Arial"/>
              <a:buChar char="•"/>
            </a:pP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 multidisciplinary team conference was held with the Clinical Pharmacist, MSW and Specialty Provider to discuss the initial plan of care with the team, which includes:</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The MSW to schedule a virtual face to face visit with the patient regarding the lack of caregiver support and social isolation, which is linked with hospital admissions.  </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The Clinical Pharmacist to follow up with the patient on the ability to afford medications and the chronic disease</a:t>
            </a:r>
            <a:r>
              <a:rPr lang="en-US" sz="2400" b="0" i="0" u="none" strike="sngStrike" cap="none" dirty="0">
                <a:solidFill>
                  <a:schemeClr val="dk1"/>
                </a:solidFill>
                <a:latin typeface="Calibri"/>
                <a:ea typeface="Calibri"/>
                <a:cs typeface="Calibri"/>
                <a:sym typeface="Calibri"/>
              </a:rPr>
              <a:t>s</a:t>
            </a:r>
            <a:r>
              <a:rPr lang="en-US" sz="2400" b="0" i="0" u="none" strike="noStrike" cap="none" dirty="0">
                <a:solidFill>
                  <a:schemeClr val="dk1"/>
                </a:solidFill>
                <a:latin typeface="Calibri"/>
                <a:ea typeface="Calibri"/>
                <a:cs typeface="Calibri"/>
                <a:sym typeface="Calibri"/>
              </a:rPr>
              <a:t> management also linked to frequent ED visits.</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Both MSW and Clinical Pharmacist follow up with the team at their regular huddle.</a:t>
            </a:r>
            <a:endParaRPr sz="1400" b="0" i="0" u="none" strike="noStrike" cap="none" dirty="0">
              <a:solidFill>
                <a:srgbClr val="000000"/>
              </a:solidFill>
              <a:latin typeface="Arial"/>
              <a:ea typeface="Arial"/>
              <a:cs typeface="Arial"/>
              <a:sym typeface="Arial"/>
            </a:endParaRPr>
          </a:p>
        </p:txBody>
      </p:sp>
      <p:sp>
        <p:nvSpPr>
          <p:cNvPr id="1726" name="Google Shape;1726;p142"/>
          <p:cNvSpPr/>
          <p:nvPr/>
        </p:nvSpPr>
        <p:spPr>
          <a:xfrm>
            <a:off x="9309019" y="262248"/>
            <a:ext cx="2481931" cy="830956"/>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  G9007</a:t>
            </a:r>
            <a:endParaRPr sz="2400" b="1" i="0" u="none" strike="noStrike" cap="none">
              <a:solidFill>
                <a:schemeClr val="lt1"/>
              </a:solidFill>
              <a:latin typeface="Calibri"/>
              <a:ea typeface="Calibri"/>
              <a:cs typeface="Calibri"/>
              <a:sym typeface="Calibri"/>
            </a:endParaRPr>
          </a:p>
        </p:txBody>
      </p:sp>
      <p:sp>
        <p:nvSpPr>
          <p:cNvPr id="1727" name="Google Shape;1727;p142"/>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728" name="Google Shape;1728;p142"/>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29" name="Google Shape;1729;p142"/>
          <p:cNvSpPr txBox="1">
            <a:spLocks noGrp="1"/>
          </p:cNvSpPr>
          <p:nvPr>
            <p:ph type="ftr" idx="11"/>
          </p:nvPr>
        </p:nvSpPr>
        <p:spPr>
          <a:xfrm>
            <a:off x="940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Specialty Team Based Care V8 5.30.2020</a:t>
            </a:r>
            <a:endParaRPr dirty="0"/>
          </a:p>
        </p:txBody>
      </p:sp>
      <p:sp>
        <p:nvSpPr>
          <p:cNvPr id="1730" name="Google Shape;1730;p142"/>
          <p:cNvSpPr txBox="1">
            <a:spLocks noGrp="1"/>
          </p:cNvSpPr>
          <p:nvPr>
            <p:ph type="sldNum" idx="12"/>
          </p:nvPr>
        </p:nvSpPr>
        <p:spPr>
          <a:xfrm>
            <a:off x="939955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137</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144"/>
          <p:cNvSpPr txBox="1"/>
          <p:nvPr/>
        </p:nvSpPr>
        <p:spPr>
          <a:xfrm>
            <a:off x="531298" y="230554"/>
            <a:ext cx="7273186"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6000" b="1" i="0" u="none" strike="noStrike" cap="none">
                <a:solidFill>
                  <a:schemeClr val="dk1"/>
                </a:solidFill>
                <a:latin typeface="Calibri"/>
                <a:ea typeface="Calibri"/>
                <a:cs typeface="Calibri"/>
                <a:sym typeface="Calibri"/>
              </a:rPr>
              <a:t>Advance Directives End of Life</a:t>
            </a:r>
            <a:endParaRPr sz="1400" b="0" i="0" u="none" strike="noStrike" cap="none">
              <a:solidFill>
                <a:srgbClr val="000000"/>
              </a:solidFill>
              <a:latin typeface="Arial"/>
              <a:ea typeface="Arial"/>
              <a:cs typeface="Arial"/>
              <a:sym typeface="Arial"/>
            </a:endParaRPr>
          </a:p>
        </p:txBody>
      </p:sp>
      <p:sp>
        <p:nvSpPr>
          <p:cNvPr id="1737" name="Google Shape;1737;p144"/>
          <p:cNvSpPr txBox="1"/>
          <p:nvPr/>
        </p:nvSpPr>
        <p:spPr>
          <a:xfrm>
            <a:off x="531298" y="1934329"/>
            <a:ext cx="9142092" cy="397101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Care Team Member conducts a 20 minute in person visit* meeting with a patient regarding their advance directives.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During the visit, discussion occurs and written information about advance directives is shared.</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Care Team Member and Patient discussion includes: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How the patient prefers to be treated.</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What the patient wishes others to know.</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Care Team Member and patient agree to follow up via a phone call in 2 weeks.</a:t>
            </a:r>
            <a:endParaRPr sz="1400" b="0" i="0" u="none" strike="noStrike" cap="none">
              <a:solidFill>
                <a:srgbClr val="000000"/>
              </a:solidFill>
              <a:latin typeface="Arial"/>
              <a:ea typeface="Arial"/>
              <a:cs typeface="Arial"/>
              <a:sym typeface="Arial"/>
            </a:endParaRPr>
          </a:p>
        </p:txBody>
      </p:sp>
      <p:sp>
        <p:nvSpPr>
          <p:cNvPr id="1738" name="Google Shape;1738;p144"/>
          <p:cNvSpPr/>
          <p:nvPr/>
        </p:nvSpPr>
        <p:spPr>
          <a:xfrm>
            <a:off x="9977823" y="342849"/>
            <a:ext cx="1875687" cy="83099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 S0257 </a:t>
            </a:r>
            <a:endParaRPr sz="1400" b="0" i="0" u="none" strike="noStrike" cap="none">
              <a:solidFill>
                <a:srgbClr val="000000"/>
              </a:solidFill>
              <a:latin typeface="Arial"/>
              <a:ea typeface="Arial"/>
              <a:cs typeface="Arial"/>
              <a:sym typeface="Arial"/>
            </a:endParaRPr>
          </a:p>
        </p:txBody>
      </p:sp>
      <p:sp>
        <p:nvSpPr>
          <p:cNvPr id="1739" name="Google Shape;1739;p144"/>
          <p:cNvSpPr/>
          <p:nvPr/>
        </p:nvSpPr>
        <p:spPr>
          <a:xfrm>
            <a:off x="9977823" y="1433557"/>
            <a:ext cx="1875687" cy="4154943"/>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*Note: this code allows for phone visit, face to face visit or video and may be with the patient, caregiver, or family member. </a:t>
            </a:r>
            <a:endParaRPr sz="2400" b="1" i="0" u="none" strike="noStrike" cap="none">
              <a:solidFill>
                <a:schemeClr val="lt1"/>
              </a:solidFill>
              <a:latin typeface="Calibri"/>
              <a:ea typeface="Calibri"/>
              <a:cs typeface="Calibri"/>
              <a:sym typeface="Calibri"/>
            </a:endParaRPr>
          </a:p>
        </p:txBody>
      </p:sp>
      <p:sp>
        <p:nvSpPr>
          <p:cNvPr id="1740" name="Google Shape;1740;p144"/>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41" name="Google Shape;1741;p144"/>
          <p:cNvSpPr txBox="1">
            <a:spLocks noGrp="1"/>
          </p:cNvSpPr>
          <p:nvPr>
            <p:ph type="ftr" idx="11"/>
          </p:nvPr>
        </p:nvSpPr>
        <p:spPr>
          <a:xfrm>
            <a:off x="0" y="651259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42" name="Google Shape;1742;p144"/>
          <p:cNvSpPr txBox="1">
            <a:spLocks noGrp="1"/>
          </p:cNvSpPr>
          <p:nvPr>
            <p:ph type="sldNum" idx="12"/>
          </p:nvPr>
        </p:nvSpPr>
        <p:spPr>
          <a:xfrm>
            <a:off x="9448800" y="651259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138</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8"/>
                                        </p:tgtEl>
                                        <p:attrNameLst>
                                          <p:attrName>style.visibility</p:attrName>
                                        </p:attrNameLst>
                                      </p:cBhvr>
                                      <p:to>
                                        <p:strVal val="visible"/>
                                      </p:to>
                                    </p:set>
                                    <p:animEffect transition="in" filter="fade">
                                      <p:cBhvr>
                                        <p:cTn id="7" dur="500"/>
                                        <p:tgtEl>
                                          <p:spTgt spid="17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9"/>
                                        </p:tgtEl>
                                        <p:attrNameLst>
                                          <p:attrName>style.visibility</p:attrName>
                                        </p:attrNameLst>
                                      </p:cBhvr>
                                      <p:to>
                                        <p:strVal val="visible"/>
                                      </p:to>
                                    </p:set>
                                    <p:animEffect transition="in" filter="fade">
                                      <p:cBhvr>
                                        <p:cTn id="12" dur="500"/>
                                        <p:tgtEl>
                                          <p:spTgt spid="1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45"/>
          <p:cNvSpPr txBox="1"/>
          <p:nvPr/>
        </p:nvSpPr>
        <p:spPr>
          <a:xfrm>
            <a:off x="492292" y="440687"/>
            <a:ext cx="78867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6000" b="1" i="0" u="none" strike="noStrike" cap="none">
                <a:solidFill>
                  <a:schemeClr val="dk1"/>
                </a:solidFill>
                <a:latin typeface="Calibri"/>
                <a:ea typeface="Calibri"/>
                <a:cs typeface="Calibri"/>
                <a:sym typeface="Calibri"/>
              </a:rPr>
              <a:t>Reducing ED visits</a:t>
            </a:r>
            <a:endParaRPr sz="1400" b="0" i="0" u="none" strike="noStrike" cap="none">
              <a:solidFill>
                <a:srgbClr val="000000"/>
              </a:solidFill>
              <a:latin typeface="Arial"/>
              <a:ea typeface="Arial"/>
              <a:cs typeface="Arial"/>
              <a:sym typeface="Arial"/>
            </a:endParaRPr>
          </a:p>
        </p:txBody>
      </p:sp>
      <p:sp>
        <p:nvSpPr>
          <p:cNvPr id="1749" name="Google Shape;1749;p145"/>
          <p:cNvSpPr txBox="1"/>
          <p:nvPr/>
        </p:nvSpPr>
        <p:spPr>
          <a:xfrm>
            <a:off x="492292" y="1211271"/>
            <a:ext cx="10320087" cy="4503729"/>
          </a:xfrm>
          <a:prstGeom prst="rect">
            <a:avLst/>
          </a:prstGeom>
          <a:noFill/>
          <a:ln>
            <a:noFill/>
          </a:ln>
        </p:spPr>
        <p:txBody>
          <a:bodyPr spcFirstLastPara="1" wrap="square" lIns="91425" tIns="45700" rIns="91425" bIns="45700" anchor="t" anchorCtr="0">
            <a:noAutofit/>
          </a:bodyPr>
          <a:lstStyle/>
          <a:p>
            <a:pPr marL="685800" marR="0" lvl="1" indent="-120015" algn="l" rtl="0">
              <a:lnSpc>
                <a:spcPct val="70000"/>
              </a:lnSpc>
              <a:spcBef>
                <a:spcPts val="500"/>
              </a:spcBef>
              <a:spcAft>
                <a:spcPts val="0"/>
              </a:spcAft>
              <a:buClr>
                <a:srgbClr val="161716"/>
              </a:buClr>
              <a:buSzPts val="171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710"/>
              <a:buFont typeface="Arial"/>
              <a:buChar char="•"/>
            </a:pPr>
            <a:r>
              <a:rPr lang="en-US" sz="2000" b="0" i="0" u="none" strike="noStrike" cap="none">
                <a:solidFill>
                  <a:schemeClr val="dk1"/>
                </a:solidFill>
                <a:latin typeface="Calibri"/>
                <a:ea typeface="Calibri"/>
                <a:cs typeface="Calibri"/>
                <a:sym typeface="Calibri"/>
              </a:rPr>
              <a:t>Follow up each ED visit with a call to identify issues, coordinate follow up care, and encourage seeking care through the practice rather than the ED when appropriate.  </a:t>
            </a:r>
            <a:r>
              <a:rPr lang="en-US" sz="2000" b="1" i="0" u="none" strike="noStrike" cap="none">
                <a:solidFill>
                  <a:schemeClr val="dk1"/>
                </a:solidFill>
                <a:latin typeface="Calibri"/>
                <a:ea typeface="Calibri"/>
                <a:cs typeface="Calibri"/>
                <a:sym typeface="Calibri"/>
              </a:rPr>
              <a:t>Often, this can be performed by a Medical Assistant.</a:t>
            </a:r>
            <a:endParaRPr sz="2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710"/>
              <a:buFont typeface="Arial"/>
              <a:buChar char="•"/>
            </a:pPr>
            <a:r>
              <a:rPr lang="en-US" sz="2000" b="0" i="0" u="none" strike="noStrike" cap="none">
                <a:solidFill>
                  <a:schemeClr val="dk1"/>
                </a:solidFill>
                <a:latin typeface="Calibri"/>
                <a:ea typeface="Calibri"/>
                <a:cs typeface="Calibri"/>
                <a:sym typeface="Calibri"/>
              </a:rPr>
              <a:t>Medical Assistants, operating under a protocol, may call patients:</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710"/>
              <a:buFont typeface="Arial"/>
              <a:buChar char="•"/>
            </a:pPr>
            <a:r>
              <a:rPr lang="en-US" sz="2000" b="0" i="0" u="none" strike="noStrike" cap="none">
                <a:solidFill>
                  <a:schemeClr val="dk1"/>
                </a:solidFill>
                <a:latin typeface="Calibri"/>
                <a:ea typeface="Calibri"/>
                <a:cs typeface="Calibri"/>
                <a:sym typeface="Calibri"/>
              </a:rPr>
              <a:t> Example:  MA asks if the ED physician recommended follow up care, coordinates the needed care, transfers to clinician for issues requiring immediate medical assessment or guidance, and encourages the patient to bring in all medications to office visit.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710"/>
              <a:buFont typeface="Arial"/>
              <a:buChar char="•"/>
            </a:pPr>
            <a:r>
              <a:rPr lang="en-US" sz="2000" b="1" i="0" u="none" strike="noStrike" cap="none">
                <a:solidFill>
                  <a:schemeClr val="dk1"/>
                </a:solidFill>
                <a:latin typeface="Calibri"/>
                <a:ea typeface="Calibri"/>
                <a:cs typeface="Calibri"/>
                <a:sym typeface="Calibri"/>
              </a:rPr>
              <a:t>Call takes between 5 and 10 minutes.</a:t>
            </a:r>
            <a:endParaRPr sz="2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710"/>
              <a:buFont typeface="Arial"/>
              <a:buChar char="•"/>
            </a:pPr>
            <a:r>
              <a:rPr lang="en-US" sz="2000" b="0" i="0" u="none" strike="noStrike" cap="none">
                <a:solidFill>
                  <a:schemeClr val="dk1"/>
                </a:solidFill>
                <a:latin typeface="Calibri"/>
                <a:ea typeface="Calibri"/>
                <a:cs typeface="Calibri"/>
                <a:sym typeface="Calibri"/>
              </a:rPr>
              <a:t>Proactive patient education examples:</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520"/>
              <a:buFont typeface="Arial"/>
              <a:buChar char="•"/>
            </a:pPr>
            <a:r>
              <a:rPr lang="en-US" sz="2000" b="0" i="0" u="none" strike="noStrike" cap="none">
                <a:solidFill>
                  <a:schemeClr val="dk1"/>
                </a:solidFill>
                <a:latin typeface="Calibri"/>
                <a:ea typeface="Calibri"/>
                <a:cs typeface="Calibri"/>
                <a:sym typeface="Calibri"/>
              </a:rPr>
              <a:t>Call Specialist related to disease focus needs/concerns:  ex. Call Oncologist for chemotherapy side effects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520"/>
              <a:buFont typeface="Arial"/>
              <a:buChar char="•"/>
            </a:pPr>
            <a:r>
              <a:rPr lang="en-US" sz="2000" b="0" i="0" u="none" strike="noStrike" cap="none">
                <a:solidFill>
                  <a:schemeClr val="dk1"/>
                </a:solidFill>
                <a:latin typeface="Calibri"/>
                <a:ea typeface="Calibri"/>
                <a:cs typeface="Calibri"/>
                <a:sym typeface="Calibri"/>
              </a:rPr>
              <a:t>Call PCP care team for mild cold symptoms, new onset</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1520"/>
              <a:buFont typeface="Arial"/>
              <a:buChar char="•"/>
            </a:pPr>
            <a:r>
              <a:rPr lang="en-US" sz="2000" b="0" i="0" u="none" strike="noStrike" cap="none">
                <a:solidFill>
                  <a:schemeClr val="dk1"/>
                </a:solidFill>
                <a:latin typeface="Calibri"/>
                <a:ea typeface="Calibri"/>
                <a:cs typeface="Calibri"/>
                <a:sym typeface="Calibri"/>
              </a:rPr>
              <a:t>Suggest nearby urgent care, or ED for true emergency</a:t>
            </a:r>
            <a:endParaRPr sz="1400" b="0" i="0" u="none" strike="noStrike" cap="none">
              <a:solidFill>
                <a:srgbClr val="000000"/>
              </a:solidFill>
              <a:latin typeface="Arial"/>
              <a:ea typeface="Arial"/>
              <a:cs typeface="Arial"/>
              <a:sym typeface="Arial"/>
            </a:endParaRPr>
          </a:p>
          <a:p>
            <a:pPr marL="0" marR="0" lvl="0" indent="0" algn="l" rtl="0">
              <a:lnSpc>
                <a:spcPct val="70000"/>
              </a:lnSpc>
              <a:spcBef>
                <a:spcPts val="1000"/>
              </a:spcBef>
              <a:spcAft>
                <a:spcPts val="0"/>
              </a:spcAft>
              <a:buClr>
                <a:srgbClr val="161716"/>
              </a:buClr>
              <a:buSzPts val="2090"/>
              <a:buFont typeface="Arial"/>
              <a:buNone/>
            </a:pPr>
            <a:endParaRPr sz="2000" b="0" i="0" u="none" strike="noStrike" cap="none">
              <a:solidFill>
                <a:schemeClr val="dk1"/>
              </a:solidFill>
              <a:latin typeface="Calibri"/>
              <a:ea typeface="Calibri"/>
              <a:cs typeface="Calibri"/>
              <a:sym typeface="Calibri"/>
            </a:endParaRPr>
          </a:p>
        </p:txBody>
      </p:sp>
      <p:sp>
        <p:nvSpPr>
          <p:cNvPr id="1750" name="Google Shape;1750;p145"/>
          <p:cNvSpPr/>
          <p:nvPr/>
        </p:nvSpPr>
        <p:spPr>
          <a:xfrm>
            <a:off x="8815844" y="217907"/>
            <a:ext cx="3055314" cy="830956"/>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 98966 BCBSM</a:t>
            </a:r>
            <a:endParaRPr sz="2400" b="1" i="0" u="none" strike="noStrike" cap="none">
              <a:solidFill>
                <a:schemeClr val="lt1"/>
              </a:solidFill>
              <a:latin typeface="Calibri"/>
              <a:ea typeface="Calibri"/>
              <a:cs typeface="Calibri"/>
              <a:sym typeface="Calibri"/>
            </a:endParaRPr>
          </a:p>
        </p:txBody>
      </p:sp>
      <p:sp>
        <p:nvSpPr>
          <p:cNvPr id="1751" name="Google Shape;1751;p145"/>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752" name="Google Shape;1752;p145"/>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53" name="Google Shape;1753;p145"/>
          <p:cNvSpPr txBox="1">
            <a:spLocks noGrp="1"/>
          </p:cNvSpPr>
          <p:nvPr>
            <p:ph type="ftr" idx="11"/>
          </p:nvPr>
        </p:nvSpPr>
        <p:spPr>
          <a:xfrm>
            <a:off x="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54" name="Google Shape;1754;p145"/>
          <p:cNvSpPr txBox="1">
            <a:spLocks noGrp="1"/>
          </p:cNvSpPr>
          <p:nvPr>
            <p:ph type="sldNum" idx="12"/>
          </p:nvPr>
        </p:nvSpPr>
        <p:spPr>
          <a:xfrm>
            <a:off x="944077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139</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0"/>
                                        </p:tgtEl>
                                        <p:attrNameLst>
                                          <p:attrName>style.visibility</p:attrName>
                                        </p:attrNameLst>
                                      </p:cBhvr>
                                      <p:to>
                                        <p:strVal val="visible"/>
                                      </p:to>
                                    </p:set>
                                    <p:animEffect transition="in" filter="fade">
                                      <p:cBhvr>
                                        <p:cTn id="7" dur="500"/>
                                        <p:tgtEl>
                                          <p:spTgt spid="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432471" y="484028"/>
            <a:ext cx="113740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7200" b="1" dirty="0">
                <a:latin typeface="Calibri"/>
                <a:ea typeface="Calibri"/>
                <a:cs typeface="Calibri"/>
                <a:sym typeface="Calibri"/>
              </a:rPr>
              <a:t>Objectives</a:t>
            </a:r>
            <a:endParaRPr sz="7200" b="1" dirty="0">
              <a:latin typeface="Calibri"/>
              <a:ea typeface="Calibri"/>
              <a:cs typeface="Calibri"/>
              <a:sym typeface="Calibri"/>
            </a:endParaRPr>
          </a:p>
        </p:txBody>
      </p:sp>
      <p:sp>
        <p:nvSpPr>
          <p:cNvPr id="217" name="Google Shape;217;p12"/>
          <p:cNvSpPr txBox="1">
            <a:spLocks noGrp="1"/>
          </p:cNvSpPr>
          <p:nvPr>
            <p:ph type="body" idx="1"/>
          </p:nvPr>
        </p:nvSpPr>
        <p:spPr>
          <a:xfrm>
            <a:off x="432471" y="1809591"/>
            <a:ext cx="8349580" cy="270525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sz="3600" b="1"/>
              <a:t>Explain</a:t>
            </a:r>
            <a:r>
              <a:rPr lang="en-US" sz="3600"/>
              <a:t> how the prepared, proactive team contributes to positive patient outcomes.</a:t>
            </a:r>
            <a:endParaRPr/>
          </a:p>
          <a:p>
            <a:pPr marL="228600" lvl="0" indent="-228600" algn="l" rtl="0">
              <a:lnSpc>
                <a:spcPct val="90000"/>
              </a:lnSpc>
              <a:spcBef>
                <a:spcPts val="1000"/>
              </a:spcBef>
              <a:spcAft>
                <a:spcPts val="0"/>
              </a:spcAft>
              <a:buClr>
                <a:schemeClr val="dk1"/>
              </a:buClr>
              <a:buSzPts val="3600"/>
              <a:buChar char="•"/>
            </a:pPr>
            <a:r>
              <a:rPr lang="en-US" sz="3600" b="1"/>
              <a:t>Describe</a:t>
            </a:r>
            <a:r>
              <a:rPr lang="en-US" sz="3600"/>
              <a:t> how the components of the chronic Care Model support the practice team.</a:t>
            </a:r>
            <a:endParaRPr/>
          </a:p>
          <a:p>
            <a:pPr marL="0" lvl="0" indent="0" algn="l" rtl="0">
              <a:lnSpc>
                <a:spcPct val="90000"/>
              </a:lnSpc>
              <a:spcBef>
                <a:spcPts val="1000"/>
              </a:spcBef>
              <a:spcAft>
                <a:spcPts val="0"/>
              </a:spcAft>
              <a:buClr>
                <a:schemeClr val="dk1"/>
              </a:buClr>
              <a:buSzPts val="3600"/>
              <a:buNone/>
            </a:pPr>
            <a:endParaRPr sz="3600"/>
          </a:p>
          <a:p>
            <a:pPr marL="228600" lvl="0" indent="0" algn="l" rtl="0">
              <a:lnSpc>
                <a:spcPct val="90000"/>
              </a:lnSpc>
              <a:spcBef>
                <a:spcPts val="1000"/>
              </a:spcBef>
              <a:spcAft>
                <a:spcPts val="0"/>
              </a:spcAft>
              <a:buClr>
                <a:schemeClr val="dk1"/>
              </a:buClr>
              <a:buSzPts val="3600"/>
              <a:buNone/>
            </a:pPr>
            <a:endParaRPr sz="3600"/>
          </a:p>
          <a:p>
            <a:pPr marL="228600" lvl="0" indent="0" algn="l" rtl="0">
              <a:lnSpc>
                <a:spcPct val="90000"/>
              </a:lnSpc>
              <a:spcBef>
                <a:spcPts val="1000"/>
              </a:spcBef>
              <a:spcAft>
                <a:spcPts val="0"/>
              </a:spcAft>
              <a:buClr>
                <a:schemeClr val="dk1"/>
              </a:buClr>
              <a:buSzPts val="3600"/>
              <a:buNone/>
            </a:pPr>
            <a:endParaRPr sz="3600"/>
          </a:p>
        </p:txBody>
      </p:sp>
      <p:sp>
        <p:nvSpPr>
          <p:cNvPr id="218" name="Google Shape;218;p12"/>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219" name="Google Shape;219;p12"/>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220" name="Google Shape;220;p12"/>
          <p:cNvPicPr preferRelativeResize="0"/>
          <p:nvPr/>
        </p:nvPicPr>
        <p:blipFill rotWithShape="1">
          <a:blip r:embed="rId3">
            <a:alphaModFix/>
          </a:blip>
          <a:srcRect/>
          <a:stretch/>
        </p:blipFill>
        <p:spPr>
          <a:xfrm>
            <a:off x="8782051" y="1809591"/>
            <a:ext cx="2338388" cy="2320447"/>
          </a:xfrm>
          <a:prstGeom prst="rect">
            <a:avLst/>
          </a:prstGeom>
          <a:noFill/>
          <a:ln>
            <a:noFill/>
          </a:ln>
        </p:spPr>
      </p:pic>
      <p:sp>
        <p:nvSpPr>
          <p:cNvPr id="221" name="Google Shape;221;p12"/>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222" name="Google Shape;222;p12"/>
          <p:cNvSpPr txBox="1">
            <a:spLocks noGrp="1"/>
          </p:cNvSpPr>
          <p:nvPr>
            <p:ph type="ftr" idx="11"/>
          </p:nvPr>
        </p:nvSpPr>
        <p:spPr>
          <a:xfrm>
            <a:off x="-28955" y="644519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23" name="Google Shape;223;p1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animEffect transition="in" filter="fade">
                                      <p:cBhvr>
                                        <p:cTn id="7" dur="500"/>
                                        <p:tgtEl>
                                          <p:spTgt spid="2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
                                            <p:txEl>
                                              <p:pRg st="1" end="1"/>
                                            </p:txEl>
                                          </p:spTgt>
                                        </p:tgtEl>
                                        <p:attrNameLst>
                                          <p:attrName>style.visibility</p:attrName>
                                        </p:attrNameLst>
                                      </p:cBhvr>
                                      <p:to>
                                        <p:strVal val="visible"/>
                                      </p:to>
                                    </p:set>
                                    <p:animEffect transition="in" filter="fade">
                                      <p:cBhvr>
                                        <p:cTn id="12" dur="500"/>
                                        <p:tgtEl>
                                          <p:spTgt spid="2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
                                            <p:txEl>
                                              <p:pRg st="2" end="2"/>
                                            </p:txEl>
                                          </p:spTgt>
                                        </p:tgtEl>
                                        <p:attrNameLst>
                                          <p:attrName>style.visibility</p:attrName>
                                        </p:attrNameLst>
                                      </p:cBhvr>
                                      <p:to>
                                        <p:strVal val="visible"/>
                                      </p:to>
                                    </p:set>
                                    <p:animEffect transition="in" filter="fade">
                                      <p:cBhvr>
                                        <p:cTn id="17" dur="500"/>
                                        <p:tgtEl>
                                          <p:spTgt spid="2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7">
                                            <p:txEl>
                                              <p:pRg st="3" end="3"/>
                                            </p:txEl>
                                          </p:spTgt>
                                        </p:tgtEl>
                                        <p:attrNameLst>
                                          <p:attrName>style.visibility</p:attrName>
                                        </p:attrNameLst>
                                      </p:cBhvr>
                                      <p:to>
                                        <p:strVal val="visible"/>
                                      </p:to>
                                    </p:set>
                                    <p:animEffect transition="in" filter="fade">
                                      <p:cBhvr>
                                        <p:cTn id="22" dur="500"/>
                                        <p:tgtEl>
                                          <p:spTgt spid="2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7">
                                            <p:txEl>
                                              <p:pRg st="4" end="4"/>
                                            </p:txEl>
                                          </p:spTgt>
                                        </p:tgtEl>
                                        <p:attrNameLst>
                                          <p:attrName>style.visibility</p:attrName>
                                        </p:attrNameLst>
                                      </p:cBhvr>
                                      <p:to>
                                        <p:strVal val="visible"/>
                                      </p:to>
                                    </p:set>
                                    <p:animEffect transition="in" filter="fade">
                                      <p:cBhvr>
                                        <p:cTn id="27" dur="500"/>
                                        <p:tgtEl>
                                          <p:spTgt spid="2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46"/>
          <p:cNvSpPr txBox="1"/>
          <p:nvPr/>
        </p:nvSpPr>
        <p:spPr>
          <a:xfrm>
            <a:off x="366650" y="360125"/>
            <a:ext cx="78867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6600" b="1" i="0" u="none" strike="noStrike" cap="none">
                <a:solidFill>
                  <a:schemeClr val="dk1"/>
                </a:solidFill>
                <a:latin typeface="Calibri"/>
                <a:ea typeface="Calibri"/>
                <a:cs typeface="Calibri"/>
                <a:sym typeface="Calibri"/>
              </a:rPr>
              <a:t>Phone Service</a:t>
            </a:r>
            <a:endParaRPr sz="1400" b="0" i="0" u="none" strike="noStrike" cap="none">
              <a:solidFill>
                <a:srgbClr val="000000"/>
              </a:solidFill>
              <a:latin typeface="Arial"/>
              <a:ea typeface="Arial"/>
              <a:cs typeface="Arial"/>
              <a:sym typeface="Arial"/>
            </a:endParaRPr>
          </a:p>
        </p:txBody>
      </p:sp>
      <p:sp>
        <p:nvSpPr>
          <p:cNvPr id="1761" name="Google Shape;1761;p146"/>
          <p:cNvSpPr txBox="1"/>
          <p:nvPr/>
        </p:nvSpPr>
        <p:spPr>
          <a:xfrm>
            <a:off x="503476" y="1351809"/>
            <a:ext cx="10517450" cy="492083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Pulmonologist Care Team Member speaks conducts a patient phone visit</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Care Team Member:</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Discusses patient’s COPD action plan with patient; reviews “in control”,  “worsening symptoms” and “exacerbation.” </a:t>
            </a:r>
            <a:endParaRPr sz="1400" b="0" i="0" u="none" strike="noStrike" cap="none">
              <a:solidFill>
                <a:srgbClr val="000000"/>
              </a:solidFill>
              <a:latin typeface="Arial"/>
              <a:ea typeface="Arial"/>
              <a:cs typeface="Arial"/>
              <a:sym typeface="Arial"/>
            </a:endParaRPr>
          </a:p>
          <a:p>
            <a:pPr marL="800100" marR="0" lvl="1" indent="-2159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800100" marR="0" lvl="1" indent="-3429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 reviewing patient with Pulmonologist, the CM understands:  Pulmonologist introduced  the benefits of having an advance directive at the last visit.  Following up, CM asks the patient about interest in meeting with Specialist practice team member to discuss Advance Directive.  Patient indicates interest and CM sends referral to Specialist team member.</a:t>
            </a:r>
            <a:endParaRPr sz="1400" b="0" i="0" u="none" strike="noStrike" cap="none">
              <a:solidFill>
                <a:srgbClr val="000000"/>
              </a:solidFill>
              <a:latin typeface="Arial"/>
              <a:ea typeface="Arial"/>
              <a:cs typeface="Arial"/>
              <a:sym typeface="Arial"/>
            </a:endParaRPr>
          </a:p>
          <a:p>
            <a:pPr marL="800100" marR="0" lvl="1" indent="-2159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800100" marR="0" lvl="1" indent="-3429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Also reinforced when to call the office. </a:t>
            </a:r>
            <a:endParaRPr sz="1400" b="0" i="0" u="none" strike="noStrike" cap="none">
              <a:solidFill>
                <a:srgbClr val="000000"/>
              </a:solidFill>
              <a:latin typeface="Arial"/>
              <a:ea typeface="Arial"/>
              <a:cs typeface="Arial"/>
              <a:sym typeface="Arial"/>
            </a:endParaRPr>
          </a:p>
          <a:p>
            <a:pPr marL="800100" marR="0" lvl="1" indent="-2159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CM and patient agree on follow up in one week via in person visit at the office.</a:t>
            </a:r>
            <a:endParaRPr sz="1400" b="0" i="0" u="none" strike="noStrike" cap="none">
              <a:solidFill>
                <a:srgbClr val="000000"/>
              </a:solidFill>
              <a:latin typeface="Arial"/>
              <a:ea typeface="Arial"/>
              <a:cs typeface="Arial"/>
              <a:sym typeface="Arial"/>
            </a:endParaRPr>
          </a:p>
          <a:p>
            <a:pPr marL="342900" marR="0" lvl="0" indent="-215900" algn="l" rtl="0">
              <a:lnSpc>
                <a:spcPct val="90000"/>
              </a:lnSpc>
              <a:spcBef>
                <a:spcPts val="0"/>
              </a:spcBef>
              <a:spcAft>
                <a:spcPts val="0"/>
              </a:spcAft>
              <a:buClr>
                <a:schemeClr val="dk1"/>
              </a:buClr>
              <a:buSzPts val="2000"/>
              <a:buFont typeface="Arial"/>
              <a:buNone/>
            </a:pP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Phone visit = 20 minutes.</a:t>
            </a:r>
            <a:endParaRPr sz="1400" b="0" i="0" u="none" strike="noStrike" cap="none">
              <a:solidFill>
                <a:srgbClr val="000000"/>
              </a:solidFill>
              <a:latin typeface="Arial"/>
              <a:ea typeface="Arial"/>
              <a:cs typeface="Arial"/>
              <a:sym typeface="Arial"/>
            </a:endParaRPr>
          </a:p>
        </p:txBody>
      </p:sp>
      <p:sp>
        <p:nvSpPr>
          <p:cNvPr id="1762" name="Google Shape;1762;p146"/>
          <p:cNvSpPr/>
          <p:nvPr/>
        </p:nvSpPr>
        <p:spPr>
          <a:xfrm>
            <a:off x="8847222" y="275706"/>
            <a:ext cx="2538663" cy="830956"/>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 98967</a:t>
            </a:r>
            <a:endParaRPr sz="2400" b="1" i="0" u="none" strike="noStrike" cap="none">
              <a:solidFill>
                <a:schemeClr val="lt1"/>
              </a:solidFill>
              <a:latin typeface="Calibri"/>
              <a:ea typeface="Calibri"/>
              <a:cs typeface="Calibri"/>
              <a:sym typeface="Calibri"/>
            </a:endParaRPr>
          </a:p>
        </p:txBody>
      </p:sp>
      <p:sp>
        <p:nvSpPr>
          <p:cNvPr id="1763" name="Google Shape;1763;p146"/>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764" name="Google Shape;1764;p146"/>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65" name="Google Shape;1765;p146"/>
          <p:cNvSpPr txBox="1">
            <a:spLocks noGrp="1"/>
          </p:cNvSpPr>
          <p:nvPr>
            <p:ph type="ftr" idx="11"/>
          </p:nvPr>
        </p:nvSpPr>
        <p:spPr>
          <a:xfrm>
            <a:off x="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66" name="Google Shape;1766;p146"/>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140</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2"/>
                                        </p:tgtEl>
                                        <p:attrNameLst>
                                          <p:attrName>style.visibility</p:attrName>
                                        </p:attrNameLst>
                                      </p:cBhvr>
                                      <p:to>
                                        <p:strVal val="visible"/>
                                      </p:to>
                                    </p:set>
                                    <p:animEffect transition="in" filter="fade">
                                      <p:cBhvr>
                                        <p:cTn id="7" dur="500"/>
                                        <p:tgtEl>
                                          <p:spTgt spid="1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Google Shape;1772;p148"/>
          <p:cNvSpPr txBox="1"/>
          <p:nvPr/>
        </p:nvSpPr>
        <p:spPr>
          <a:xfrm>
            <a:off x="304988" y="723847"/>
            <a:ext cx="8010023"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6600" b="1" i="0" u="none" strike="noStrike" cap="none">
                <a:solidFill>
                  <a:schemeClr val="dk1"/>
                </a:solidFill>
                <a:latin typeface="Calibri"/>
                <a:ea typeface="Calibri"/>
                <a:cs typeface="Calibri"/>
                <a:sym typeface="Calibri"/>
              </a:rPr>
              <a:t>Group Education Visit</a:t>
            </a:r>
            <a:endParaRPr sz="1400" b="0" i="0" u="none" strike="noStrike" cap="none">
              <a:solidFill>
                <a:srgbClr val="000000"/>
              </a:solidFill>
              <a:latin typeface="Arial"/>
              <a:ea typeface="Arial"/>
              <a:cs typeface="Arial"/>
              <a:sym typeface="Arial"/>
            </a:endParaRPr>
          </a:p>
        </p:txBody>
      </p:sp>
      <p:sp>
        <p:nvSpPr>
          <p:cNvPr id="1773" name="Google Shape;1773;p148"/>
          <p:cNvSpPr txBox="1"/>
          <p:nvPr/>
        </p:nvSpPr>
        <p:spPr>
          <a:xfrm>
            <a:off x="295777" y="2005780"/>
            <a:ext cx="11458073" cy="38312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865"/>
              </a:buClr>
              <a:buSzPts val="2800"/>
              <a:buFont typeface="Arial"/>
              <a:buNone/>
            </a:pPr>
            <a:r>
              <a:rPr lang="en-US" sz="2800" b="0" i="0" u="none" strike="noStrike" cap="none">
                <a:solidFill>
                  <a:schemeClr val="dk1"/>
                </a:solidFill>
                <a:latin typeface="Calibri"/>
                <a:ea typeface="Calibri"/>
                <a:cs typeface="Calibri"/>
                <a:sym typeface="Calibri"/>
              </a:rPr>
              <a:t>Patient has a new diagnosis of Chronic Kidney Disease.</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Patient and caregiver indicate interest in Chronic Kidney Disease Group Education class.</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Patient attends with caregiver and with 3 other patients for 30 minutes.</a:t>
            </a:r>
            <a:endParaRPr sz="1400" b="0" i="0" u="none" strike="noStrike" cap="none">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Patient attends a second class with 6 other patients for 60 minutes.</a:t>
            </a:r>
            <a:endParaRPr sz="1400" b="0" i="0" u="none" strike="noStrike" cap="none">
              <a:solidFill>
                <a:srgbClr val="000000"/>
              </a:solidFill>
              <a:latin typeface="Arial"/>
              <a:ea typeface="Arial"/>
              <a:cs typeface="Arial"/>
              <a:sym typeface="Arial"/>
            </a:endParaRPr>
          </a:p>
        </p:txBody>
      </p:sp>
      <p:sp>
        <p:nvSpPr>
          <p:cNvPr id="1774" name="Google Shape;1774;p148"/>
          <p:cNvSpPr txBox="1"/>
          <p:nvPr/>
        </p:nvSpPr>
        <p:spPr>
          <a:xfrm>
            <a:off x="9040351" y="247855"/>
            <a:ext cx="2935082" cy="193895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codes:</a:t>
            </a:r>
            <a:br>
              <a:rPr lang="en-US" sz="2400" b="1" i="0" u="none" strike="noStrike" cap="none">
                <a:solidFill>
                  <a:schemeClr val="lt1"/>
                </a:solidFill>
                <a:latin typeface="Calibri"/>
                <a:ea typeface="Calibri"/>
                <a:cs typeface="Calibri"/>
                <a:sym typeface="Calibri"/>
              </a:rPr>
            </a:br>
            <a:r>
              <a:rPr lang="en-US" sz="2400" b="1" i="0" u="none" strike="noStrike" cap="none">
                <a:solidFill>
                  <a:schemeClr val="lt1"/>
                </a:solidFill>
                <a:latin typeface="Calibri"/>
                <a:ea typeface="Calibri"/>
                <a:cs typeface="Calibri"/>
                <a:sym typeface="Calibri"/>
              </a:rPr>
              <a:t>3 patients: 98961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6 patients: 98962, x2 quantity bill  </a:t>
            </a:r>
            <a:endParaRPr sz="2400" b="1" i="0" u="none" strike="noStrike" cap="none">
              <a:solidFill>
                <a:schemeClr val="lt1"/>
              </a:solidFill>
              <a:latin typeface="Calibri"/>
              <a:ea typeface="Calibri"/>
              <a:cs typeface="Calibri"/>
              <a:sym typeface="Calibri"/>
            </a:endParaRPr>
          </a:p>
        </p:txBody>
      </p:sp>
      <p:sp>
        <p:nvSpPr>
          <p:cNvPr id="1775" name="Google Shape;1775;p148"/>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76" name="Google Shape;1776;p148"/>
          <p:cNvSpPr txBox="1">
            <a:spLocks noGrp="1"/>
          </p:cNvSpPr>
          <p:nvPr>
            <p:ph type="ftr" idx="11"/>
          </p:nvPr>
        </p:nvSpPr>
        <p:spPr>
          <a:xfrm>
            <a:off x="0" y="649287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77" name="Google Shape;1777;p148"/>
          <p:cNvSpPr txBox="1">
            <a:spLocks noGrp="1"/>
          </p:cNvSpPr>
          <p:nvPr>
            <p:ph type="sldNum" idx="12"/>
          </p:nvPr>
        </p:nvSpPr>
        <p:spPr>
          <a:xfrm>
            <a:off x="9448800" y="649287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141</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4"/>
                                        </p:tgtEl>
                                        <p:attrNameLst>
                                          <p:attrName>style.visibility</p:attrName>
                                        </p:attrNameLst>
                                      </p:cBhvr>
                                      <p:to>
                                        <p:strVal val="visible"/>
                                      </p:to>
                                    </p:set>
                                    <p:animEffect transition="in" filter="fade">
                                      <p:cBhvr>
                                        <p:cTn id="7" dur="500"/>
                                        <p:tgtEl>
                                          <p:spTgt spid="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149"/>
          <p:cNvSpPr txBox="1"/>
          <p:nvPr/>
        </p:nvSpPr>
        <p:spPr>
          <a:xfrm>
            <a:off x="347912" y="247125"/>
            <a:ext cx="8319838"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7200" b="1" i="0" u="none" strike="noStrike" cap="none">
                <a:solidFill>
                  <a:schemeClr val="dk1"/>
                </a:solidFill>
                <a:latin typeface="Calibri"/>
                <a:ea typeface="Calibri"/>
                <a:cs typeface="Calibri"/>
                <a:sym typeface="Calibri"/>
              </a:rPr>
              <a:t>Medical Community</a:t>
            </a:r>
            <a:endParaRPr sz="1400" b="0" i="0" u="none" strike="noStrike" cap="none">
              <a:solidFill>
                <a:srgbClr val="000000"/>
              </a:solidFill>
              <a:latin typeface="Arial"/>
              <a:ea typeface="Arial"/>
              <a:cs typeface="Arial"/>
              <a:sym typeface="Arial"/>
            </a:endParaRPr>
          </a:p>
        </p:txBody>
      </p:sp>
      <p:sp>
        <p:nvSpPr>
          <p:cNvPr id="1784" name="Google Shape;1784;p149"/>
          <p:cNvSpPr txBox="1"/>
          <p:nvPr/>
        </p:nvSpPr>
        <p:spPr>
          <a:xfrm>
            <a:off x="3244401" y="1890222"/>
            <a:ext cx="8529387" cy="20160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161716"/>
              </a:buClr>
              <a:buSzPts val="2800"/>
              <a:buFont typeface="Arial"/>
              <a:buChar char="•"/>
            </a:pPr>
            <a:r>
              <a:rPr lang="en-US" sz="3600" b="0" i="0" u="none" strike="noStrike" cap="none">
                <a:solidFill>
                  <a:schemeClr val="dk1"/>
                </a:solidFill>
                <a:latin typeface="Calibri"/>
                <a:ea typeface="Calibri"/>
                <a:cs typeface="Calibri"/>
                <a:sym typeface="Calibri"/>
              </a:rPr>
              <a:t>Primary Care Physician calls a Pulmonologist to discuss a joint treatment plan for a patient with diagnosis of severe Pulmonary Hypertension.</a:t>
            </a:r>
            <a:endParaRPr sz="1400" b="0" i="0" u="none" strike="noStrike" cap="none">
              <a:solidFill>
                <a:srgbClr val="000000"/>
              </a:solidFill>
              <a:latin typeface="Arial"/>
              <a:ea typeface="Arial"/>
              <a:cs typeface="Arial"/>
              <a:sym typeface="Arial"/>
            </a:endParaRPr>
          </a:p>
        </p:txBody>
      </p:sp>
      <p:sp>
        <p:nvSpPr>
          <p:cNvPr id="1785" name="Google Shape;1785;p149"/>
          <p:cNvSpPr txBox="1"/>
          <p:nvPr/>
        </p:nvSpPr>
        <p:spPr>
          <a:xfrm>
            <a:off x="9015296" y="247125"/>
            <a:ext cx="2663356" cy="830956"/>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Identify the code: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G9008 BCBSM</a:t>
            </a:r>
            <a:endParaRPr sz="2400" b="1" i="0" u="none" strike="noStrike" cap="none">
              <a:solidFill>
                <a:schemeClr val="lt1"/>
              </a:solidFill>
              <a:latin typeface="Calibri"/>
              <a:ea typeface="Calibri"/>
              <a:cs typeface="Calibri"/>
              <a:sym typeface="Calibri"/>
            </a:endParaRPr>
          </a:p>
        </p:txBody>
      </p:sp>
      <p:pic>
        <p:nvPicPr>
          <p:cNvPr id="1786" name="Google Shape;1786;p149"/>
          <p:cNvPicPr preferRelativeResize="0"/>
          <p:nvPr/>
        </p:nvPicPr>
        <p:blipFill rotWithShape="1">
          <a:blip r:embed="rId3">
            <a:alphaModFix/>
          </a:blip>
          <a:srcRect/>
          <a:stretch/>
        </p:blipFill>
        <p:spPr>
          <a:xfrm>
            <a:off x="347912" y="1572688"/>
            <a:ext cx="2896489" cy="2750512"/>
          </a:xfrm>
          <a:prstGeom prst="rect">
            <a:avLst/>
          </a:prstGeom>
          <a:noFill/>
          <a:ln>
            <a:noFill/>
          </a:ln>
        </p:spPr>
      </p:pic>
      <p:sp>
        <p:nvSpPr>
          <p:cNvPr id="1787" name="Google Shape;1787;p149"/>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788" name="Google Shape;1788;p14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89" name="Google Shape;1789;p14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5"/>
                                        </p:tgtEl>
                                        <p:attrNameLst>
                                          <p:attrName>style.visibility</p:attrName>
                                        </p:attrNameLst>
                                      </p:cBhvr>
                                      <p:to>
                                        <p:strVal val="visible"/>
                                      </p:to>
                                    </p:set>
                                    <p:animEffect transition="in" filter="fade">
                                      <p:cBhvr>
                                        <p:cTn id="7" dur="500"/>
                                        <p:tgtEl>
                                          <p:spTgt spid="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g74f3864137_5_56"/>
          <p:cNvSpPr txBox="1">
            <a:spLocks noGrp="1"/>
          </p:cNvSpPr>
          <p:nvPr>
            <p:ph type="title"/>
          </p:nvPr>
        </p:nvSpPr>
        <p:spPr>
          <a:xfrm>
            <a:off x="475710" y="159408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Summary</a:t>
            </a:r>
            <a:endParaRPr/>
          </a:p>
        </p:txBody>
      </p:sp>
      <p:sp>
        <p:nvSpPr>
          <p:cNvPr id="1796" name="Google Shape;1796;g74f3864137_5_56"/>
          <p:cNvSpPr txBox="1">
            <a:spLocks noGrp="1"/>
          </p:cNvSpPr>
          <p:nvPr>
            <p:ph type="body" idx="1"/>
          </p:nvPr>
        </p:nvSpPr>
        <p:spPr>
          <a:xfrm>
            <a:off x="475711" y="2919769"/>
            <a:ext cx="8649300" cy="1832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r>
              <a:rPr lang="en-US" sz="4400"/>
              <a:t>The Care Management codes in daily care team activities</a:t>
            </a:r>
            <a:endParaRPr/>
          </a:p>
          <a:p>
            <a:pPr marL="0" lvl="0" indent="0" algn="l" rtl="0">
              <a:lnSpc>
                <a:spcPct val="90000"/>
              </a:lnSpc>
              <a:spcBef>
                <a:spcPts val="1000"/>
              </a:spcBef>
              <a:spcAft>
                <a:spcPts val="0"/>
              </a:spcAft>
              <a:buClr>
                <a:schemeClr val="dk1"/>
              </a:buClr>
              <a:buSzPts val="4400"/>
              <a:buNone/>
            </a:pPr>
            <a:endParaRPr sz="4400"/>
          </a:p>
          <a:p>
            <a:pPr marL="0" lvl="0" indent="0" algn="l" rtl="0">
              <a:lnSpc>
                <a:spcPct val="90000"/>
              </a:lnSpc>
              <a:spcBef>
                <a:spcPts val="1000"/>
              </a:spcBef>
              <a:spcAft>
                <a:spcPts val="0"/>
              </a:spcAft>
              <a:buClr>
                <a:schemeClr val="dk1"/>
              </a:buClr>
              <a:buSzPts val="4400"/>
              <a:buNone/>
            </a:pPr>
            <a:endParaRPr sz="4400"/>
          </a:p>
          <a:p>
            <a:pPr marL="228600" lvl="0" indent="0" algn="l" rtl="0">
              <a:lnSpc>
                <a:spcPct val="90000"/>
              </a:lnSpc>
              <a:spcBef>
                <a:spcPts val="1000"/>
              </a:spcBef>
              <a:spcAft>
                <a:spcPts val="0"/>
              </a:spcAft>
              <a:buClr>
                <a:schemeClr val="dk1"/>
              </a:buClr>
              <a:buSzPts val="4400"/>
              <a:buNone/>
            </a:pPr>
            <a:endParaRPr sz="4400"/>
          </a:p>
          <a:p>
            <a:pPr marL="228600" lvl="0" indent="0" algn="l" rtl="0">
              <a:lnSpc>
                <a:spcPct val="90000"/>
              </a:lnSpc>
              <a:spcBef>
                <a:spcPts val="1000"/>
              </a:spcBef>
              <a:spcAft>
                <a:spcPts val="0"/>
              </a:spcAft>
              <a:buClr>
                <a:schemeClr val="dk1"/>
              </a:buClr>
              <a:buSzPts val="4400"/>
              <a:buNone/>
            </a:pPr>
            <a:endParaRPr sz="4400"/>
          </a:p>
        </p:txBody>
      </p:sp>
      <p:sp>
        <p:nvSpPr>
          <p:cNvPr id="1797" name="Google Shape;1797;g74f3864137_5_56"/>
          <p:cNvSpPr txBox="1">
            <a:spLocks noGrp="1"/>
          </p:cNvSpPr>
          <p:nvPr>
            <p:ph type="ftr" idx="11"/>
          </p:nvPr>
        </p:nvSpPr>
        <p:spPr>
          <a:xfrm>
            <a:off x="0" y="6492874"/>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pic>
        <p:nvPicPr>
          <p:cNvPr id="1798" name="Google Shape;1798;g74f3864137_5_56"/>
          <p:cNvPicPr preferRelativeResize="0"/>
          <p:nvPr/>
        </p:nvPicPr>
        <p:blipFill rotWithShape="1">
          <a:blip r:embed="rId3">
            <a:alphaModFix/>
          </a:blip>
          <a:srcRect/>
          <a:stretch/>
        </p:blipFill>
        <p:spPr>
          <a:xfrm>
            <a:off x="9477750" y="2619525"/>
            <a:ext cx="1846875" cy="1832400"/>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6">
                                            <p:txEl>
                                              <p:pRg st="0" end="0"/>
                                            </p:txEl>
                                          </p:spTgt>
                                        </p:tgtEl>
                                        <p:attrNameLst>
                                          <p:attrName>style.visibility</p:attrName>
                                        </p:attrNameLst>
                                      </p:cBhvr>
                                      <p:to>
                                        <p:strVal val="visible"/>
                                      </p:to>
                                    </p:set>
                                    <p:animEffect transition="in" filter="fade">
                                      <p:cBhvr>
                                        <p:cTn id="7" dur="500"/>
                                        <p:tgtEl>
                                          <p:spTgt spid="17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6">
                                            <p:txEl>
                                              <p:pRg st="1" end="1"/>
                                            </p:txEl>
                                          </p:spTgt>
                                        </p:tgtEl>
                                        <p:attrNameLst>
                                          <p:attrName>style.visibility</p:attrName>
                                        </p:attrNameLst>
                                      </p:cBhvr>
                                      <p:to>
                                        <p:strVal val="visible"/>
                                      </p:to>
                                    </p:set>
                                    <p:animEffect transition="in" filter="fade">
                                      <p:cBhvr>
                                        <p:cTn id="12" dur="500"/>
                                        <p:tgtEl>
                                          <p:spTgt spid="17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6">
                                            <p:txEl>
                                              <p:pRg st="2" end="2"/>
                                            </p:txEl>
                                          </p:spTgt>
                                        </p:tgtEl>
                                        <p:attrNameLst>
                                          <p:attrName>style.visibility</p:attrName>
                                        </p:attrNameLst>
                                      </p:cBhvr>
                                      <p:to>
                                        <p:strVal val="visible"/>
                                      </p:to>
                                    </p:set>
                                    <p:animEffect transition="in" filter="fade">
                                      <p:cBhvr>
                                        <p:cTn id="17" dur="500"/>
                                        <p:tgtEl>
                                          <p:spTgt spid="17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6">
                                            <p:txEl>
                                              <p:pRg st="3" end="3"/>
                                            </p:txEl>
                                          </p:spTgt>
                                        </p:tgtEl>
                                        <p:attrNameLst>
                                          <p:attrName>style.visibility</p:attrName>
                                        </p:attrNameLst>
                                      </p:cBhvr>
                                      <p:to>
                                        <p:strVal val="visible"/>
                                      </p:to>
                                    </p:set>
                                    <p:animEffect transition="in" filter="fade">
                                      <p:cBhvr>
                                        <p:cTn id="22" dur="500"/>
                                        <p:tgtEl>
                                          <p:spTgt spid="17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96">
                                            <p:txEl>
                                              <p:pRg st="4" end="4"/>
                                            </p:txEl>
                                          </p:spTgt>
                                        </p:tgtEl>
                                        <p:attrNameLst>
                                          <p:attrName>style.visibility</p:attrName>
                                        </p:attrNameLst>
                                      </p:cBhvr>
                                      <p:to>
                                        <p:strVal val="visible"/>
                                      </p:to>
                                    </p:set>
                                    <p:animEffect transition="in" filter="fade">
                                      <p:cBhvr>
                                        <p:cTn id="27" dur="500"/>
                                        <p:tgtEl>
                                          <p:spTgt spid="17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150"/>
          <p:cNvSpPr txBox="1"/>
          <p:nvPr/>
        </p:nvSpPr>
        <p:spPr>
          <a:xfrm>
            <a:off x="333876" y="142374"/>
            <a:ext cx="10350166"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681"/>
              </a:buClr>
              <a:buSzPts val="4000"/>
              <a:buFont typeface="Calibri"/>
              <a:buNone/>
            </a:pPr>
            <a:r>
              <a:rPr lang="en-US" sz="4800" b="1" i="0" u="none" strike="noStrike" cap="none" dirty="0">
                <a:solidFill>
                  <a:schemeClr val="dk1"/>
                </a:solidFill>
                <a:latin typeface="Calibri"/>
                <a:ea typeface="Calibri"/>
                <a:cs typeface="Calibri"/>
                <a:sym typeface="Calibri"/>
              </a:rPr>
              <a:t>Resources </a:t>
            </a:r>
            <a:r>
              <a:rPr lang="en-US" sz="4800" b="1" i="0" u="none" strike="noStrike" cap="none" dirty="0" smtClean="0">
                <a:solidFill>
                  <a:schemeClr val="dk1"/>
                </a:solidFill>
                <a:latin typeface="Calibri"/>
                <a:ea typeface="Calibri"/>
                <a:cs typeface="Calibri"/>
                <a:sym typeface="Calibri"/>
              </a:rPr>
              <a:t>– Billing and Coding</a:t>
            </a:r>
            <a:r>
              <a:rPr lang="en-US" sz="4800" b="1" i="0" u="none" strike="noStrike" cap="none" dirty="0">
                <a:solidFill>
                  <a:schemeClr val="dk1"/>
                </a:solidFill>
                <a:latin typeface="Calibri"/>
                <a:ea typeface="Calibri"/>
                <a:cs typeface="Calibri"/>
                <a:sym typeface="Calibri"/>
              </a:rPr>
              <a:t/>
            </a:r>
            <a:br>
              <a:rPr lang="en-US" sz="4800" b="1" i="0" u="none" strike="noStrike" cap="none" dirty="0">
                <a:solidFill>
                  <a:schemeClr val="dk1"/>
                </a:solidFill>
                <a:latin typeface="Calibri"/>
                <a:ea typeface="Calibri"/>
                <a:cs typeface="Calibri"/>
                <a:sym typeface="Calibri"/>
              </a:rPr>
            </a:br>
            <a:r>
              <a:rPr lang="en-US" sz="4800" b="1" i="0" u="none" strike="noStrike" cap="none" dirty="0">
                <a:solidFill>
                  <a:schemeClr val="dk1"/>
                </a:solidFill>
                <a:latin typeface="Calibri"/>
                <a:ea typeface="Calibri"/>
                <a:cs typeface="Calibri"/>
                <a:sym typeface="Calibri"/>
              </a:rPr>
              <a:t>Care Management Services </a:t>
            </a:r>
            <a:br>
              <a:rPr lang="en-US" sz="4800" b="1" i="0" u="none" strike="noStrike" cap="none" dirty="0">
                <a:solidFill>
                  <a:schemeClr val="dk1"/>
                </a:solidFill>
                <a:latin typeface="Calibri"/>
                <a:ea typeface="Calibri"/>
                <a:cs typeface="Calibri"/>
                <a:sym typeface="Calibri"/>
              </a:rPr>
            </a:br>
            <a:endParaRPr sz="4800" b="1" i="0" u="none" strike="noStrike" cap="none" dirty="0">
              <a:solidFill>
                <a:schemeClr val="dk1"/>
              </a:solidFill>
              <a:latin typeface="Calibri"/>
              <a:ea typeface="Calibri"/>
              <a:cs typeface="Calibri"/>
              <a:sym typeface="Calibri"/>
            </a:endParaRPr>
          </a:p>
        </p:txBody>
      </p:sp>
      <p:sp>
        <p:nvSpPr>
          <p:cNvPr id="1811" name="Google Shape;1811;p150"/>
          <p:cNvSpPr txBox="1"/>
          <p:nvPr/>
        </p:nvSpPr>
        <p:spPr>
          <a:xfrm>
            <a:off x="333876" y="1588710"/>
            <a:ext cx="8906720" cy="4896874"/>
          </a:xfrm>
          <a:prstGeom prst="rect">
            <a:avLst/>
          </a:prstGeom>
          <a:noFill/>
          <a:ln>
            <a:noFill/>
          </a:ln>
        </p:spPr>
        <p:txBody>
          <a:bodyPr spcFirstLastPara="1" wrap="square" lIns="91425" tIns="45700" rIns="91425" bIns="45700" anchor="t" anchorCtr="0">
            <a:noAutofit/>
          </a:bodyPr>
          <a:lstStyle/>
          <a:p>
            <a:pPr lvl="1">
              <a:lnSpc>
                <a:spcPct val="90000"/>
              </a:lnSpc>
              <a:spcBef>
                <a:spcPts val="1000"/>
              </a:spcBef>
              <a:buClr>
                <a:schemeClr val="dk1"/>
              </a:buClr>
              <a:buSzPts val="2400"/>
            </a:pPr>
            <a:r>
              <a:rPr lang="en-US" sz="2400" b="0" i="0" u="none" strike="noStrike" cap="none" dirty="0" smtClean="0">
                <a:solidFill>
                  <a:schemeClr val="dk1"/>
                </a:solidFill>
                <a:latin typeface="Calibri"/>
                <a:ea typeface="Calibri"/>
                <a:cs typeface="Calibri"/>
                <a:sym typeface="Calibri"/>
              </a:rPr>
              <a:t>The  following documents are available on the MICMT Billing Resource web page </a:t>
            </a:r>
            <a:r>
              <a:rPr lang="en-US" sz="2400" dirty="0" smtClean="0">
                <a:latin typeface="Calibri" panose="020F0502020204030204" pitchFamily="34" charset="0"/>
                <a:cs typeface="Calibri" panose="020F0502020204030204" pitchFamily="34" charset="0"/>
                <a:hlinkClick r:id="rId3"/>
              </a:rPr>
              <a:t>https</a:t>
            </a:r>
            <a:r>
              <a:rPr lang="en-US" sz="2400" dirty="0">
                <a:latin typeface="Calibri" panose="020F0502020204030204" pitchFamily="34" charset="0"/>
                <a:cs typeface="Calibri" panose="020F0502020204030204" pitchFamily="34" charset="0"/>
                <a:hlinkClick r:id="rId3"/>
              </a:rPr>
              <a:t>://micmt-cares.org/billing-resources</a:t>
            </a:r>
            <a:endParaRPr lang="en-US" sz="2400" dirty="0">
              <a:solidFill>
                <a:schemeClr val="dk1"/>
              </a:solidFill>
              <a:latin typeface="Calibri" panose="020F0502020204030204" pitchFamily="34" charset="0"/>
              <a:ea typeface="Calibri"/>
              <a:cs typeface="Calibri" panose="020F0502020204030204" pitchFamily="34" charset="0"/>
              <a:sym typeface="Calibri"/>
            </a:endParaRPr>
          </a:p>
          <a:p>
            <a:pPr marL="1139825" lvl="8" indent="-277813">
              <a:lnSpc>
                <a:spcPct val="90000"/>
              </a:lnSpc>
              <a:spcBef>
                <a:spcPts val="1000"/>
              </a:spcBef>
              <a:buClr>
                <a:schemeClr val="dk1"/>
              </a:buClr>
              <a:buSzPts val="2400"/>
              <a:buFont typeface="Arial"/>
              <a:buChar char="•"/>
            </a:pPr>
            <a:r>
              <a:rPr lang="en-US" sz="2400" b="0" i="0" u="none" strike="noStrike" cap="none" dirty="0" smtClean="0">
                <a:solidFill>
                  <a:schemeClr val="dk1"/>
                </a:solidFill>
                <a:latin typeface="Calibri"/>
                <a:ea typeface="Calibri"/>
                <a:cs typeface="Calibri"/>
                <a:sym typeface="Calibri"/>
              </a:rPr>
              <a:t>BCBSM </a:t>
            </a:r>
            <a:r>
              <a:rPr lang="en-US" sz="2400" b="0" i="0" strike="noStrike" cap="none" dirty="0" smtClean="0">
                <a:solidFill>
                  <a:schemeClr val="dk1"/>
                </a:solidFill>
                <a:latin typeface="Calibri"/>
                <a:ea typeface="Calibri"/>
                <a:cs typeface="Calibri"/>
                <a:sym typeface="Calibri"/>
              </a:rPr>
              <a:t>PDCM </a:t>
            </a:r>
            <a:r>
              <a:rPr lang="en-US" sz="2400" b="0" i="0" strike="noStrike" cap="none" dirty="0">
                <a:solidFill>
                  <a:schemeClr val="dk1"/>
                </a:solidFill>
                <a:latin typeface="Calibri"/>
                <a:ea typeface="Calibri"/>
                <a:cs typeface="Calibri"/>
                <a:sym typeface="Calibri"/>
              </a:rPr>
              <a:t>Billing online course</a:t>
            </a:r>
            <a:endParaRPr sz="2400" b="0" i="0" strike="noStrike" cap="none" dirty="0">
              <a:solidFill>
                <a:schemeClr val="dk1"/>
              </a:solidFill>
              <a:latin typeface="Calibri"/>
              <a:ea typeface="Calibri"/>
              <a:cs typeface="Calibri"/>
              <a:sym typeface="Calibri"/>
            </a:endParaRPr>
          </a:p>
          <a:p>
            <a:pPr marL="1139825" lvl="5" indent="-277813">
              <a:lnSpc>
                <a:spcPct val="90000"/>
              </a:lnSpc>
              <a:spcBef>
                <a:spcPts val="500"/>
              </a:spcBef>
              <a:buClr>
                <a:schemeClr val="dk1"/>
              </a:buClr>
              <a:buSzPts val="2000"/>
              <a:buFont typeface="Arial"/>
              <a:buChar char="•"/>
            </a:pPr>
            <a:r>
              <a:rPr lang="en-US" sz="2400" b="0" i="0" strike="noStrike" cap="none" dirty="0" smtClean="0">
                <a:solidFill>
                  <a:schemeClr val="dk1"/>
                </a:solidFill>
                <a:latin typeface="Calibri"/>
                <a:ea typeface="Calibri"/>
                <a:cs typeface="Calibri"/>
                <a:sym typeface="Calibri"/>
              </a:rPr>
              <a:t>BCBSM PDCM </a:t>
            </a:r>
            <a:r>
              <a:rPr lang="en-US" sz="2400" b="0" i="0" strike="noStrike" cap="none" dirty="0">
                <a:solidFill>
                  <a:schemeClr val="dk1"/>
                </a:solidFill>
                <a:latin typeface="Calibri"/>
                <a:ea typeface="Calibri"/>
                <a:cs typeface="Calibri"/>
                <a:sym typeface="Calibri"/>
              </a:rPr>
              <a:t>Billing Guidelines for Commercial </a:t>
            </a:r>
            <a:endParaRPr lang="en-US" sz="2400" b="0" i="0" strike="noStrike" cap="none" dirty="0" smtClean="0">
              <a:solidFill>
                <a:schemeClr val="dk1"/>
              </a:solidFill>
              <a:latin typeface="Calibri"/>
              <a:ea typeface="Calibri"/>
              <a:cs typeface="Calibri"/>
              <a:sym typeface="Calibri"/>
            </a:endParaRPr>
          </a:p>
          <a:p>
            <a:pPr marL="1139825" lvl="4" indent="-277813">
              <a:lnSpc>
                <a:spcPct val="90000"/>
              </a:lnSpc>
              <a:spcBef>
                <a:spcPts val="500"/>
              </a:spcBef>
              <a:buClr>
                <a:schemeClr val="dk1"/>
              </a:buClr>
              <a:buSzPts val="2000"/>
              <a:buFont typeface="Arial"/>
              <a:buChar char="•"/>
            </a:pPr>
            <a:r>
              <a:rPr lang="en-US" sz="24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0"/>
                  </a:ext>
                </a:extLst>
              </a:rPr>
              <a:t>Multipayer table – Summary of Priority Health and BCBSM care management billing and </a:t>
            </a:r>
            <a:r>
              <a:rPr lang="en-US" sz="2400" dirty="0" smtClean="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0"/>
                  </a:ext>
                </a:extLst>
              </a:rPr>
              <a:t>coding</a:t>
            </a:r>
          </a:p>
          <a:p>
            <a:pPr marL="1139825" lvl="4" indent="-277813">
              <a:lnSpc>
                <a:spcPct val="90000"/>
              </a:lnSpc>
              <a:spcBef>
                <a:spcPts val="500"/>
              </a:spcBef>
              <a:buClr>
                <a:schemeClr val="dk1"/>
              </a:buClr>
              <a:buSzPts val="2000"/>
              <a:buFont typeface="Arial"/>
              <a:buChar char="•"/>
            </a:pPr>
            <a:endParaRPr lang="en-US" sz="24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0"/>
                </a:ext>
              </a:extLst>
            </a:endParaRPr>
          </a:p>
          <a:p>
            <a:pPr marL="228600" lvl="4" indent="-228600">
              <a:lnSpc>
                <a:spcPct val="90000"/>
              </a:lnSpc>
              <a:spcBef>
                <a:spcPts val="1000"/>
              </a:spcBef>
              <a:buClr>
                <a:schemeClr val="dk1"/>
              </a:buClr>
              <a:buSzPts val="2400"/>
              <a:buFont typeface="Arial"/>
              <a:buChar char="•"/>
            </a:pPr>
            <a:r>
              <a:rPr lang="en-US" sz="2400" b="0" i="0" strike="noStrike" cap="none" dirty="0" smtClean="0">
                <a:solidFill>
                  <a:schemeClr val="dk1"/>
                </a:solidFill>
                <a:latin typeface="Calibri"/>
                <a:ea typeface="Calibri"/>
                <a:cs typeface="Calibri"/>
                <a:sym typeface="Calibri"/>
              </a:rPr>
              <a:t>Priority </a:t>
            </a:r>
            <a:r>
              <a:rPr lang="en-US" sz="2400" b="0" i="0" strike="noStrike" cap="none" dirty="0" smtClean="0">
                <a:solidFill>
                  <a:schemeClr val="dk1"/>
                </a:solidFill>
                <a:latin typeface="Calibri"/>
                <a:ea typeface="Calibri"/>
                <a:cs typeface="Calibri"/>
                <a:sym typeface="Calibri"/>
              </a:rPr>
              <a:t>Health – </a:t>
            </a:r>
            <a:r>
              <a:rPr lang="en-US" sz="2400" b="0" i="0" strike="noStrike" cap="none" dirty="0" smtClean="0">
                <a:solidFill>
                  <a:schemeClr val="dk1"/>
                </a:solidFill>
                <a:latin typeface="Calibri"/>
                <a:ea typeface="Calibri"/>
                <a:cs typeface="Calibri"/>
                <a:sym typeface="Calibri"/>
                <a:hlinkClick r:id="rId4"/>
              </a:rPr>
              <a:t>web link</a:t>
            </a:r>
            <a:endParaRPr lang="en-US" sz="2400" b="0" i="0" strike="noStrike" cap="none" dirty="0" smtClean="0">
              <a:solidFill>
                <a:schemeClr val="dk1"/>
              </a:solidFill>
              <a:latin typeface="Calibri"/>
              <a:ea typeface="Calibri"/>
              <a:cs typeface="Calibri"/>
              <a:sym typeface="Calibri"/>
            </a:endParaRPr>
          </a:p>
          <a:p>
            <a:pPr marL="228600" lvl="4" indent="-228600">
              <a:lnSpc>
                <a:spcPct val="90000"/>
              </a:lnSpc>
              <a:spcBef>
                <a:spcPts val="1000"/>
              </a:spcBef>
              <a:buClr>
                <a:schemeClr val="dk1"/>
              </a:buClr>
              <a:buSzPts val="2400"/>
              <a:buFont typeface="Arial"/>
              <a:buChar char="•"/>
            </a:pPr>
            <a:r>
              <a:rPr lang="en-US" sz="2400" b="0" i="0" u="none" strike="noStrike" cap="none" dirty="0" smtClean="0">
                <a:solidFill>
                  <a:schemeClr val="dk1"/>
                </a:solidFill>
                <a:latin typeface="Calibri"/>
                <a:ea typeface="Calibri"/>
                <a:cs typeface="Calibri"/>
                <a:sym typeface="Calibri"/>
              </a:rPr>
              <a:t>Centers </a:t>
            </a:r>
            <a:r>
              <a:rPr lang="en-US" sz="2400" b="0" i="0" u="none" strike="noStrike" cap="none" dirty="0">
                <a:solidFill>
                  <a:schemeClr val="dk1"/>
                </a:solidFill>
                <a:latin typeface="Calibri"/>
                <a:ea typeface="Calibri"/>
                <a:cs typeface="Calibri"/>
                <a:sym typeface="Calibri"/>
              </a:rPr>
              <a:t>for Medicare &amp; </a:t>
            </a:r>
            <a:r>
              <a:rPr lang="en-US" sz="24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Medicaid</a:t>
            </a:r>
            <a:endParaRPr b="0" i="0" u="none" strike="noStrike" cap="none" dirty="0">
              <a:solidFill>
                <a:srgbClr val="000000"/>
              </a:solidFill>
              <a:latin typeface="Arial"/>
              <a:ea typeface="Arial"/>
              <a:cs typeface="Arial"/>
              <a:sym typeface="Arial"/>
            </a:endParaRPr>
          </a:p>
          <a:p>
            <a:pPr marL="685800" lvl="5" indent="-228600">
              <a:lnSpc>
                <a:spcPct val="90000"/>
              </a:lnSpc>
              <a:spcBef>
                <a:spcPts val="500"/>
              </a:spcBef>
              <a:buClr>
                <a:schemeClr val="dk1"/>
              </a:buClr>
              <a:buSzPts val="2000"/>
              <a:buFont typeface="Arial"/>
              <a:buChar char="•"/>
            </a:pPr>
            <a:r>
              <a:rPr lang="en-US" sz="2400" b="0" i="0" strike="noStrike" cap="none" dirty="0">
                <a:solidFill>
                  <a:schemeClr val="dk1"/>
                </a:solidFill>
                <a:latin typeface="Calibri"/>
                <a:ea typeface="Calibri"/>
                <a:cs typeface="Calibri"/>
                <a:sym typeface="Calibri"/>
                <a:hlinkClick r:id="rId4"/>
              </a:rPr>
              <a:t>Chronic Care Management</a:t>
            </a:r>
            <a:endParaRPr sz="2400" b="0" i="0" strike="noStrike" cap="none" dirty="0">
              <a:solidFill>
                <a:schemeClr val="dk1"/>
              </a:solidFill>
              <a:latin typeface="Calibri"/>
              <a:ea typeface="Calibri"/>
              <a:cs typeface="Calibri"/>
              <a:sym typeface="Calibri"/>
            </a:endParaRPr>
          </a:p>
          <a:p>
            <a:pPr marL="685800" lvl="5" indent="-228600">
              <a:lnSpc>
                <a:spcPct val="90000"/>
              </a:lnSpc>
              <a:spcBef>
                <a:spcPts val="500"/>
              </a:spcBef>
              <a:buClr>
                <a:schemeClr val="dk1"/>
              </a:buClr>
              <a:buSzPts val="2000"/>
              <a:buFont typeface="Arial"/>
              <a:buChar char="•"/>
            </a:pPr>
            <a:r>
              <a:rPr lang="en-US" sz="2400" dirty="0">
                <a:solidFill>
                  <a:schemeClr val="dk1"/>
                </a:solidFill>
                <a:latin typeface="Calibri"/>
                <a:ea typeface="Calibri"/>
                <a:cs typeface="Calibri"/>
                <a:sym typeface="Calibri"/>
                <a:hlinkClick r:id="rId4"/>
              </a:rPr>
              <a:t>Medicare Mental Health</a:t>
            </a:r>
            <a:endParaRPr sz="24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161716"/>
              </a:buClr>
              <a:buSzPts val="2400"/>
              <a:buFont typeface="Arial"/>
              <a:buNone/>
            </a:pPr>
            <a:endParaRPr sz="2800" b="0" i="0" u="sng" strike="noStrike" cap="none" dirty="0">
              <a:solidFill>
                <a:schemeClr val="hlink"/>
              </a:solidFill>
              <a:latin typeface="Calibri"/>
              <a:ea typeface="Calibri"/>
              <a:cs typeface="Calibri"/>
              <a:sym typeface="Calibri"/>
            </a:endParaRPr>
          </a:p>
          <a:p>
            <a:pPr marL="0" marR="0" lvl="0" indent="0" algn="l" rtl="0">
              <a:lnSpc>
                <a:spcPct val="90000"/>
              </a:lnSpc>
              <a:spcBef>
                <a:spcPts val="1000"/>
              </a:spcBef>
              <a:spcAft>
                <a:spcPts val="0"/>
              </a:spcAft>
              <a:buClr>
                <a:srgbClr val="161716"/>
              </a:buClr>
              <a:buSzPts val="2400"/>
              <a:buFont typeface="Arial"/>
              <a:buNone/>
            </a:pPr>
            <a:endParaRPr sz="2800" b="0" i="0" u="none" strike="noStrike" cap="none" dirty="0">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161716"/>
              </a:buClr>
              <a:buSzPts val="2400"/>
              <a:buFont typeface="Arial"/>
              <a:buNone/>
            </a:pPr>
            <a:endParaRPr sz="2800" b="1" i="1" u="none" strike="noStrike" cap="none" dirty="0">
              <a:solidFill>
                <a:schemeClr val="dk1"/>
              </a:solidFill>
              <a:latin typeface="Calibri"/>
              <a:ea typeface="Calibri"/>
              <a:cs typeface="Calibri"/>
              <a:sym typeface="Calibri"/>
            </a:endParaRPr>
          </a:p>
        </p:txBody>
      </p:sp>
      <p:sp>
        <p:nvSpPr>
          <p:cNvPr id="1812" name="Google Shape;1812;p15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813" name="Google Shape;1813;p150"/>
          <p:cNvSpPr txBox="1">
            <a:spLocks noGrp="1"/>
          </p:cNvSpPr>
          <p:nvPr>
            <p:ph type="ftr" idx="11"/>
          </p:nvPr>
        </p:nvSpPr>
        <p:spPr>
          <a:xfrm>
            <a:off x="0" y="643387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Specialty Team Based Care V8 5.5.2020</a:t>
            </a:r>
            <a:endParaRPr/>
          </a:p>
        </p:txBody>
      </p:sp>
      <p:sp>
        <p:nvSpPr>
          <p:cNvPr id="1814" name="Google Shape;1814;p150"/>
          <p:cNvSpPr txBox="1">
            <a:spLocks noGrp="1"/>
          </p:cNvSpPr>
          <p:nvPr>
            <p:ph type="sldNum" idx="12"/>
          </p:nvPr>
        </p:nvSpPr>
        <p:spPr>
          <a:xfrm>
            <a:off x="9417718" y="648558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spTree>
    <p:extLst>
      <p:ext uri="{BB962C8B-B14F-4D97-AF65-F5344CB8AC3E}">
        <p14:creationId xmlns:p14="http://schemas.microsoft.com/office/powerpoint/2010/main" val="1235080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BCBSM Monthly Billing Q &amp; A</a:t>
            </a:r>
            <a:endParaRPr lang="en-US" dirty="0"/>
          </a:p>
        </p:txBody>
      </p:sp>
      <p:pic>
        <p:nvPicPr>
          <p:cNvPr id="5" name="Picture 4"/>
          <p:cNvPicPr>
            <a:picLocks noChangeAspect="1"/>
          </p:cNvPicPr>
          <p:nvPr/>
        </p:nvPicPr>
        <p:blipFill>
          <a:blip r:embed="rId2"/>
          <a:stretch>
            <a:fillRect/>
          </a:stretch>
        </p:blipFill>
        <p:spPr>
          <a:xfrm>
            <a:off x="966652" y="1991519"/>
            <a:ext cx="6419850" cy="4019550"/>
          </a:xfrm>
          <a:prstGeom prst="rect">
            <a:avLst/>
          </a:prstGeom>
        </p:spPr>
      </p:pic>
      <p:sp>
        <p:nvSpPr>
          <p:cNvPr id="4" name="Text Placeholder 3"/>
          <p:cNvSpPr>
            <a:spLocks noGrp="1"/>
          </p:cNvSpPr>
          <p:nvPr>
            <p:ph type="body" idx="1"/>
          </p:nvPr>
        </p:nvSpPr>
        <p:spPr/>
        <p:txBody>
          <a:bodyPr/>
          <a:lstStyle/>
          <a:p>
            <a:endParaRPr lang="en-US"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145</a:t>
            </a:fld>
            <a:endParaRPr lang="en-US"/>
          </a:p>
        </p:txBody>
      </p:sp>
      <p:sp>
        <p:nvSpPr>
          <p:cNvPr id="6" name="TextBox 5"/>
          <p:cNvSpPr txBox="1"/>
          <p:nvPr/>
        </p:nvSpPr>
        <p:spPr>
          <a:xfrm>
            <a:off x="7514954" y="2181497"/>
            <a:ext cx="9216389" cy="523220"/>
          </a:xfrm>
          <a:prstGeom prst="rect">
            <a:avLst/>
          </a:prstGeom>
          <a:noFill/>
        </p:spPr>
        <p:txBody>
          <a:bodyPr wrap="square" rtlCol="0">
            <a:spAutoFit/>
          </a:bodyPr>
          <a:lstStyle/>
          <a:p>
            <a:r>
              <a:rPr lang="en-US" dirty="0" smtClean="0"/>
              <a:t>To access the dates for the BCBSM Q &amp; A:</a:t>
            </a:r>
            <a:endParaRPr lang="en-US" dirty="0" smtClean="0">
              <a:hlinkClick r:id="rId3"/>
            </a:endParaRPr>
          </a:p>
          <a:p>
            <a:r>
              <a:rPr lang="en-US" dirty="0" smtClean="0">
                <a:hlinkClick r:id="rId3"/>
              </a:rPr>
              <a:t>https</a:t>
            </a:r>
            <a:r>
              <a:rPr lang="en-US" dirty="0">
                <a:hlinkClick r:id="rId3"/>
              </a:rPr>
              <a:t>://micmt-cares.org/billing-resources</a:t>
            </a:r>
            <a:endParaRPr lang="en-US" dirty="0"/>
          </a:p>
        </p:txBody>
      </p:sp>
    </p:spTree>
    <p:extLst>
      <p:ext uri="{BB962C8B-B14F-4D97-AF65-F5344CB8AC3E}">
        <p14:creationId xmlns:p14="http://schemas.microsoft.com/office/powerpoint/2010/main" val="269898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Google Shape;1819;p152"/>
          <p:cNvSpPr txBox="1">
            <a:spLocks noGrp="1"/>
          </p:cNvSpPr>
          <p:nvPr>
            <p:ph type="title"/>
          </p:nvPr>
        </p:nvSpPr>
        <p:spPr>
          <a:xfrm>
            <a:off x="304800" y="3206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400" b="1" dirty="0" smtClean="0"/>
              <a:t>Appendix: </a:t>
            </a:r>
            <a:r>
              <a:rPr lang="en-US" sz="5400" b="1" dirty="0"/>
              <a:t>At a Glance Resources</a:t>
            </a:r>
            <a:endParaRPr sz="5400" b="1" dirty="0"/>
          </a:p>
        </p:txBody>
      </p:sp>
      <p:sp>
        <p:nvSpPr>
          <p:cNvPr id="1820" name="Google Shape;1820;p152"/>
          <p:cNvSpPr txBox="1">
            <a:spLocks noGrp="1"/>
          </p:cNvSpPr>
          <p:nvPr>
            <p:ph type="body" idx="1"/>
          </p:nvPr>
        </p:nvSpPr>
        <p:spPr>
          <a:xfrm>
            <a:off x="476250" y="1646238"/>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dirty="0">
                <a:solidFill>
                  <a:schemeClr val="hlink"/>
                </a:solidFill>
                <a:hlinkClick r:id="rId3"/>
              </a:rPr>
              <a:t>https://micmt-cares.org/training/specialty-team-based</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821" name="Google Shape;1821;p152"/>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822" name="Google Shape;1822;p15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spTree>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p153"/>
          <p:cNvSpPr txBox="1">
            <a:spLocks noGrp="1"/>
          </p:cNvSpPr>
          <p:nvPr>
            <p:ph type="title"/>
          </p:nvPr>
        </p:nvSpPr>
        <p:spPr>
          <a:xfrm>
            <a:off x="256674" y="269246"/>
            <a:ext cx="11550315" cy="837660"/>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Communication and Telehealth Visits</a:t>
            </a:r>
            <a:endParaRPr/>
          </a:p>
        </p:txBody>
      </p:sp>
      <p:sp>
        <p:nvSpPr>
          <p:cNvPr id="1829" name="Google Shape;1829;p153"/>
          <p:cNvSpPr txBox="1">
            <a:spLocks noGrp="1"/>
          </p:cNvSpPr>
          <p:nvPr>
            <p:ph type="body" idx="1"/>
          </p:nvPr>
        </p:nvSpPr>
        <p:spPr>
          <a:xfrm>
            <a:off x="464065" y="1236140"/>
            <a:ext cx="11022082" cy="4076068"/>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2800"/>
              <a:buNone/>
            </a:pPr>
            <a:r>
              <a:rPr lang="en-US" b="1"/>
              <a:t>Medicare March 2020 Expansion of Telehealth Visit Reimbursement:</a:t>
            </a:r>
            <a:endParaRPr b="1"/>
          </a:p>
          <a:p>
            <a:pPr marL="257175" lvl="0" indent="-228600" algn="l" rtl="0">
              <a:lnSpc>
                <a:spcPct val="100000"/>
              </a:lnSpc>
              <a:spcBef>
                <a:spcPts val="0"/>
              </a:spcBef>
              <a:spcAft>
                <a:spcPts val="0"/>
              </a:spcAft>
              <a:buClr>
                <a:schemeClr val="dk1"/>
              </a:buClr>
              <a:buSzPts val="2800"/>
              <a:buChar char="•"/>
            </a:pPr>
            <a:r>
              <a:rPr lang="en-US"/>
              <a:t>Includes a range of providers, such as doctors, nurse practitioners, clinical psychologists, and licensed clinical social workers, who can offer a specific set of telehealth services. </a:t>
            </a:r>
            <a:endParaRPr/>
          </a:p>
          <a:p>
            <a:pPr marL="257175" lvl="0" indent="-228600" algn="l" rtl="0">
              <a:lnSpc>
                <a:spcPct val="100000"/>
              </a:lnSpc>
              <a:spcBef>
                <a:spcPts val="0"/>
              </a:spcBef>
              <a:spcAft>
                <a:spcPts val="0"/>
              </a:spcAft>
              <a:buClr>
                <a:schemeClr val="dk1"/>
              </a:buClr>
              <a:buSzPts val="2800"/>
              <a:buChar char="•"/>
            </a:pPr>
            <a:r>
              <a:rPr lang="en-US"/>
              <a:t>The specific set of services beneficiaries can get include evaluation and management visits (common office visits), mental health counseling, and preventive health screenings. </a:t>
            </a:r>
            <a:endParaRPr/>
          </a:p>
          <a:p>
            <a:pPr marL="257175" lvl="0" indent="-228600" algn="l" rtl="0">
              <a:lnSpc>
                <a:spcPct val="100000"/>
              </a:lnSpc>
              <a:spcBef>
                <a:spcPts val="0"/>
              </a:spcBef>
              <a:spcAft>
                <a:spcPts val="0"/>
              </a:spcAft>
              <a:buClr>
                <a:schemeClr val="dk1"/>
              </a:buClr>
              <a:buSzPts val="2800"/>
              <a:buChar char="•"/>
            </a:pPr>
            <a:r>
              <a:rPr lang="en-US"/>
              <a:t>This change broadens telehealth flexibility without regard to the beneficiary’s diagnosis.</a:t>
            </a:r>
            <a:endParaRPr/>
          </a:p>
          <a:p>
            <a:pPr marL="28575" lvl="0" indent="0" algn="l" rtl="0">
              <a:lnSpc>
                <a:spcPct val="100000"/>
              </a:lnSpc>
              <a:spcBef>
                <a:spcPts val="0"/>
              </a:spcBef>
              <a:spcAft>
                <a:spcPts val="0"/>
              </a:spcAft>
              <a:buClr>
                <a:schemeClr val="dk1"/>
              </a:buClr>
              <a:buSzPts val="2800"/>
              <a:buNone/>
            </a:pPr>
            <a:r>
              <a:rPr lang="en-US" i="1"/>
              <a:t>Note:</a:t>
            </a:r>
            <a:r>
              <a:rPr lang="en-US"/>
              <a:t>  Due to COVID-19, many Health Plans have activated telehealth visit coding and billing. Check with your manager for details.  </a:t>
            </a:r>
            <a:endParaRPr/>
          </a:p>
        </p:txBody>
      </p:sp>
      <p:sp>
        <p:nvSpPr>
          <p:cNvPr id="1830" name="Google Shape;1830;p153"/>
          <p:cNvSpPr/>
          <p:nvPr/>
        </p:nvSpPr>
        <p:spPr>
          <a:xfrm>
            <a:off x="0" y="6308080"/>
            <a:ext cx="7266214"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sng" strike="noStrike" cap="none">
                <a:solidFill>
                  <a:schemeClr val="dk1"/>
                </a:solidFill>
                <a:highlight>
                  <a:srgbClr val="FFFFFF"/>
                </a:highlight>
                <a:latin typeface="Calibri"/>
                <a:ea typeface="Calibri"/>
                <a:cs typeface="Calibri"/>
                <a:sym typeface="Calibri"/>
                <a:hlinkClick r:id="rId3"/>
              </a:rPr>
              <a:t>CMS Medicare Learning Network March 2020 - Telehealth Services</a:t>
            </a:r>
            <a:r>
              <a:rPr lang="en-US" sz="1000" b="0" i="0" u="none" strike="noStrike" cap="none">
                <a:solidFill>
                  <a:schemeClr val="dk1"/>
                </a:solidFill>
                <a:highlight>
                  <a:srgbClr val="FFFFFF"/>
                </a:highlight>
                <a:latin typeface="Calibri"/>
                <a:ea typeface="Calibri"/>
                <a:cs typeface="Calibri"/>
                <a:sym typeface="Calibri"/>
              </a:rPr>
              <a:t>   </a:t>
            </a:r>
            <a:endParaRPr sz="1350" b="0" i="0" u="none" strike="noStrike" cap="none">
              <a:solidFill>
                <a:schemeClr val="dk1"/>
              </a:solidFill>
              <a:highlight>
                <a:srgbClr val="FFFFFF"/>
              </a:highlight>
              <a:latin typeface="Calibri"/>
              <a:ea typeface="Calibri"/>
              <a:cs typeface="Calibri"/>
              <a:sym typeface="Calibri"/>
            </a:endParaRPr>
          </a:p>
        </p:txBody>
      </p:sp>
      <p:sp>
        <p:nvSpPr>
          <p:cNvPr id="1831" name="Google Shape;1831;p153"/>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sp>
        <p:nvSpPr>
          <p:cNvPr id="1832" name="Google Shape;1832;p15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833" name="Google Shape;1833;p153"/>
          <p:cNvSpPr txBox="1"/>
          <p:nvPr/>
        </p:nvSpPr>
        <p:spPr>
          <a:xfrm>
            <a:off x="12834" y="6031146"/>
            <a:ext cx="532116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dk1"/>
                </a:solidFill>
                <a:highlight>
                  <a:srgbClr val="FFFFFF"/>
                </a:highlight>
                <a:latin typeface="Calibri"/>
                <a:ea typeface="Calibri"/>
                <a:cs typeface="Calibri"/>
                <a:sym typeface="Calibri"/>
                <a:hlinkClick r:id="rId4"/>
              </a:rPr>
              <a:t>Medicare Telemedicine Health Care Provider Fact Sheet</a:t>
            </a:r>
            <a:endParaRPr sz="1000" b="0" i="0" u="none" strike="noStrike" cap="none">
              <a:solidFill>
                <a:schemeClr val="dk1"/>
              </a:solidFill>
              <a:highlight>
                <a:srgbClr val="FFFFFF"/>
              </a:highlight>
              <a:latin typeface="Calibri"/>
              <a:ea typeface="Calibri"/>
              <a:cs typeface="Calibri"/>
              <a:sym typeface="Calibri"/>
            </a:endParaRPr>
          </a:p>
        </p:txBody>
      </p:sp>
    </p:spTree>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151"/>
          <p:cNvSpPr txBox="1">
            <a:spLocks noGrp="1"/>
          </p:cNvSpPr>
          <p:nvPr>
            <p:ph type="ctrTitle"/>
          </p:nvPr>
        </p:nvSpPr>
        <p:spPr>
          <a:xfrm>
            <a:off x="1685232" y="3174525"/>
            <a:ext cx="7503459"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9600"/>
              <a:buFont typeface="Calibri"/>
              <a:buNone/>
            </a:pPr>
            <a:r>
              <a:rPr lang="en-US" sz="9600" b="1" dirty="0">
                <a:latin typeface="Calibri"/>
                <a:ea typeface="Calibri"/>
                <a:cs typeface="Calibri"/>
                <a:sym typeface="Calibri"/>
              </a:rPr>
              <a:t>Questions</a:t>
            </a:r>
            <a:r>
              <a:rPr lang="en-US" sz="9600" b="1" dirty="0" smtClean="0">
                <a:latin typeface="Calibri"/>
                <a:ea typeface="Calibri"/>
                <a:cs typeface="Calibri"/>
                <a:sym typeface="Calibri"/>
              </a:rPr>
              <a:t>?</a:t>
            </a:r>
            <a:br>
              <a:rPr lang="en-US" sz="9600" b="1" dirty="0" smtClean="0">
                <a:latin typeface="Calibri"/>
                <a:ea typeface="Calibri"/>
                <a:cs typeface="Calibri"/>
                <a:sym typeface="Calibri"/>
              </a:rPr>
            </a:br>
            <a:r>
              <a:rPr lang="en-US" sz="9600" b="1" dirty="0" smtClean="0">
                <a:latin typeface="Calibri"/>
                <a:ea typeface="Calibri"/>
                <a:cs typeface="Calibri"/>
                <a:sym typeface="Calibri"/>
              </a:rPr>
              <a:t/>
            </a:r>
            <a:br>
              <a:rPr lang="en-US" sz="9600" b="1" dirty="0" smtClean="0">
                <a:latin typeface="Calibri"/>
                <a:ea typeface="Calibri"/>
                <a:cs typeface="Calibri"/>
                <a:sym typeface="Calibri"/>
              </a:rPr>
            </a:br>
            <a:r>
              <a:rPr lang="en-US" sz="2700" b="1" dirty="0" smtClean="0">
                <a:latin typeface="Calibri"/>
                <a:ea typeface="Calibri"/>
                <a:cs typeface="Calibri"/>
                <a:sym typeface="Calibri"/>
              </a:rPr>
              <a:t>MICMT Team Mailbox:  micmt-requests@med.umich.edu</a:t>
            </a:r>
            <a:r>
              <a:rPr lang="en-US" sz="9600" b="1" dirty="0"/>
              <a:t/>
            </a:r>
            <a:br>
              <a:rPr lang="en-US" sz="9600" b="1" dirty="0"/>
            </a:br>
            <a:r>
              <a:rPr lang="en-US" sz="9600" b="1" dirty="0" smtClean="0">
                <a:latin typeface="Calibri"/>
                <a:ea typeface="Calibri"/>
                <a:cs typeface="Calibri"/>
                <a:sym typeface="Calibri"/>
              </a:rPr>
              <a:t> </a:t>
            </a:r>
            <a:endParaRPr dirty="0"/>
          </a:p>
        </p:txBody>
      </p:sp>
      <p:pic>
        <p:nvPicPr>
          <p:cNvPr id="1804" name="Google Shape;1804;p151"/>
          <p:cNvPicPr preferRelativeResize="0"/>
          <p:nvPr/>
        </p:nvPicPr>
        <p:blipFill rotWithShape="1">
          <a:blip r:embed="rId3">
            <a:alphaModFix/>
          </a:blip>
          <a:srcRect/>
          <a:stretch/>
        </p:blipFill>
        <p:spPr>
          <a:xfrm>
            <a:off x="1086868" y="678083"/>
            <a:ext cx="1676400" cy="1571625"/>
          </a:xfrm>
          <a:prstGeom prst="rect">
            <a:avLst/>
          </a:prstGeom>
          <a:noFill/>
          <a:ln>
            <a:noFill/>
          </a:ln>
        </p:spPr>
      </p:pic>
      <p:sp>
        <p:nvSpPr>
          <p:cNvPr id="2" name="Footer Placeholder 1"/>
          <p:cNvSpPr>
            <a:spLocks noGrp="1"/>
          </p:cNvSpPr>
          <p:nvPr>
            <p:ph type="ftr" idx="11"/>
          </p:nvPr>
        </p:nvSpPr>
        <p:spPr/>
        <p:txBody>
          <a:bodyPr/>
          <a:lstStyle/>
          <a:p>
            <a:r>
              <a:rPr lang="en-US" smtClean="0"/>
              <a:t>Specialty Team Based Care V8 5.30.2020</a:t>
            </a:r>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148</a:t>
            </a:fld>
            <a:endParaRPr lang="en-US"/>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197244" y="301859"/>
            <a:ext cx="1172204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Brief History of Chronic Care Model</a:t>
            </a:r>
            <a:endParaRPr/>
          </a:p>
        </p:txBody>
      </p:sp>
      <p:cxnSp>
        <p:nvCxnSpPr>
          <p:cNvPr id="230" name="Google Shape;230;p13"/>
          <p:cNvCxnSpPr/>
          <p:nvPr/>
        </p:nvCxnSpPr>
        <p:spPr>
          <a:xfrm>
            <a:off x="197244" y="3227206"/>
            <a:ext cx="11722040" cy="16042"/>
          </a:xfrm>
          <a:prstGeom prst="straightConnector1">
            <a:avLst/>
          </a:prstGeom>
          <a:noFill/>
          <a:ln w="98425" cap="flat" cmpd="sng">
            <a:solidFill>
              <a:srgbClr val="009681"/>
            </a:solidFill>
            <a:prstDash val="solid"/>
            <a:miter lim="800000"/>
            <a:headEnd type="triangle" w="med" len="med"/>
            <a:tailEnd type="triangle" w="med" len="med"/>
          </a:ln>
        </p:spPr>
      </p:cxnSp>
      <p:sp>
        <p:nvSpPr>
          <p:cNvPr id="231" name="Google Shape;231;p13"/>
          <p:cNvSpPr/>
          <p:nvPr/>
        </p:nvSpPr>
        <p:spPr>
          <a:xfrm>
            <a:off x="1016889" y="1784985"/>
            <a:ext cx="2230608" cy="3046988"/>
          </a:xfrm>
          <a:prstGeom prst="rect">
            <a:avLst/>
          </a:prstGeom>
          <a:solidFill>
            <a:schemeClr val="lt1"/>
          </a:solidFill>
          <a:ln w="38100" cap="flat" cmpd="sng">
            <a:solidFill>
              <a:srgbClr val="00968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MacColl Institute for Healthcare Innovation </a:t>
            </a:r>
            <a:r>
              <a:rPr lang="en-US" sz="2400" b="0" i="0" u="none" strike="noStrike" cap="none">
                <a:solidFill>
                  <a:schemeClr val="dk1"/>
                </a:solidFill>
                <a:latin typeface="Calibri"/>
                <a:ea typeface="Calibri"/>
                <a:cs typeface="Calibri"/>
                <a:sym typeface="Calibri"/>
              </a:rPr>
              <a:t>synthesized scientific literature in early 1990s.</a:t>
            </a:r>
            <a:endParaRPr sz="1400" b="0" i="0" u="none" strike="noStrike" cap="none">
              <a:solidFill>
                <a:srgbClr val="000000"/>
              </a:solidFill>
              <a:latin typeface="Arial"/>
              <a:ea typeface="Arial"/>
              <a:cs typeface="Arial"/>
              <a:sym typeface="Arial"/>
            </a:endParaRPr>
          </a:p>
        </p:txBody>
      </p:sp>
      <p:sp>
        <p:nvSpPr>
          <p:cNvPr id="232" name="Google Shape;232;p13"/>
          <p:cNvSpPr/>
          <p:nvPr/>
        </p:nvSpPr>
        <p:spPr>
          <a:xfrm>
            <a:off x="3625516" y="1806728"/>
            <a:ext cx="2429619" cy="3046988"/>
          </a:xfrm>
          <a:prstGeom prst="rect">
            <a:avLst/>
          </a:prstGeom>
          <a:solidFill>
            <a:schemeClr val="lt1"/>
          </a:solidFill>
          <a:ln w="38100" cap="flat" cmpd="sng">
            <a:solidFill>
              <a:srgbClr val="00968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Robert Wood Johnson Foundation </a:t>
            </a:r>
            <a:r>
              <a:rPr lang="en-US" sz="2400" b="0" i="0" u="none" strike="noStrike" cap="none">
                <a:solidFill>
                  <a:schemeClr val="dk1"/>
                </a:solidFill>
                <a:latin typeface="Calibri"/>
                <a:ea typeface="Calibri"/>
                <a:cs typeface="Calibri"/>
                <a:sym typeface="Calibri"/>
              </a:rPr>
              <a:t>funded a 9-month project that resulted in an early version of the model.</a:t>
            </a:r>
            <a:endParaRPr sz="1400" b="0" i="0" u="none" strike="noStrike" cap="none">
              <a:solidFill>
                <a:srgbClr val="000000"/>
              </a:solidFill>
              <a:latin typeface="Arial"/>
              <a:ea typeface="Arial"/>
              <a:cs typeface="Arial"/>
              <a:sym typeface="Arial"/>
            </a:endParaRPr>
          </a:p>
        </p:txBody>
      </p:sp>
      <p:sp>
        <p:nvSpPr>
          <p:cNvPr id="233" name="Google Shape;233;p13"/>
          <p:cNvSpPr/>
          <p:nvPr/>
        </p:nvSpPr>
        <p:spPr>
          <a:xfrm>
            <a:off x="6433154" y="1806728"/>
            <a:ext cx="2552737" cy="3046988"/>
          </a:xfrm>
          <a:prstGeom prst="rect">
            <a:avLst/>
          </a:prstGeom>
          <a:solidFill>
            <a:schemeClr val="lt1"/>
          </a:solidFill>
          <a:ln w="38100" cap="flat" cmpd="sng">
            <a:solidFill>
              <a:srgbClr val="00968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Panel of experts </a:t>
            </a:r>
            <a:r>
              <a:rPr lang="en-US" sz="2400" b="0" i="0" u="none" strike="noStrike" cap="none">
                <a:solidFill>
                  <a:schemeClr val="dk1"/>
                </a:solidFill>
                <a:latin typeface="Calibri"/>
                <a:ea typeface="Calibri"/>
                <a:cs typeface="Calibri"/>
                <a:sym typeface="Calibri"/>
              </a:rPr>
              <a:t>reviewed and compared against leading chronic illness management programs in the U.S. </a:t>
            </a:r>
            <a:endParaRPr sz="1400" b="0" i="0" u="none" strike="noStrike" cap="none">
              <a:solidFill>
                <a:srgbClr val="000000"/>
              </a:solidFill>
              <a:latin typeface="Arial"/>
              <a:ea typeface="Arial"/>
              <a:cs typeface="Arial"/>
              <a:sym typeface="Arial"/>
            </a:endParaRPr>
          </a:p>
        </p:txBody>
      </p:sp>
      <p:sp>
        <p:nvSpPr>
          <p:cNvPr id="234" name="Google Shape;234;p13"/>
          <p:cNvSpPr txBox="1"/>
          <p:nvPr/>
        </p:nvSpPr>
        <p:spPr>
          <a:xfrm>
            <a:off x="9363910" y="2523649"/>
            <a:ext cx="1689100" cy="1569660"/>
          </a:xfrm>
          <a:prstGeom prst="rect">
            <a:avLst/>
          </a:prstGeom>
          <a:solidFill>
            <a:schemeClr val="lt1"/>
          </a:solidFill>
          <a:ln w="38100" cap="flat" cmpd="sng">
            <a:solidFill>
              <a:srgbClr val="00968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Current Model was published in 1998.</a:t>
            </a:r>
            <a:endParaRPr sz="1400" b="0" i="0" u="none" strike="noStrike" cap="none">
              <a:solidFill>
                <a:srgbClr val="000000"/>
              </a:solidFill>
              <a:latin typeface="Arial"/>
              <a:ea typeface="Arial"/>
              <a:cs typeface="Arial"/>
              <a:sym typeface="Arial"/>
            </a:endParaRPr>
          </a:p>
        </p:txBody>
      </p:sp>
      <p:sp>
        <p:nvSpPr>
          <p:cNvPr id="235" name="Google Shape;235;p13"/>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236" name="Google Shape;236;p13"/>
          <p:cNvSpPr txBox="1">
            <a:spLocks noGrp="1"/>
          </p:cNvSpPr>
          <p:nvPr>
            <p:ph type="ftr" idx="11"/>
          </p:nvPr>
        </p:nvSpPr>
        <p:spPr>
          <a:xfrm>
            <a:off x="74793" y="650530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37" name="Google Shape;237;p13"/>
          <p:cNvSpPr txBox="1">
            <a:spLocks noGrp="1"/>
          </p:cNvSpPr>
          <p:nvPr>
            <p:ph type="sldNum" idx="12"/>
          </p:nvPr>
        </p:nvSpPr>
        <p:spPr>
          <a:xfrm>
            <a:off x="9448800" y="647649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4"/>
          <p:cNvPicPr preferRelativeResize="0"/>
          <p:nvPr/>
        </p:nvPicPr>
        <p:blipFill rotWithShape="1">
          <a:blip r:embed="rId3">
            <a:alphaModFix/>
          </a:blip>
          <a:srcRect/>
          <a:stretch/>
        </p:blipFill>
        <p:spPr>
          <a:xfrm>
            <a:off x="2544356" y="381001"/>
            <a:ext cx="6856317" cy="6104583"/>
          </a:xfrm>
          <a:prstGeom prst="rect">
            <a:avLst/>
          </a:prstGeom>
          <a:noFill/>
          <a:ln>
            <a:noFill/>
          </a:ln>
        </p:spPr>
      </p:pic>
      <p:sp>
        <p:nvSpPr>
          <p:cNvPr id="244" name="Google Shape;244;p14"/>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245" name="Google Shape;245;p14"/>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246" name="Google Shape;246;p14"/>
          <p:cNvSpPr txBox="1">
            <a:spLocks noGrp="1"/>
          </p:cNvSpPr>
          <p:nvPr>
            <p:ph type="ftr" idx="11"/>
          </p:nvPr>
        </p:nvSpPr>
        <p:spPr>
          <a:xfrm>
            <a:off x="9400" y="653594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47" name="Google Shape;247;p14"/>
          <p:cNvSpPr txBox="1">
            <a:spLocks noGrp="1"/>
          </p:cNvSpPr>
          <p:nvPr>
            <p:ph type="sldNum" idx="12"/>
          </p:nvPr>
        </p:nvSpPr>
        <p:spPr>
          <a:xfrm>
            <a:off x="9448800" y="647649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74cb60a5c5_5_0"/>
          <p:cNvPicPr preferRelativeResize="0"/>
          <p:nvPr/>
        </p:nvPicPr>
        <p:blipFill rotWithShape="1">
          <a:blip r:embed="rId3">
            <a:alphaModFix/>
          </a:blip>
          <a:srcRect/>
          <a:stretch/>
        </p:blipFill>
        <p:spPr>
          <a:xfrm>
            <a:off x="5743073" y="560041"/>
            <a:ext cx="6156525" cy="4563073"/>
          </a:xfrm>
          <a:prstGeom prst="rect">
            <a:avLst/>
          </a:prstGeom>
          <a:noFill/>
          <a:ln>
            <a:noFill/>
          </a:ln>
        </p:spPr>
      </p:pic>
      <p:cxnSp>
        <p:nvCxnSpPr>
          <p:cNvPr id="266" name="Google Shape;266;g74cb60a5c5_5_0"/>
          <p:cNvCxnSpPr/>
          <p:nvPr/>
        </p:nvCxnSpPr>
        <p:spPr>
          <a:xfrm>
            <a:off x="5293895" y="3850105"/>
            <a:ext cx="2422500" cy="768000"/>
          </a:xfrm>
          <a:prstGeom prst="straightConnector1">
            <a:avLst/>
          </a:prstGeom>
          <a:noFill/>
          <a:ln w="76200" cap="flat" cmpd="sng">
            <a:solidFill>
              <a:srgbClr val="FFFF00"/>
            </a:solidFill>
            <a:prstDash val="solid"/>
            <a:miter lim="800000"/>
            <a:headEnd type="none" w="sm" len="sm"/>
            <a:tailEnd type="triangle" w="med" len="med"/>
          </a:ln>
        </p:spPr>
      </p:cxnSp>
      <p:sp>
        <p:nvSpPr>
          <p:cNvPr id="267" name="Google Shape;267;g74cb60a5c5_5_0"/>
          <p:cNvSpPr txBox="1"/>
          <p:nvPr/>
        </p:nvSpPr>
        <p:spPr>
          <a:xfrm>
            <a:off x="400608" y="1290208"/>
            <a:ext cx="5237400" cy="3102738"/>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dirty="0">
                <a:solidFill>
                  <a:schemeClr val="dk1"/>
                </a:solidFill>
                <a:latin typeface="Calibri"/>
                <a:ea typeface="Calibri"/>
                <a:cs typeface="Calibri"/>
                <a:sym typeface="Calibri"/>
              </a:rPr>
              <a:t>Improved Outcomes</a:t>
            </a:r>
            <a:endParaRPr sz="40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1400"/>
              </a:spcBef>
              <a:spcAft>
                <a:spcPts val="0"/>
              </a:spcAft>
              <a:buClr>
                <a:schemeClr val="dk1"/>
              </a:buClr>
              <a:buSzPts val="20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Patient/caregiver is successful with self management of chronic condition(s) so that they do not end up having to utilize the emergency department or be </a:t>
            </a:r>
            <a:r>
              <a:rPr lang="en-US" sz="2000" b="0" i="0" u="none" strike="noStrike" cap="none" dirty="0" smtClean="0">
                <a:solidFill>
                  <a:schemeClr val="dk1"/>
                </a:solidFill>
                <a:latin typeface="Calibri"/>
                <a:ea typeface="Calibri"/>
                <a:cs typeface="Calibri"/>
                <a:sym typeface="Calibri"/>
              </a:rPr>
              <a:t>hospitalized.</a:t>
            </a:r>
            <a:endParaRPr lang="en-US" sz="2000" dirty="0">
              <a:solidFill>
                <a:schemeClr val="dk1"/>
              </a:solidFill>
              <a:latin typeface="Calibri"/>
              <a:ea typeface="Calibri"/>
              <a:cs typeface="Calibri"/>
              <a:sym typeface="Calibri"/>
            </a:endParaRPr>
          </a:p>
          <a:p>
            <a:pPr marL="342900" marR="0" lvl="0" indent="-342900" algn="l" rtl="0">
              <a:lnSpc>
                <a:spcPct val="90000"/>
              </a:lnSpc>
              <a:spcBef>
                <a:spcPts val="1400"/>
              </a:spcBef>
              <a:spcAft>
                <a:spcPts val="0"/>
              </a:spcAft>
              <a:buClr>
                <a:schemeClr val="dk1"/>
              </a:buClr>
              <a:buSzPts val="2000"/>
              <a:buFont typeface="Arial" panose="020B0604020202020204" pitchFamily="34" charset="0"/>
              <a:buChar char="•"/>
            </a:pPr>
            <a:r>
              <a:rPr lang="en-US" sz="2000" dirty="0" smtClean="0">
                <a:solidFill>
                  <a:schemeClr val="dk1"/>
                </a:solidFill>
                <a:latin typeface="Calibri"/>
                <a:ea typeface="Calibri"/>
                <a:cs typeface="Calibri"/>
                <a:sym typeface="Calibri"/>
              </a:rPr>
              <a:t>Outcomes </a:t>
            </a:r>
            <a:r>
              <a:rPr lang="en-US" sz="2000" dirty="0">
                <a:solidFill>
                  <a:schemeClr val="dk1"/>
                </a:solidFill>
                <a:latin typeface="Calibri"/>
                <a:ea typeface="Calibri"/>
                <a:cs typeface="Calibri"/>
                <a:sym typeface="Calibri"/>
              </a:rPr>
              <a:t>are the measures used to understand the impact and success of the team-based program.</a:t>
            </a:r>
            <a:endParaRPr sz="2000"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68" name="Google Shape;268;g74cb60a5c5_5_0"/>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269" name="Google Shape;269;g74cb60a5c5_5_0"/>
          <p:cNvSpPr/>
          <p:nvPr/>
        </p:nvSpPr>
        <p:spPr>
          <a:xfrm>
            <a:off x="7716253" y="4363453"/>
            <a:ext cx="2105100" cy="572400"/>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g74cb60a5c5_5_0"/>
          <p:cNvSpPr txBox="1">
            <a:spLocks noGrp="1"/>
          </p:cNvSpPr>
          <p:nvPr>
            <p:ph type="ftr" idx="11"/>
          </p:nvPr>
        </p:nvSpPr>
        <p:spPr>
          <a:xfrm>
            <a:off x="0" y="650093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71" name="Google Shape;271;g74cb60a5c5_5_0"/>
          <p:cNvSpPr txBox="1">
            <a:spLocks noGrp="1"/>
          </p:cNvSpPr>
          <p:nvPr>
            <p:ph type="sldNum" idx="12"/>
          </p:nvPr>
        </p:nvSpPr>
        <p:spPr>
          <a:xfrm>
            <a:off x="9448800" y="653594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6"/>
          <p:cNvPicPr preferRelativeResize="0"/>
          <p:nvPr/>
        </p:nvPicPr>
        <p:blipFill rotWithShape="1">
          <a:blip r:embed="rId3">
            <a:alphaModFix/>
          </a:blip>
          <a:srcRect/>
          <a:stretch/>
        </p:blipFill>
        <p:spPr>
          <a:xfrm>
            <a:off x="4878799" y="474869"/>
            <a:ext cx="7039921" cy="5220078"/>
          </a:xfrm>
          <a:prstGeom prst="rect">
            <a:avLst/>
          </a:prstGeom>
          <a:noFill/>
          <a:ln>
            <a:noFill/>
          </a:ln>
        </p:spPr>
      </p:pic>
      <p:sp>
        <p:nvSpPr>
          <p:cNvPr id="278" name="Google Shape;278;p16"/>
          <p:cNvSpPr txBox="1"/>
          <p:nvPr/>
        </p:nvSpPr>
        <p:spPr>
          <a:xfrm>
            <a:off x="383667" y="1077732"/>
            <a:ext cx="4495132" cy="3510310"/>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Prepared, Proactive Practice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Patient information at time of visit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Care team members available for visit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Necessary equipment available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Decision support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Adequate time to provide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Care plan v. self-management goal</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279" name="Google Shape;279;p16"/>
          <p:cNvSpPr/>
          <p:nvPr/>
        </p:nvSpPr>
        <p:spPr>
          <a:xfrm>
            <a:off x="8974908" y="6546581"/>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cxnSp>
        <p:nvCxnSpPr>
          <p:cNvPr id="280" name="Google Shape;280;p16"/>
          <p:cNvCxnSpPr/>
          <p:nvPr/>
        </p:nvCxnSpPr>
        <p:spPr>
          <a:xfrm flipH="1">
            <a:off x="10122819" y="2940983"/>
            <a:ext cx="1090362" cy="732660"/>
          </a:xfrm>
          <a:prstGeom prst="straightConnector1">
            <a:avLst/>
          </a:prstGeom>
          <a:noFill/>
          <a:ln w="76200" cap="flat" cmpd="sng">
            <a:solidFill>
              <a:srgbClr val="FFFF00"/>
            </a:solidFill>
            <a:prstDash val="solid"/>
            <a:miter lim="800000"/>
            <a:headEnd type="none" w="sm" len="sm"/>
            <a:tailEnd type="triangle" w="med" len="med"/>
          </a:ln>
        </p:spPr>
      </p:cxnSp>
      <p:sp>
        <p:nvSpPr>
          <p:cNvPr id="281" name="Google Shape;281;p16"/>
          <p:cNvSpPr txBox="1">
            <a:spLocks noGrp="1"/>
          </p:cNvSpPr>
          <p:nvPr>
            <p:ph type="ftr" idx="11"/>
          </p:nvPr>
        </p:nvSpPr>
        <p:spPr>
          <a:xfrm>
            <a:off x="0" y="652863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82" name="Google Shape;282;p16"/>
          <p:cNvSpPr txBox="1">
            <a:spLocks noGrp="1"/>
          </p:cNvSpPr>
          <p:nvPr>
            <p:ph type="sldNum" idx="12"/>
          </p:nvPr>
        </p:nvSpPr>
        <p:spPr>
          <a:xfrm>
            <a:off x="9448800" y="648712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289" name="Google Shape;289;p17"/>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290" name="Google Shape;290;p17"/>
          <p:cNvPicPr preferRelativeResize="0"/>
          <p:nvPr/>
        </p:nvPicPr>
        <p:blipFill rotWithShape="1">
          <a:blip r:embed="rId3">
            <a:alphaModFix/>
          </a:blip>
          <a:srcRect/>
          <a:stretch/>
        </p:blipFill>
        <p:spPr>
          <a:xfrm>
            <a:off x="4804196" y="409421"/>
            <a:ext cx="7387804" cy="5478032"/>
          </a:xfrm>
          <a:prstGeom prst="rect">
            <a:avLst/>
          </a:prstGeom>
          <a:noFill/>
          <a:ln>
            <a:noFill/>
          </a:ln>
        </p:spPr>
      </p:pic>
      <p:cxnSp>
        <p:nvCxnSpPr>
          <p:cNvPr id="291" name="Google Shape;291;p17"/>
          <p:cNvCxnSpPr/>
          <p:nvPr/>
        </p:nvCxnSpPr>
        <p:spPr>
          <a:xfrm>
            <a:off x="4219074" y="3288632"/>
            <a:ext cx="2178340" cy="593558"/>
          </a:xfrm>
          <a:prstGeom prst="straightConnector1">
            <a:avLst/>
          </a:prstGeom>
          <a:noFill/>
          <a:ln w="76200" cap="flat" cmpd="sng">
            <a:solidFill>
              <a:srgbClr val="FFFF00"/>
            </a:solidFill>
            <a:prstDash val="solid"/>
            <a:miter lim="800000"/>
            <a:headEnd type="none" w="sm" len="sm"/>
            <a:tailEnd type="triangle" w="med" len="med"/>
          </a:ln>
        </p:spPr>
      </p:cxnSp>
      <p:sp>
        <p:nvSpPr>
          <p:cNvPr id="292" name="Google Shape;292;p17"/>
          <p:cNvSpPr txBox="1"/>
          <p:nvPr/>
        </p:nvSpPr>
        <p:spPr>
          <a:xfrm>
            <a:off x="640768" y="1190914"/>
            <a:ext cx="3802895" cy="3862349"/>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Informed, Activated Patient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Understands disease process</a:t>
            </a:r>
            <a:endParaRPr sz="2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Understands prognosis</a:t>
            </a:r>
            <a:endParaRPr sz="200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Includes family and caregivers in developing care plans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Views the provider as a guide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Manages daily care</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293" name="Google Shape;293;p17"/>
          <p:cNvSpPr txBox="1">
            <a:spLocks noGrp="1"/>
          </p:cNvSpPr>
          <p:nvPr>
            <p:ph type="ftr" idx="11"/>
          </p:nvPr>
        </p:nvSpPr>
        <p:spPr>
          <a:xfrm>
            <a:off x="9400" y="651259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294" name="Google Shape;294;p1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p:nvPr/>
        </p:nvSpPr>
        <p:spPr>
          <a:xfrm>
            <a:off x="471979" y="156190"/>
            <a:ext cx="11448795"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Calibri"/>
              <a:buNone/>
            </a:pPr>
            <a:r>
              <a:rPr lang="en-US" sz="5400" b="1" i="0" u="none" strike="noStrike" cap="none" dirty="0">
                <a:solidFill>
                  <a:schemeClr val="dk1"/>
                </a:solidFill>
                <a:latin typeface="Calibri"/>
                <a:ea typeface="Calibri"/>
                <a:cs typeface="Calibri"/>
                <a:sym typeface="Calibri"/>
              </a:rPr>
              <a:t>Agenda</a:t>
            </a:r>
            <a:endParaRPr sz="5400" b="0" i="0" u="none" strike="noStrike" cap="none" dirty="0">
              <a:solidFill>
                <a:srgbClr val="000000"/>
              </a:solidFill>
              <a:sym typeface="Arial"/>
            </a:endParaRPr>
          </a:p>
        </p:txBody>
      </p:sp>
      <p:sp>
        <p:nvSpPr>
          <p:cNvPr id="168" name="Google Shape;168;p7"/>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graphicFrame>
        <p:nvGraphicFramePr>
          <p:cNvPr id="169" name="Google Shape;169;p7"/>
          <p:cNvGraphicFramePr/>
          <p:nvPr>
            <p:extLst>
              <p:ext uri="{D42A27DB-BD31-4B8C-83A1-F6EECF244321}">
                <p14:modId xmlns:p14="http://schemas.microsoft.com/office/powerpoint/2010/main" val="1875465330"/>
              </p:ext>
            </p:extLst>
          </p:nvPr>
        </p:nvGraphicFramePr>
        <p:xfrm>
          <a:off x="471980" y="1146342"/>
          <a:ext cx="11448795" cy="4493780"/>
        </p:xfrm>
        <a:graphic>
          <a:graphicData uri="http://schemas.openxmlformats.org/drawingml/2006/table">
            <a:tbl>
              <a:tblPr firstRow="1" bandRow="1">
                <a:noFill/>
                <a:tableStyleId>{230098C1-9BA2-4677-8B7F-A49ACF95FC8D}</a:tableStyleId>
              </a:tblPr>
              <a:tblGrid>
                <a:gridCol w="3261820">
                  <a:extLst>
                    <a:ext uri="{9D8B030D-6E8A-4147-A177-3AD203B41FA5}">
                      <a16:colId xmlns:a16="http://schemas.microsoft.com/office/drawing/2014/main" val="20000"/>
                    </a:ext>
                  </a:extLst>
                </a:gridCol>
                <a:gridCol w="8186975">
                  <a:extLst>
                    <a:ext uri="{9D8B030D-6E8A-4147-A177-3AD203B41FA5}">
                      <a16:colId xmlns:a16="http://schemas.microsoft.com/office/drawing/2014/main" val="20001"/>
                    </a:ext>
                  </a:extLst>
                </a:gridCol>
              </a:tblGrid>
              <a:tr h="342125">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Topic</a:t>
                      </a:r>
                      <a:endParaRPr sz="2000" b="1" u="none" strike="noStrike" cap="none" dirty="0"/>
                    </a:p>
                  </a:txBody>
                  <a:tcPr marL="91450" marR="91450" marT="45725" marB="45725">
                    <a:solidFill>
                      <a:schemeClr val="tx2"/>
                    </a:solidFill>
                  </a:tcPr>
                </a:tc>
                <a:tc>
                  <a:txBody>
                    <a:bodyPr/>
                    <a:lstStyle/>
                    <a:p>
                      <a:pPr marL="0" marR="0" lvl="0" indent="0" algn="ctr" rtl="0">
                        <a:lnSpc>
                          <a:spcPct val="100000"/>
                        </a:lnSpc>
                        <a:spcBef>
                          <a:spcPts val="0"/>
                        </a:spcBef>
                        <a:spcAft>
                          <a:spcPts val="0"/>
                        </a:spcAft>
                        <a:buNone/>
                      </a:pPr>
                      <a:r>
                        <a:rPr lang="en-US" sz="2000" b="1" dirty="0"/>
                        <a:t>Objectives</a:t>
                      </a:r>
                      <a:endParaRPr sz="2000" b="1" u="none" strike="noStrike" cap="none" dirty="0"/>
                    </a:p>
                  </a:txBody>
                  <a:tcPr marL="91450" marR="91450" marT="45725" marB="45725">
                    <a:solidFill>
                      <a:schemeClr val="tx2"/>
                    </a:solidFill>
                  </a:tcPr>
                </a:tc>
                <a:extLst>
                  <a:ext uri="{0D108BD9-81ED-4DB2-BD59-A6C34878D82A}">
                    <a16:rowId xmlns:a16="http://schemas.microsoft.com/office/drawing/2014/main" val="10000"/>
                  </a:ext>
                </a:extLst>
              </a:tr>
              <a:tr h="602730">
                <a:tc>
                  <a:txBody>
                    <a:bodyPr/>
                    <a:lstStyle/>
                    <a:p>
                      <a:pPr marL="0" marR="0" lvl="0" indent="0" algn="ctr" rtl="0">
                        <a:lnSpc>
                          <a:spcPct val="100000"/>
                        </a:lnSpc>
                        <a:spcBef>
                          <a:spcPts val="0"/>
                        </a:spcBef>
                        <a:spcAft>
                          <a:spcPts val="0"/>
                        </a:spcAft>
                        <a:buClr>
                          <a:srgbClr val="000000"/>
                        </a:buClr>
                        <a:buSzPts val="1800"/>
                        <a:buFont typeface="Arial"/>
                        <a:buNone/>
                      </a:pPr>
                      <a:r>
                        <a:rPr lang="en-US" sz="3200" b="1" u="none" strike="noStrike" cap="none" dirty="0" smtClean="0">
                          <a:solidFill>
                            <a:srgbClr val="C00000"/>
                          </a:solidFill>
                        </a:rPr>
                        <a:t>Introductions</a:t>
                      </a:r>
                      <a:endParaRPr sz="3200" b="1" u="none" strike="noStrike" cap="none" dirty="0">
                        <a:solidFill>
                          <a:srgbClr val="C00000"/>
                        </a:solidFill>
                      </a:endParaRPr>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solidFill>
                          <a:schemeClr val="dk1"/>
                        </a:solidFill>
                      </a:endParaRPr>
                    </a:p>
                  </a:txBody>
                  <a:tcPr marL="91450" marR="91450" marT="45725" marB="45725" anchor="ctr"/>
                </a:tc>
                <a:extLst>
                  <a:ext uri="{0D108BD9-81ED-4DB2-BD59-A6C34878D82A}">
                    <a16:rowId xmlns:a16="http://schemas.microsoft.com/office/drawing/2014/main" val="10001"/>
                  </a:ext>
                </a:extLst>
              </a:tr>
              <a:tr h="5407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solidFill>
                            <a:schemeClr val="dk1"/>
                          </a:solidFill>
                        </a:rPr>
                        <a:t>Chronic Care Model</a:t>
                      </a:r>
                      <a:endParaRPr sz="2000" b="1" u="none" strike="noStrike" cap="none" dirty="0"/>
                    </a:p>
                    <a:p>
                      <a:pPr marL="0" marR="0" lvl="0" indent="0" algn="ctr" rtl="0">
                        <a:lnSpc>
                          <a:spcPct val="100000"/>
                        </a:lnSpc>
                        <a:spcBef>
                          <a:spcPts val="0"/>
                        </a:spcBef>
                        <a:spcAft>
                          <a:spcPts val="0"/>
                        </a:spcAft>
                        <a:buClr>
                          <a:srgbClr val="000000"/>
                        </a:buClr>
                        <a:buSzPts val="1800"/>
                        <a:buFont typeface="Arial"/>
                        <a:buNone/>
                      </a:pPr>
                      <a:endParaRPr sz="2000" b="1" u="none" strike="noStrike" cap="none" dirty="0">
                        <a:solidFill>
                          <a:schemeClr val="dk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how a prepared, proactive team contributes to positive patient </a:t>
                      </a:r>
                      <a:r>
                        <a:rPr lang="en-US" sz="1600" dirty="0" smtClean="0"/>
                        <a:t>outcomes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a:t>
                      </a:r>
                      <a:r>
                        <a:rPr lang="en-US" sz="1600" dirty="0"/>
                        <a:t>how the components of the Chronic Care Model support the practice team</a:t>
                      </a:r>
                      <a:endParaRPr sz="1600" dirty="0"/>
                    </a:p>
                  </a:txBody>
                  <a:tcPr marL="91425" marR="91450" marT="45725" marB="45725" anchor="ctr"/>
                </a:tc>
                <a:extLst>
                  <a:ext uri="{0D108BD9-81ED-4DB2-BD59-A6C34878D82A}">
                    <a16:rowId xmlns:a16="http://schemas.microsoft.com/office/drawing/2014/main" val="10002"/>
                  </a:ext>
                </a:extLst>
              </a:tr>
              <a:tr h="438204">
                <a:tc>
                  <a:txBody>
                    <a:bodyPr/>
                    <a:lstStyle/>
                    <a:p>
                      <a:pPr marL="0" marR="0" lvl="0" indent="0" algn="ctr" rtl="0">
                        <a:lnSpc>
                          <a:spcPct val="100000"/>
                        </a:lnSpc>
                        <a:spcBef>
                          <a:spcPts val="0"/>
                        </a:spcBef>
                        <a:spcAft>
                          <a:spcPts val="0"/>
                        </a:spcAft>
                        <a:buClr>
                          <a:schemeClr val="dk1"/>
                        </a:buClr>
                        <a:buSzPts val="1800"/>
                        <a:buFont typeface="Calibri"/>
                        <a:buNone/>
                      </a:pPr>
                      <a:r>
                        <a:rPr lang="en-US" sz="2000" b="1" u="none" strike="noStrike" cap="none" dirty="0"/>
                        <a:t>Team Based Care and Care </a:t>
                      </a:r>
                      <a:r>
                        <a:rPr lang="en-US" sz="2000" b="1" u="none" strike="noStrike" cap="none" dirty="0" smtClean="0"/>
                        <a:t>Coordination</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Describe strategies to improve coordination across the care </a:t>
                      </a:r>
                      <a:r>
                        <a:rPr lang="en-US" sz="1600" dirty="0" smtClean="0"/>
                        <a:t>continuum</a:t>
                      </a:r>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effective processes of communication</a:t>
                      </a:r>
                      <a:endParaRPr sz="1600" dirty="0"/>
                    </a:p>
                  </a:txBody>
                  <a:tcPr marL="91450" marR="91450" marT="45725" marB="45725" anchor="ctr"/>
                </a:tc>
                <a:extLst>
                  <a:ext uri="{0D108BD9-81ED-4DB2-BD59-A6C34878D82A}">
                    <a16:rowId xmlns:a16="http://schemas.microsoft.com/office/drawing/2014/main" val="10003"/>
                  </a:ext>
                </a:extLst>
              </a:tr>
              <a:tr h="377234">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Outcomes</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Define two outcome measures that indicate the Specialty team-based care is successful</a:t>
                      </a:r>
                      <a:endParaRPr sz="1600" u="none" strike="noStrike" cap="none" dirty="0"/>
                    </a:p>
                  </a:txBody>
                  <a:tcPr marL="91450" marR="91450" marT="45725" marB="45725" anchor="ctr"/>
                </a:tc>
                <a:extLst>
                  <a:ext uri="{0D108BD9-81ED-4DB2-BD59-A6C34878D82A}">
                    <a16:rowId xmlns:a16="http://schemas.microsoft.com/office/drawing/2014/main" val="10004"/>
                  </a:ext>
                </a:extLst>
              </a:tr>
              <a:tr h="3895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Break</a:t>
                      </a:r>
                      <a:endParaRPr sz="2000" b="1" u="none" strike="noStrike" cap="none" dirty="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p>
                  </a:txBody>
                  <a:tcPr marL="91450" marR="91450" marT="45725" marB="45725" anchor="ctr"/>
                </a:tc>
                <a:extLst>
                  <a:ext uri="{0D108BD9-81ED-4DB2-BD59-A6C34878D82A}">
                    <a16:rowId xmlns:a16="http://schemas.microsoft.com/office/drawing/2014/main" val="10005"/>
                  </a:ext>
                </a:extLst>
              </a:tr>
              <a:tr h="5940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Care Management Process</a:t>
                      </a:r>
                      <a:endParaRPr sz="2000" b="1" u="none" strike="noStrike" cap="none" dirty="0"/>
                    </a:p>
                    <a:p>
                      <a:pPr marL="0" marR="0" lvl="0" indent="0" algn="ctr" rtl="0">
                        <a:lnSpc>
                          <a:spcPct val="100000"/>
                        </a:lnSpc>
                        <a:spcBef>
                          <a:spcPts val="0"/>
                        </a:spcBef>
                        <a:spcAft>
                          <a:spcPts val="0"/>
                        </a:spcAft>
                        <a:buClr>
                          <a:srgbClr val="000000"/>
                        </a:buClr>
                        <a:buSzPts val="1800"/>
                        <a:buFont typeface="Arial"/>
                        <a:buNone/>
                      </a:pP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the care management press and actions which address the needs of high risk </a:t>
                      </a:r>
                      <a:r>
                        <a:rPr lang="en-US" sz="1600" dirty="0" smtClean="0"/>
                        <a:t>patients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Illustrate </a:t>
                      </a:r>
                      <a:r>
                        <a:rPr lang="en-US" sz="1600" dirty="0"/>
                        <a:t>care management interventions to decrease ED utilizations and hospital admissions</a:t>
                      </a:r>
                      <a:endParaRPr sz="1600" dirty="0"/>
                    </a:p>
                  </a:txBody>
                  <a:tcPr marL="91450" marR="91450" marT="45725" marB="45725" anchor="ctr"/>
                </a:tc>
                <a:extLst>
                  <a:ext uri="{0D108BD9-81ED-4DB2-BD59-A6C34878D82A}">
                    <a16:rowId xmlns:a16="http://schemas.microsoft.com/office/drawing/2014/main" val="10006"/>
                  </a:ext>
                </a:extLst>
              </a:tr>
              <a:tr h="5991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Coding and </a:t>
                      </a:r>
                      <a:r>
                        <a:rPr lang="en-US" sz="2000" b="1" u="none" strike="noStrike" cap="none" dirty="0" smtClean="0"/>
                        <a:t>Billing</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Illustrate how to use care management codes for daily care team activities</a:t>
                      </a:r>
                      <a:endParaRPr sz="1600" u="none" strike="noStrike" cap="none" dirty="0"/>
                    </a:p>
                  </a:txBody>
                  <a:tcPr marL="91450" marR="91450" marT="45725" marB="45725" anchor="ctr"/>
                </a:tc>
                <a:extLst>
                  <a:ext uri="{0D108BD9-81ED-4DB2-BD59-A6C34878D82A}">
                    <a16:rowId xmlns:a16="http://schemas.microsoft.com/office/drawing/2014/main" val="10007"/>
                  </a:ext>
                </a:extLst>
              </a:tr>
            </a:tbl>
          </a:graphicData>
        </a:graphic>
      </p:graphicFrame>
      <p:sp>
        <p:nvSpPr>
          <p:cNvPr id="170" name="Google Shape;170;p7"/>
          <p:cNvSpPr txBox="1">
            <a:spLocks noGrp="1"/>
          </p:cNvSpPr>
          <p:nvPr>
            <p:ph type="ftr" idx="11"/>
          </p:nvPr>
        </p:nvSpPr>
        <p:spPr>
          <a:xfrm>
            <a:off x="940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71" name="Google Shape;171;p7"/>
          <p:cNvSpPr txBox="1">
            <a:spLocks noGrp="1"/>
          </p:cNvSpPr>
          <p:nvPr>
            <p:ph type="sldNum" idx="12"/>
          </p:nvPr>
        </p:nvSpPr>
        <p:spPr>
          <a:xfrm>
            <a:off x="9448800" y="650606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8"/>
          <p:cNvPicPr preferRelativeResize="0"/>
          <p:nvPr/>
        </p:nvPicPr>
        <p:blipFill rotWithShape="1">
          <a:blip r:embed="rId3">
            <a:alphaModFix/>
          </a:blip>
          <a:srcRect/>
          <a:stretch/>
        </p:blipFill>
        <p:spPr>
          <a:xfrm>
            <a:off x="4805332" y="615454"/>
            <a:ext cx="7303266" cy="5415348"/>
          </a:xfrm>
          <a:prstGeom prst="rect">
            <a:avLst/>
          </a:prstGeom>
          <a:noFill/>
          <a:ln>
            <a:noFill/>
          </a:ln>
        </p:spPr>
      </p:pic>
      <p:sp>
        <p:nvSpPr>
          <p:cNvPr id="301" name="Google Shape;301;p18"/>
          <p:cNvSpPr txBox="1"/>
          <p:nvPr/>
        </p:nvSpPr>
        <p:spPr>
          <a:xfrm>
            <a:off x="354690" y="1112760"/>
            <a:ext cx="4520508" cy="4357598"/>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Productive Interaction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Assess self-management skills and confidence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Assess clinical status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Tailor clinical management by stepped protocol</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Collaborative goal setting and problem solving in a shared care plan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Active, sustained follow-up with patient is scheduled </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302" name="Google Shape;302;p18"/>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cxnSp>
        <p:nvCxnSpPr>
          <p:cNvPr id="303" name="Google Shape;303;p18"/>
          <p:cNvCxnSpPr/>
          <p:nvPr/>
        </p:nvCxnSpPr>
        <p:spPr>
          <a:xfrm rot="10800000">
            <a:off x="8328628" y="4559452"/>
            <a:ext cx="0" cy="474276"/>
          </a:xfrm>
          <a:prstGeom prst="straightConnector1">
            <a:avLst/>
          </a:prstGeom>
          <a:noFill/>
          <a:ln w="76200" cap="flat" cmpd="sng">
            <a:solidFill>
              <a:srgbClr val="FFFF00"/>
            </a:solidFill>
            <a:prstDash val="solid"/>
            <a:miter lim="800000"/>
            <a:headEnd type="none" w="sm" len="sm"/>
            <a:tailEnd type="triangle" w="med" len="med"/>
          </a:ln>
        </p:spPr>
      </p:cxnSp>
      <p:sp>
        <p:nvSpPr>
          <p:cNvPr id="304" name="Google Shape;304;p18"/>
          <p:cNvSpPr/>
          <p:nvPr/>
        </p:nvSpPr>
        <p:spPr>
          <a:xfrm>
            <a:off x="7587915" y="3705726"/>
            <a:ext cx="1386993" cy="853726"/>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18"/>
          <p:cNvSpPr txBox="1">
            <a:spLocks noGrp="1"/>
          </p:cNvSpPr>
          <p:nvPr>
            <p:ph type="ftr" idx="11"/>
          </p:nvPr>
        </p:nvSpPr>
        <p:spPr>
          <a:xfrm>
            <a:off x="0" y="649149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06" name="Google Shape;306;p18"/>
          <p:cNvSpPr txBox="1">
            <a:spLocks noGrp="1"/>
          </p:cNvSpPr>
          <p:nvPr>
            <p:ph type="sldNum" idx="12"/>
          </p:nvPr>
        </p:nvSpPr>
        <p:spPr>
          <a:xfrm>
            <a:off x="9448800" y="64914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9"/>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pic>
        <p:nvPicPr>
          <p:cNvPr id="313" name="Google Shape;313;p19"/>
          <p:cNvPicPr preferRelativeResize="0"/>
          <p:nvPr/>
        </p:nvPicPr>
        <p:blipFill rotWithShape="1">
          <a:blip r:embed="rId3">
            <a:alphaModFix/>
          </a:blip>
          <a:srcRect/>
          <a:stretch/>
        </p:blipFill>
        <p:spPr>
          <a:xfrm>
            <a:off x="4885248" y="632139"/>
            <a:ext cx="6880257" cy="5101688"/>
          </a:xfrm>
          <a:prstGeom prst="rect">
            <a:avLst/>
          </a:prstGeom>
          <a:noFill/>
          <a:ln>
            <a:noFill/>
          </a:ln>
        </p:spPr>
      </p:pic>
      <p:cxnSp>
        <p:nvCxnSpPr>
          <p:cNvPr id="314" name="Google Shape;314;p19"/>
          <p:cNvCxnSpPr/>
          <p:nvPr/>
        </p:nvCxnSpPr>
        <p:spPr>
          <a:xfrm rot="10800000" flipH="1">
            <a:off x="4507832" y="2559256"/>
            <a:ext cx="1889582" cy="536870"/>
          </a:xfrm>
          <a:prstGeom prst="straightConnector1">
            <a:avLst/>
          </a:prstGeom>
          <a:noFill/>
          <a:ln w="76200" cap="flat" cmpd="sng">
            <a:solidFill>
              <a:srgbClr val="FFFF00"/>
            </a:solidFill>
            <a:prstDash val="solid"/>
            <a:miter lim="800000"/>
            <a:headEnd type="none" w="sm" len="sm"/>
            <a:tailEnd type="triangle" w="med" len="med"/>
          </a:ln>
        </p:spPr>
      </p:cxnSp>
      <p:sp>
        <p:nvSpPr>
          <p:cNvPr id="315" name="Google Shape;315;p19"/>
          <p:cNvSpPr/>
          <p:nvPr/>
        </p:nvSpPr>
        <p:spPr>
          <a:xfrm>
            <a:off x="6397415" y="2101516"/>
            <a:ext cx="965911" cy="753979"/>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19"/>
          <p:cNvSpPr txBox="1"/>
          <p:nvPr/>
        </p:nvSpPr>
        <p:spPr>
          <a:xfrm>
            <a:off x="541919" y="632139"/>
            <a:ext cx="4090737" cy="4855500"/>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Self-Management Support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Emphasize patient’s central role in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Effective self-management strategies include:</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800" b="0" i="0" u="none" strike="noStrike" cap="none">
                <a:solidFill>
                  <a:schemeClr val="dk1"/>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800" b="0" i="0" u="none" strike="noStrike" cap="none">
                <a:solidFill>
                  <a:schemeClr val="dk1"/>
                </a:solidFill>
                <a:latin typeface="Calibri"/>
                <a:ea typeface="Calibri"/>
                <a:cs typeface="Calibri"/>
                <a:sym typeface="Calibri"/>
              </a:rPr>
              <a:t>Goal setting</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800" b="0" i="0" u="none" strike="noStrike" cap="none">
                <a:solidFill>
                  <a:schemeClr val="dk1"/>
                </a:solidFill>
                <a:latin typeface="Calibri"/>
                <a:ea typeface="Calibri"/>
                <a:cs typeface="Calibri"/>
                <a:sym typeface="Calibri"/>
              </a:rPr>
              <a:t>Action planning</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800" b="0" i="0" u="none" strike="noStrike" cap="none">
                <a:solidFill>
                  <a:schemeClr val="dk1"/>
                </a:solidFill>
                <a:latin typeface="Calibri"/>
                <a:ea typeface="Calibri"/>
                <a:cs typeface="Calibri"/>
                <a:sym typeface="Calibri"/>
              </a:rPr>
              <a:t>Problem solving</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800" b="0" i="0" u="none" strike="noStrike" cap="none">
                <a:solidFill>
                  <a:schemeClr val="dk1"/>
                </a:solidFill>
                <a:latin typeface="Calibri"/>
                <a:ea typeface="Calibri"/>
                <a:cs typeface="Calibri"/>
                <a:sym typeface="Calibri"/>
              </a:rPr>
              <a:t>Follow-up</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Organize resources that provide patient support</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317" name="Google Shape;317;p19"/>
          <p:cNvSpPr txBox="1">
            <a:spLocks noGrp="1"/>
          </p:cNvSpPr>
          <p:nvPr>
            <p:ph type="ftr" idx="11"/>
          </p:nvPr>
        </p:nvSpPr>
        <p:spPr>
          <a:xfrm>
            <a:off x="0" y="653594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18" name="Google Shape;318;p19"/>
          <p:cNvSpPr txBox="1">
            <a:spLocks noGrp="1"/>
          </p:cNvSpPr>
          <p:nvPr>
            <p:ph type="sldNum" idx="12"/>
          </p:nvPr>
        </p:nvSpPr>
        <p:spPr>
          <a:xfrm>
            <a:off x="9448800" y="650527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0"/>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pic>
        <p:nvPicPr>
          <p:cNvPr id="325" name="Google Shape;325;p20"/>
          <p:cNvPicPr preferRelativeResize="0"/>
          <p:nvPr/>
        </p:nvPicPr>
        <p:blipFill rotWithShape="1">
          <a:blip r:embed="rId3">
            <a:alphaModFix/>
          </a:blip>
          <a:srcRect/>
          <a:stretch/>
        </p:blipFill>
        <p:spPr>
          <a:xfrm>
            <a:off x="5484265" y="437429"/>
            <a:ext cx="6103406" cy="5492415"/>
          </a:xfrm>
          <a:prstGeom prst="rect">
            <a:avLst/>
          </a:prstGeom>
          <a:noFill/>
          <a:ln>
            <a:noFill/>
          </a:ln>
        </p:spPr>
      </p:pic>
      <p:cxnSp>
        <p:nvCxnSpPr>
          <p:cNvPr id="326" name="Google Shape;326;p20"/>
          <p:cNvCxnSpPr/>
          <p:nvPr/>
        </p:nvCxnSpPr>
        <p:spPr>
          <a:xfrm rot="10800000" flipH="1">
            <a:off x="4604084" y="2763659"/>
            <a:ext cx="3226015" cy="444762"/>
          </a:xfrm>
          <a:prstGeom prst="straightConnector1">
            <a:avLst/>
          </a:prstGeom>
          <a:noFill/>
          <a:ln w="76200" cap="flat" cmpd="sng">
            <a:solidFill>
              <a:srgbClr val="FFFF00"/>
            </a:solidFill>
            <a:prstDash val="solid"/>
            <a:miter lim="800000"/>
            <a:headEnd type="none" w="sm" len="sm"/>
            <a:tailEnd type="triangle" w="med" len="med"/>
          </a:ln>
        </p:spPr>
      </p:cxnSp>
      <p:sp>
        <p:nvSpPr>
          <p:cNvPr id="327" name="Google Shape;327;p20"/>
          <p:cNvSpPr/>
          <p:nvPr/>
        </p:nvSpPr>
        <p:spPr>
          <a:xfrm>
            <a:off x="7830100" y="2033744"/>
            <a:ext cx="884676" cy="853726"/>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p20"/>
          <p:cNvSpPr txBox="1"/>
          <p:nvPr/>
        </p:nvSpPr>
        <p:spPr>
          <a:xfrm>
            <a:off x="347886" y="921416"/>
            <a:ext cx="4512871" cy="4500815"/>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Delivery System Design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Define roles and responsibilities of team members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Planned interactions support evidence based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Clinical case management services i.e., care managers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Ensure regular follow-up appointments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Give care patient understands and is culturally appropriate </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329" name="Google Shape;329;p20"/>
          <p:cNvSpPr txBox="1">
            <a:spLocks noGrp="1"/>
          </p:cNvSpPr>
          <p:nvPr>
            <p:ph type="ftr" idx="11"/>
          </p:nvPr>
        </p:nvSpPr>
        <p:spPr>
          <a:xfrm>
            <a:off x="0" y="653594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30" name="Google Shape;330;p20"/>
          <p:cNvSpPr txBox="1">
            <a:spLocks noGrp="1"/>
          </p:cNvSpPr>
          <p:nvPr>
            <p:ph type="sldNum" idx="12"/>
          </p:nvPr>
        </p:nvSpPr>
        <p:spPr>
          <a:xfrm>
            <a:off x="9448800" y="653594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1"/>
          <p:cNvSpPr txBox="1"/>
          <p:nvPr/>
        </p:nvSpPr>
        <p:spPr>
          <a:xfrm>
            <a:off x="501862" y="1531019"/>
            <a:ext cx="4495132" cy="3040982"/>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Decision Support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Incorporate evidence based guidelines into daily clinical practices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Primary care and specialty providers collaborate to provide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Use provider education materials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Share information about care guidelines </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337" name="Google Shape;337;p21"/>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38" name="Google Shape;338;p21"/>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339" name="Google Shape;339;p21"/>
          <p:cNvPicPr preferRelativeResize="0"/>
          <p:nvPr/>
        </p:nvPicPr>
        <p:blipFill rotWithShape="1">
          <a:blip r:embed="rId3">
            <a:alphaModFix/>
          </a:blip>
          <a:srcRect/>
          <a:stretch/>
        </p:blipFill>
        <p:spPr>
          <a:xfrm>
            <a:off x="5485257" y="469387"/>
            <a:ext cx="6225480" cy="5706138"/>
          </a:xfrm>
          <a:prstGeom prst="rect">
            <a:avLst/>
          </a:prstGeom>
          <a:noFill/>
          <a:ln>
            <a:noFill/>
          </a:ln>
        </p:spPr>
      </p:pic>
      <p:cxnSp>
        <p:nvCxnSpPr>
          <p:cNvPr id="340" name="Google Shape;340;p21"/>
          <p:cNvCxnSpPr/>
          <p:nvPr/>
        </p:nvCxnSpPr>
        <p:spPr>
          <a:xfrm rot="10800000" flipH="1">
            <a:off x="8902069" y="2934025"/>
            <a:ext cx="382773" cy="776861"/>
          </a:xfrm>
          <a:prstGeom prst="straightConnector1">
            <a:avLst/>
          </a:prstGeom>
          <a:noFill/>
          <a:ln w="76200" cap="flat" cmpd="sng">
            <a:solidFill>
              <a:srgbClr val="FFFF00"/>
            </a:solidFill>
            <a:prstDash val="solid"/>
            <a:miter lim="800000"/>
            <a:headEnd type="none" w="sm" len="sm"/>
            <a:tailEnd type="triangle" w="med" len="med"/>
          </a:ln>
        </p:spPr>
      </p:cxnSp>
      <p:sp>
        <p:nvSpPr>
          <p:cNvPr id="341" name="Google Shape;341;p21"/>
          <p:cNvSpPr/>
          <p:nvPr/>
        </p:nvSpPr>
        <p:spPr>
          <a:xfrm>
            <a:off x="9093455" y="2196104"/>
            <a:ext cx="884676" cy="737921"/>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21"/>
          <p:cNvSpPr txBox="1">
            <a:spLocks noGrp="1"/>
          </p:cNvSpPr>
          <p:nvPr>
            <p:ph type="ftr" idx="11"/>
          </p:nvPr>
        </p:nvSpPr>
        <p:spPr>
          <a:xfrm>
            <a:off x="9400" y="646885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43" name="Google Shape;343;p2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2"/>
          <p:cNvSpPr txBox="1"/>
          <p:nvPr/>
        </p:nvSpPr>
        <p:spPr>
          <a:xfrm>
            <a:off x="310451" y="1075694"/>
            <a:ext cx="4591384" cy="4019550"/>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Clinical Information Systems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Provide reminders for patients and providers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Identify patient populations for proactive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Enable individual patient care planning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Share data with patients and other providers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Monitor team and system performance </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pic>
        <p:nvPicPr>
          <p:cNvPr id="350" name="Google Shape;350;p22"/>
          <p:cNvPicPr preferRelativeResize="0"/>
          <p:nvPr/>
        </p:nvPicPr>
        <p:blipFill rotWithShape="1">
          <a:blip r:embed="rId3">
            <a:alphaModFix/>
          </a:blip>
          <a:srcRect/>
          <a:stretch/>
        </p:blipFill>
        <p:spPr>
          <a:xfrm>
            <a:off x="5391866" y="443845"/>
            <a:ext cx="6350955" cy="5715183"/>
          </a:xfrm>
          <a:prstGeom prst="rect">
            <a:avLst/>
          </a:prstGeom>
          <a:noFill/>
          <a:ln>
            <a:noFill/>
          </a:ln>
        </p:spPr>
      </p:pic>
      <p:cxnSp>
        <p:nvCxnSpPr>
          <p:cNvPr id="351" name="Google Shape;351;p22"/>
          <p:cNvCxnSpPr/>
          <p:nvPr/>
        </p:nvCxnSpPr>
        <p:spPr>
          <a:xfrm rot="10800000">
            <a:off x="11002277" y="3085469"/>
            <a:ext cx="397315" cy="808274"/>
          </a:xfrm>
          <a:prstGeom prst="straightConnector1">
            <a:avLst/>
          </a:prstGeom>
          <a:noFill/>
          <a:ln w="76200" cap="flat" cmpd="sng">
            <a:solidFill>
              <a:srgbClr val="FFFF00"/>
            </a:solidFill>
            <a:prstDash val="solid"/>
            <a:miter lim="800000"/>
            <a:headEnd type="none" w="sm" len="sm"/>
            <a:tailEnd type="triangle" w="med" len="med"/>
          </a:ln>
        </p:spPr>
      </p:cxnSp>
      <p:sp>
        <p:nvSpPr>
          <p:cNvPr id="352" name="Google Shape;352;p22"/>
          <p:cNvSpPr/>
          <p:nvPr/>
        </p:nvSpPr>
        <p:spPr>
          <a:xfrm>
            <a:off x="10135064" y="2116242"/>
            <a:ext cx="1065871" cy="940065"/>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 name="Google Shape;353;p22"/>
          <p:cNvSpPr txBox="1">
            <a:spLocks noGrp="1"/>
          </p:cNvSpPr>
          <p:nvPr>
            <p:ph type="ftr" idx="11"/>
          </p:nvPr>
        </p:nvSpPr>
        <p:spPr>
          <a:xfrm>
            <a:off x="-16968" y="650530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54" name="Google Shape;354;p22"/>
          <p:cNvSpPr txBox="1">
            <a:spLocks noGrp="1"/>
          </p:cNvSpPr>
          <p:nvPr>
            <p:ph type="sldNum" idx="12"/>
          </p:nvPr>
        </p:nvSpPr>
        <p:spPr>
          <a:xfrm>
            <a:off x="9448800" y="654540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3"/>
          <p:cNvPicPr preferRelativeResize="0"/>
          <p:nvPr/>
        </p:nvPicPr>
        <p:blipFill rotWithShape="1">
          <a:blip r:embed="rId3">
            <a:alphaModFix/>
          </a:blip>
          <a:srcRect/>
          <a:stretch/>
        </p:blipFill>
        <p:spPr>
          <a:xfrm>
            <a:off x="4958948" y="728331"/>
            <a:ext cx="6801425" cy="5041056"/>
          </a:xfrm>
          <a:prstGeom prst="rect">
            <a:avLst/>
          </a:prstGeom>
          <a:noFill/>
          <a:ln>
            <a:noFill/>
          </a:ln>
        </p:spPr>
      </p:pic>
      <p:sp>
        <p:nvSpPr>
          <p:cNvPr id="361" name="Google Shape;361;p23"/>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cxnSp>
        <p:nvCxnSpPr>
          <p:cNvPr id="362" name="Google Shape;362;p23"/>
          <p:cNvCxnSpPr/>
          <p:nvPr/>
        </p:nvCxnSpPr>
        <p:spPr>
          <a:xfrm>
            <a:off x="4652211" y="1074821"/>
            <a:ext cx="3256826" cy="609600"/>
          </a:xfrm>
          <a:prstGeom prst="straightConnector1">
            <a:avLst/>
          </a:prstGeom>
          <a:noFill/>
          <a:ln w="76200" cap="flat" cmpd="sng">
            <a:solidFill>
              <a:srgbClr val="FFFF00"/>
            </a:solidFill>
            <a:prstDash val="solid"/>
            <a:miter lim="800000"/>
            <a:headEnd type="none" w="sm" len="sm"/>
            <a:tailEnd type="triangle" w="med" len="med"/>
          </a:ln>
        </p:spPr>
      </p:cxnSp>
      <p:sp>
        <p:nvSpPr>
          <p:cNvPr id="363" name="Google Shape;363;p23"/>
          <p:cNvSpPr/>
          <p:nvPr/>
        </p:nvSpPr>
        <p:spPr>
          <a:xfrm>
            <a:off x="7909037" y="1378306"/>
            <a:ext cx="2076485" cy="883631"/>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23"/>
          <p:cNvSpPr txBox="1"/>
          <p:nvPr/>
        </p:nvSpPr>
        <p:spPr>
          <a:xfrm>
            <a:off x="463816" y="384807"/>
            <a:ext cx="4495132" cy="5005339"/>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Health Systems: Organization of Health Care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Senior leaders and all levels visible support improvement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Promote effective improvement approaches aimed at comprehensive system change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Encourage open and systematic problem-solving management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Provide quality of care incentives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Develop care coordination agreements</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365" name="Google Shape;365;p2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66" name="Google Shape;366;p23"/>
          <p:cNvSpPr txBox="1">
            <a:spLocks noGrp="1"/>
          </p:cNvSpPr>
          <p:nvPr>
            <p:ph type="sldNum" idx="12"/>
          </p:nvPr>
        </p:nvSpPr>
        <p:spPr>
          <a:xfrm>
            <a:off x="94488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4"/>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pic>
        <p:nvPicPr>
          <p:cNvPr id="373" name="Google Shape;373;p24"/>
          <p:cNvPicPr preferRelativeResize="0"/>
          <p:nvPr/>
        </p:nvPicPr>
        <p:blipFill rotWithShape="1">
          <a:blip r:embed="rId3">
            <a:alphaModFix/>
          </a:blip>
          <a:srcRect/>
          <a:stretch/>
        </p:blipFill>
        <p:spPr>
          <a:xfrm>
            <a:off x="4974937" y="546416"/>
            <a:ext cx="7051524" cy="5324995"/>
          </a:xfrm>
          <a:prstGeom prst="rect">
            <a:avLst/>
          </a:prstGeom>
          <a:noFill/>
          <a:ln>
            <a:noFill/>
          </a:ln>
        </p:spPr>
      </p:pic>
      <p:sp>
        <p:nvSpPr>
          <p:cNvPr id="374" name="Google Shape;374;p24"/>
          <p:cNvSpPr/>
          <p:nvPr/>
        </p:nvSpPr>
        <p:spPr>
          <a:xfrm>
            <a:off x="5662864" y="1325492"/>
            <a:ext cx="1732548" cy="779076"/>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75" name="Google Shape;375;p24"/>
          <p:cNvCxnSpPr/>
          <p:nvPr/>
        </p:nvCxnSpPr>
        <p:spPr>
          <a:xfrm rot="10800000" flipH="1">
            <a:off x="4310000" y="1715030"/>
            <a:ext cx="1352864" cy="478660"/>
          </a:xfrm>
          <a:prstGeom prst="straightConnector1">
            <a:avLst/>
          </a:prstGeom>
          <a:noFill/>
          <a:ln w="76200" cap="flat" cmpd="sng">
            <a:solidFill>
              <a:srgbClr val="FFFF00"/>
            </a:solidFill>
            <a:prstDash val="solid"/>
            <a:miter lim="800000"/>
            <a:headEnd type="none" w="sm" len="sm"/>
            <a:tailEnd type="triangle" w="med" len="med"/>
          </a:ln>
        </p:spPr>
      </p:cxnSp>
      <p:sp>
        <p:nvSpPr>
          <p:cNvPr id="376" name="Google Shape;376;p24"/>
          <p:cNvSpPr txBox="1"/>
          <p:nvPr/>
        </p:nvSpPr>
        <p:spPr>
          <a:xfrm>
            <a:off x="469031" y="1325492"/>
            <a:ext cx="4274947" cy="4112782"/>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4000" b="1" i="0" u="none" strike="noStrike" cap="none">
                <a:solidFill>
                  <a:schemeClr val="dk1"/>
                </a:solidFill>
                <a:latin typeface="Calibri"/>
                <a:ea typeface="Calibri"/>
                <a:cs typeface="Calibri"/>
                <a:sym typeface="Calibri"/>
              </a:rPr>
              <a:t>Community: Resources and Policies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1200" b="1"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Encourage patients to participate in effective community programs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Partner with community organizations in supporting and/or developing programs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Be an advocate for policy change</a:t>
            </a:r>
            <a:endParaRPr sz="1400" b="0" i="0" u="none" strike="noStrike" cap="none">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377" name="Google Shape;377;p24"/>
          <p:cNvSpPr txBox="1">
            <a:spLocks noGrp="1"/>
          </p:cNvSpPr>
          <p:nvPr>
            <p:ph type="ftr" idx="11"/>
          </p:nvPr>
        </p:nvSpPr>
        <p:spPr>
          <a:xfrm>
            <a:off x="0" y="647649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78" name="Google Shape;378;p24"/>
          <p:cNvSpPr txBox="1">
            <a:spLocks noGrp="1"/>
          </p:cNvSpPr>
          <p:nvPr>
            <p:ph type="sldNum" idx="12"/>
          </p:nvPr>
        </p:nvSpPr>
        <p:spPr>
          <a:xfrm>
            <a:off x="9448800" y="647649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5"/>
          <p:cNvSpPr txBox="1"/>
          <p:nvPr/>
        </p:nvSpPr>
        <p:spPr>
          <a:xfrm>
            <a:off x="199177" y="500717"/>
            <a:ext cx="5099400" cy="5764525"/>
          </a:xfrm>
          <a:prstGeom prst="rect">
            <a:avLst/>
          </a:prstGeom>
          <a:solidFill>
            <a:schemeClr val="lt1"/>
          </a:solidFill>
          <a:ln w="9525"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55A11"/>
              </a:buClr>
              <a:buSzPts val="2000"/>
              <a:buFont typeface="Arial"/>
              <a:buNone/>
            </a:pPr>
            <a:r>
              <a:rPr lang="en-US" sz="3000" b="1" i="0" u="none" strike="noStrike" cap="none" dirty="0">
                <a:solidFill>
                  <a:schemeClr val="accent2"/>
                </a:solidFill>
                <a:latin typeface="Calibri"/>
                <a:ea typeface="Calibri"/>
                <a:cs typeface="Calibri"/>
                <a:sym typeface="Calibri"/>
              </a:rPr>
              <a:t>Activity</a:t>
            </a:r>
            <a:endParaRPr sz="3000" b="1" i="0" u="none" strike="noStrike" cap="none" dirty="0">
              <a:solidFill>
                <a:schemeClr val="accent2"/>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1800" b="0" i="0" u="none" strike="noStrike" cap="none" dirty="0">
                <a:solidFill>
                  <a:schemeClr val="dk1"/>
                </a:solidFill>
                <a:latin typeface="Calibri"/>
                <a:ea typeface="Calibri"/>
                <a:cs typeface="Calibri"/>
                <a:sym typeface="Calibri"/>
              </a:rPr>
              <a:t>Choose a </a:t>
            </a:r>
            <a:r>
              <a:rPr lang="en-US" sz="1800" b="1" i="0" u="none" strike="noStrike" cap="none" dirty="0">
                <a:solidFill>
                  <a:schemeClr val="dk1"/>
                </a:solidFill>
                <a:latin typeface="Calibri"/>
                <a:ea typeface="Calibri"/>
                <a:cs typeface="Calibri"/>
                <a:sym typeface="Calibri"/>
              </a:rPr>
              <a:t>chronic condition</a:t>
            </a:r>
            <a:r>
              <a:rPr lang="en-US" sz="1800" b="0" i="0" u="none" strike="noStrike" cap="none" dirty="0">
                <a:solidFill>
                  <a:schemeClr val="dk1"/>
                </a:solidFill>
                <a:latin typeface="Calibri"/>
                <a:ea typeface="Calibri"/>
                <a:cs typeface="Calibri"/>
                <a:sym typeface="Calibri"/>
              </a:rPr>
              <a:t> for the center bubble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1800" b="0" i="0" u="none" strike="noStrike" cap="none" dirty="0">
                <a:solidFill>
                  <a:schemeClr val="dk1"/>
                </a:solidFill>
                <a:latin typeface="Calibri"/>
                <a:ea typeface="Calibri"/>
                <a:cs typeface="Calibri"/>
                <a:sym typeface="Calibri"/>
              </a:rPr>
              <a:t>Use the surrounding bubbles to map out how </a:t>
            </a:r>
            <a:r>
              <a:rPr lang="en-US" sz="1800" b="1" i="0" u="none" strike="noStrike" cap="none" dirty="0">
                <a:solidFill>
                  <a:schemeClr val="dk1"/>
                </a:solidFill>
                <a:latin typeface="Calibri"/>
                <a:ea typeface="Calibri"/>
                <a:cs typeface="Calibri"/>
                <a:sym typeface="Calibri"/>
              </a:rPr>
              <a:t>care team members </a:t>
            </a:r>
            <a:r>
              <a:rPr lang="en-US" sz="1800" b="0" i="0" u="none" strike="noStrike" cap="none" dirty="0">
                <a:solidFill>
                  <a:schemeClr val="dk1"/>
                </a:solidFill>
                <a:latin typeface="Calibri"/>
                <a:ea typeface="Calibri"/>
                <a:cs typeface="Calibri"/>
                <a:sym typeface="Calibri"/>
              </a:rPr>
              <a:t>use different Chronic Care Model (CCM) elements to provide care to a patient with that chronic condition. </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1800" b="1" i="0" u="none" strike="noStrike" cap="none" dirty="0">
                <a:solidFill>
                  <a:schemeClr val="dk1"/>
                </a:solidFill>
                <a:latin typeface="Calibri"/>
                <a:ea typeface="Calibri"/>
                <a:cs typeface="Calibri"/>
                <a:sym typeface="Calibri"/>
              </a:rPr>
              <a:t>Possible Care Team Members:</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Physician		</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Specialist</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Dietitian</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Behavioral Health</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Pharmacist</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Nurse</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Medical Assistant</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Care Manager</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Case Manager</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Physician Assistant</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Dentist</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Administrative/support staff</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Community health worker</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Technician/technologist </a:t>
            </a:r>
            <a:endParaRPr sz="1400" b="0" i="0" u="none" strike="noStrike" cap="none" dirty="0">
              <a:solidFill>
                <a:srgbClr val="000000"/>
              </a:solidFill>
              <a:latin typeface="Arial"/>
              <a:ea typeface="Arial"/>
              <a:cs typeface="Arial"/>
              <a:sym typeface="Arial"/>
            </a:endParaRPr>
          </a:p>
          <a:p>
            <a:pPr marL="685800" marR="0" lvl="1" indent="-101600" algn="l" rtl="0">
              <a:lnSpc>
                <a:spcPct val="100000"/>
              </a:lnSpc>
              <a:spcBef>
                <a:spcPts val="0"/>
              </a:spcBef>
              <a:spcAft>
                <a:spcPts val="0"/>
              </a:spcAft>
              <a:buClr>
                <a:schemeClr val="dk1"/>
              </a:buClr>
              <a:buSzPts val="2000"/>
              <a:buFont typeface="Arial"/>
              <a:buNone/>
            </a:pPr>
            <a:endParaRPr sz="1200" b="0" i="0" u="none" strike="noStrike" cap="none" dirty="0">
              <a:solidFill>
                <a:schemeClr val="dk1"/>
              </a:solidFill>
              <a:latin typeface="Calibri"/>
              <a:ea typeface="Calibri"/>
              <a:cs typeface="Calibri"/>
              <a:sym typeface="Calibri"/>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85" name="Google Shape;385;p25"/>
          <p:cNvSpPr/>
          <p:nvPr/>
        </p:nvSpPr>
        <p:spPr>
          <a:xfrm>
            <a:off x="7571724" y="2506806"/>
            <a:ext cx="1735379" cy="1309291"/>
          </a:xfrm>
          <a:prstGeom prst="ellipse">
            <a:avLst/>
          </a:prstGeom>
          <a:solidFill>
            <a:srgbClr val="009681"/>
          </a:solid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Chronic Condition</a:t>
            </a: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5967664" y="999576"/>
            <a:ext cx="2034104" cy="1639421"/>
          </a:xfrm>
          <a:prstGeom prst="ellipse">
            <a:avLst/>
          </a:prstGeom>
          <a:no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Care Team Member and Element of CCM Responsible for</a:t>
            </a: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a:off x="9958696" y="1694288"/>
            <a:ext cx="1036380" cy="977972"/>
          </a:xfrm>
          <a:prstGeom prst="ellipse">
            <a:avLst/>
          </a:prstGeom>
          <a:no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3865"/>
              </a:solidFill>
              <a:latin typeface="Calibri"/>
              <a:ea typeface="Calibri"/>
              <a:cs typeface="Calibri"/>
              <a:sym typeface="Calibri"/>
            </a:endParaRPr>
          </a:p>
        </p:txBody>
      </p:sp>
      <p:sp>
        <p:nvSpPr>
          <p:cNvPr id="388" name="Google Shape;388;p25"/>
          <p:cNvSpPr/>
          <p:nvPr/>
        </p:nvSpPr>
        <p:spPr>
          <a:xfrm>
            <a:off x="10351606" y="3023645"/>
            <a:ext cx="1036380" cy="977972"/>
          </a:xfrm>
          <a:prstGeom prst="ellipse">
            <a:avLst/>
          </a:prstGeom>
          <a:no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3865"/>
              </a:solidFill>
              <a:latin typeface="Calibri"/>
              <a:ea typeface="Calibri"/>
              <a:cs typeface="Calibri"/>
              <a:sym typeface="Calibri"/>
            </a:endParaRPr>
          </a:p>
        </p:txBody>
      </p:sp>
      <p:sp>
        <p:nvSpPr>
          <p:cNvPr id="389" name="Google Shape;389;p25"/>
          <p:cNvSpPr/>
          <p:nvPr/>
        </p:nvSpPr>
        <p:spPr>
          <a:xfrm>
            <a:off x="6329740" y="2899471"/>
            <a:ext cx="1036380" cy="977972"/>
          </a:xfrm>
          <a:prstGeom prst="ellipse">
            <a:avLst/>
          </a:prstGeom>
          <a:no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3865"/>
              </a:solidFill>
              <a:latin typeface="Calibri"/>
              <a:ea typeface="Calibri"/>
              <a:cs typeface="Calibri"/>
              <a:sym typeface="Calibri"/>
            </a:endParaRPr>
          </a:p>
        </p:txBody>
      </p:sp>
      <p:sp>
        <p:nvSpPr>
          <p:cNvPr id="390" name="Google Shape;390;p25"/>
          <p:cNvSpPr/>
          <p:nvPr/>
        </p:nvSpPr>
        <p:spPr>
          <a:xfrm>
            <a:off x="6720634" y="4114238"/>
            <a:ext cx="1036380" cy="977972"/>
          </a:xfrm>
          <a:prstGeom prst="ellipse">
            <a:avLst/>
          </a:prstGeom>
          <a:no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3865"/>
              </a:solidFill>
              <a:latin typeface="Calibri"/>
              <a:ea typeface="Calibri"/>
              <a:cs typeface="Calibri"/>
              <a:sym typeface="Calibri"/>
            </a:endParaRPr>
          </a:p>
        </p:txBody>
      </p:sp>
      <p:sp>
        <p:nvSpPr>
          <p:cNvPr id="391" name="Google Shape;391;p25"/>
          <p:cNvSpPr/>
          <p:nvPr/>
        </p:nvSpPr>
        <p:spPr>
          <a:xfrm>
            <a:off x="8060412" y="4603224"/>
            <a:ext cx="1036380" cy="977972"/>
          </a:xfrm>
          <a:prstGeom prst="ellipse">
            <a:avLst/>
          </a:prstGeom>
          <a:no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3865"/>
              </a:solidFill>
              <a:latin typeface="Calibri"/>
              <a:ea typeface="Calibri"/>
              <a:cs typeface="Calibri"/>
              <a:sym typeface="Calibri"/>
            </a:endParaRPr>
          </a:p>
        </p:txBody>
      </p:sp>
      <p:sp>
        <p:nvSpPr>
          <p:cNvPr id="392" name="Google Shape;392;p25"/>
          <p:cNvSpPr/>
          <p:nvPr/>
        </p:nvSpPr>
        <p:spPr>
          <a:xfrm>
            <a:off x="9805272" y="4614965"/>
            <a:ext cx="1036380" cy="977972"/>
          </a:xfrm>
          <a:prstGeom prst="ellipse">
            <a:avLst/>
          </a:prstGeom>
          <a:no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3865"/>
              </a:solidFill>
              <a:latin typeface="Calibri"/>
              <a:ea typeface="Calibri"/>
              <a:cs typeface="Calibri"/>
              <a:sym typeface="Calibri"/>
            </a:endParaRPr>
          </a:p>
        </p:txBody>
      </p:sp>
      <p:sp>
        <p:nvSpPr>
          <p:cNvPr id="393" name="Google Shape;393;p25"/>
          <p:cNvSpPr/>
          <p:nvPr/>
        </p:nvSpPr>
        <p:spPr>
          <a:xfrm>
            <a:off x="8242939" y="1163743"/>
            <a:ext cx="1533231" cy="1177113"/>
          </a:xfrm>
          <a:prstGeom prst="ellipse">
            <a:avLst/>
          </a:prstGeom>
          <a:solidFill>
            <a:schemeClr val="lt1"/>
          </a:solidFill>
          <a:ln w="12700" cap="flat" cmpd="sng">
            <a:solidFill>
              <a:srgbClr val="0096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Example: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Social Worker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Element:  </a:t>
            </a:r>
            <a:endParaRPr sz="1400" b="0" i="0" u="none" strike="noStrike" cap="none">
              <a:solidFill>
                <a:srgbClr val="000000"/>
              </a:solidFill>
              <a:latin typeface="Arial"/>
              <a:ea typeface="Arial"/>
              <a:cs typeface="Arial"/>
              <a:sym typeface="Arial"/>
            </a:endParaRPr>
          </a:p>
        </p:txBody>
      </p:sp>
      <p:sp>
        <p:nvSpPr>
          <p:cNvPr id="394" name="Google Shape;394;p25"/>
          <p:cNvSpPr/>
          <p:nvPr/>
        </p:nvSpPr>
        <p:spPr>
          <a:xfrm>
            <a:off x="8747157" y="3449804"/>
            <a:ext cx="1450023" cy="1027827"/>
          </a:xfrm>
          <a:prstGeom prst="ellipse">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Example: </a:t>
            </a:r>
            <a:r>
              <a:rPr lang="en-US" sz="1400" b="0" i="0" u="none" strike="noStrike" cap="none">
                <a:solidFill>
                  <a:schemeClr val="lt1"/>
                </a:solidFill>
                <a:latin typeface="Calibri"/>
                <a:ea typeface="Calibri"/>
                <a:cs typeface="Calibri"/>
                <a:sym typeface="Calibri"/>
              </a:rPr>
              <a:t>Diabetes</a:t>
            </a:r>
            <a:endParaRPr sz="1400" b="0" i="0" u="none" strike="noStrike" cap="none">
              <a:solidFill>
                <a:srgbClr val="000000"/>
              </a:solidFill>
              <a:latin typeface="Arial"/>
              <a:ea typeface="Arial"/>
              <a:cs typeface="Arial"/>
              <a:sym typeface="Arial"/>
            </a:endParaRPr>
          </a:p>
        </p:txBody>
      </p:sp>
      <p:sp>
        <p:nvSpPr>
          <p:cNvPr id="395" name="Google Shape;395;p25"/>
          <p:cNvSpPr/>
          <p:nvPr/>
        </p:nvSpPr>
        <p:spPr>
          <a:xfrm>
            <a:off x="5476157" y="332507"/>
            <a:ext cx="671584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Prepared, Proactive Practice Team</a:t>
            </a:r>
            <a:endParaRPr sz="3200" b="0" i="0" u="none" strike="noStrike" cap="none" dirty="0">
              <a:solidFill>
                <a:srgbClr val="000000"/>
              </a:solidFill>
              <a:latin typeface="Arial"/>
              <a:ea typeface="Arial"/>
              <a:cs typeface="Arial"/>
              <a:sym typeface="Arial"/>
            </a:endParaRPr>
          </a:p>
        </p:txBody>
      </p:sp>
      <p:sp>
        <p:nvSpPr>
          <p:cNvPr id="396" name="Google Shape;396;p25"/>
          <p:cNvSpPr/>
          <p:nvPr/>
        </p:nvSpPr>
        <p:spPr>
          <a:xfrm>
            <a:off x="8974908" y="6535948"/>
            <a:ext cx="169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pic>
        <p:nvPicPr>
          <p:cNvPr id="397" name="Google Shape;397;p25"/>
          <p:cNvPicPr preferRelativeResize="0"/>
          <p:nvPr/>
        </p:nvPicPr>
        <p:blipFill rotWithShape="1">
          <a:blip r:embed="rId3">
            <a:alphaModFix/>
          </a:blip>
          <a:srcRect/>
          <a:stretch/>
        </p:blipFill>
        <p:spPr>
          <a:xfrm>
            <a:off x="11483058" y="6086811"/>
            <a:ext cx="427283" cy="627977"/>
          </a:xfrm>
          <a:prstGeom prst="rect">
            <a:avLst/>
          </a:prstGeom>
          <a:noFill/>
          <a:ln>
            <a:noFill/>
          </a:ln>
        </p:spPr>
      </p:pic>
      <p:sp>
        <p:nvSpPr>
          <p:cNvPr id="398" name="Google Shape;398;p25"/>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399" name="Google Shape;399;p25"/>
          <p:cNvSpPr txBox="1">
            <a:spLocks noGrp="1"/>
          </p:cNvSpPr>
          <p:nvPr>
            <p:ph type="sldNum" idx="12"/>
          </p:nvPr>
        </p:nvSpPr>
        <p:spPr>
          <a:xfrm>
            <a:off x="9442049" y="64449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74f3864137_5_19"/>
          <p:cNvSpPr txBox="1">
            <a:spLocks noGrp="1"/>
          </p:cNvSpPr>
          <p:nvPr>
            <p:ph type="title"/>
          </p:nvPr>
        </p:nvSpPr>
        <p:spPr>
          <a:xfrm>
            <a:off x="432470" y="658514"/>
            <a:ext cx="11374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8800" b="1" dirty="0"/>
              <a:t>Summary</a:t>
            </a:r>
            <a:endParaRPr sz="8800" b="1" dirty="0">
              <a:sym typeface="Calibri"/>
            </a:endParaRPr>
          </a:p>
        </p:txBody>
      </p:sp>
      <p:sp>
        <p:nvSpPr>
          <p:cNvPr id="406" name="Google Shape;406;g74f3864137_5_19"/>
          <p:cNvSpPr txBox="1">
            <a:spLocks noGrp="1"/>
          </p:cNvSpPr>
          <p:nvPr>
            <p:ph type="body" idx="1"/>
          </p:nvPr>
        </p:nvSpPr>
        <p:spPr>
          <a:xfrm>
            <a:off x="432470" y="2209641"/>
            <a:ext cx="8825829" cy="2549753"/>
          </a:xfrm>
          <a:prstGeom prst="rect">
            <a:avLst/>
          </a:prstGeom>
          <a:noFill/>
          <a:ln>
            <a:noFill/>
          </a:ln>
        </p:spPr>
        <p:txBody>
          <a:bodyPr spcFirstLastPara="1" wrap="square" lIns="91425" tIns="45700" rIns="91425" bIns="45700" anchor="t" anchorCtr="0">
            <a:noAutofit/>
          </a:bodyPr>
          <a:lstStyle/>
          <a:p>
            <a:pPr marL="571500" indent="-571500">
              <a:spcBef>
                <a:spcPts val="0"/>
              </a:spcBef>
              <a:buSzPct val="100000"/>
            </a:pPr>
            <a:r>
              <a:rPr lang="en-US" sz="3600" dirty="0"/>
              <a:t>The prepared, proactive team contributes to positive patient </a:t>
            </a:r>
            <a:r>
              <a:rPr lang="en-US" sz="3600" dirty="0" smtClean="0"/>
              <a:t>outcomes.</a:t>
            </a:r>
            <a:endParaRPr lang="en-US" sz="3600" dirty="0"/>
          </a:p>
          <a:p>
            <a:pPr marL="571500" indent="-571500">
              <a:spcBef>
                <a:spcPts val="0"/>
              </a:spcBef>
              <a:buSzPct val="100000"/>
            </a:pPr>
            <a:r>
              <a:rPr lang="en-US" sz="3600" dirty="0" smtClean="0"/>
              <a:t>Components </a:t>
            </a:r>
            <a:r>
              <a:rPr lang="en-US" sz="3600" dirty="0"/>
              <a:t>of the Chronic Care Model support the practice team </a:t>
            </a:r>
            <a:endParaRPr dirty="0"/>
          </a:p>
          <a:p>
            <a:pPr marL="0" lvl="0" indent="0" algn="l" rtl="0">
              <a:lnSpc>
                <a:spcPct val="90000"/>
              </a:lnSpc>
              <a:spcBef>
                <a:spcPts val="1000"/>
              </a:spcBef>
              <a:spcAft>
                <a:spcPts val="0"/>
              </a:spcAft>
              <a:buClr>
                <a:schemeClr val="dk1"/>
              </a:buClr>
              <a:buSzPts val="3600"/>
              <a:buNone/>
            </a:pPr>
            <a:endParaRPr sz="3600" dirty="0"/>
          </a:p>
          <a:p>
            <a:pPr marL="228600" lvl="0" indent="0" algn="l" rtl="0">
              <a:lnSpc>
                <a:spcPct val="90000"/>
              </a:lnSpc>
              <a:spcBef>
                <a:spcPts val="1000"/>
              </a:spcBef>
              <a:spcAft>
                <a:spcPts val="0"/>
              </a:spcAft>
              <a:buClr>
                <a:schemeClr val="dk1"/>
              </a:buClr>
              <a:buSzPts val="3600"/>
              <a:buNone/>
            </a:pPr>
            <a:endParaRPr sz="3600" dirty="0"/>
          </a:p>
          <a:p>
            <a:pPr marL="228600" lvl="0" indent="0" algn="l" rtl="0">
              <a:lnSpc>
                <a:spcPct val="90000"/>
              </a:lnSpc>
              <a:spcBef>
                <a:spcPts val="1000"/>
              </a:spcBef>
              <a:spcAft>
                <a:spcPts val="0"/>
              </a:spcAft>
              <a:buClr>
                <a:schemeClr val="dk1"/>
              </a:buClr>
              <a:buSzPts val="3600"/>
              <a:buNone/>
            </a:pPr>
            <a:endParaRPr sz="3600" dirty="0"/>
          </a:p>
        </p:txBody>
      </p:sp>
      <p:sp>
        <p:nvSpPr>
          <p:cNvPr id="407" name="Google Shape;407;g74f3864137_5_19"/>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408" name="Google Shape;408;g74f3864137_5_19"/>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409" name="Google Shape;409;g74f3864137_5_19"/>
          <p:cNvPicPr preferRelativeResize="0"/>
          <p:nvPr/>
        </p:nvPicPr>
        <p:blipFill rotWithShape="1">
          <a:blip r:embed="rId3">
            <a:alphaModFix/>
          </a:blip>
          <a:srcRect/>
          <a:stretch/>
        </p:blipFill>
        <p:spPr>
          <a:xfrm>
            <a:off x="9448800" y="2209641"/>
            <a:ext cx="2171700" cy="2183599"/>
          </a:xfrm>
          <a:prstGeom prst="rect">
            <a:avLst/>
          </a:prstGeom>
          <a:noFill/>
          <a:ln>
            <a:noFill/>
          </a:ln>
        </p:spPr>
      </p:pic>
      <p:sp>
        <p:nvSpPr>
          <p:cNvPr id="410" name="Google Shape;410;g74f3864137_5_19"/>
          <p:cNvSpPr txBox="1">
            <a:spLocks noGrp="1"/>
          </p:cNvSpPr>
          <p:nvPr>
            <p:ph type="ftr" idx="11"/>
          </p:nvPr>
        </p:nvSpPr>
        <p:spPr>
          <a:xfrm>
            <a:off x="-28955" y="644519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11" name="Google Shape;411;g74f3864137_5_1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Effect transition="in" filter="fade">
                                      <p:cBhvr>
                                        <p:cTn id="7" dur="500"/>
                                        <p:tgtEl>
                                          <p:spTgt spid="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6">
                                            <p:txEl>
                                              <p:pRg st="1" end="1"/>
                                            </p:txEl>
                                          </p:spTgt>
                                        </p:tgtEl>
                                        <p:attrNameLst>
                                          <p:attrName>style.visibility</p:attrName>
                                        </p:attrNameLst>
                                      </p:cBhvr>
                                      <p:to>
                                        <p:strVal val="visible"/>
                                      </p:to>
                                    </p:set>
                                    <p:animEffect transition="in" filter="fade">
                                      <p:cBhvr>
                                        <p:cTn id="12" dur="500"/>
                                        <p:tgtEl>
                                          <p:spTgt spid="4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g74dc89e2c8_2_9"/>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420" name="Google Shape;420;g74dc89e2c8_2_9"/>
          <p:cNvSpPr txBox="1">
            <a:spLocks noGrp="1"/>
          </p:cNvSpPr>
          <p:nvPr>
            <p:ph type="ftr" idx="11"/>
          </p:nvPr>
        </p:nvSpPr>
        <p:spPr>
          <a:xfrm>
            <a:off x="9400" y="649655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21" name="Google Shape;421;g74dc89e2c8_2_9"/>
          <p:cNvSpPr txBox="1">
            <a:spLocks noGrp="1"/>
          </p:cNvSpPr>
          <p:nvPr>
            <p:ph type="sldNum" idx="12"/>
          </p:nvPr>
        </p:nvSpPr>
        <p:spPr>
          <a:xfrm>
            <a:off x="9448800" y="650606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7" name="Google Shape;206;g74dc89e2c8_2_0"/>
          <p:cNvSpPr txBox="1"/>
          <p:nvPr/>
        </p:nvSpPr>
        <p:spPr>
          <a:xfrm>
            <a:off x="471979" y="204828"/>
            <a:ext cx="11448795"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Calibri"/>
              <a:buNone/>
            </a:pPr>
            <a:r>
              <a:rPr lang="en-US" sz="5400" b="1" i="0" u="none" strike="noStrike" cap="none" dirty="0">
                <a:solidFill>
                  <a:schemeClr val="dk1"/>
                </a:solidFill>
                <a:latin typeface="Calibri"/>
                <a:ea typeface="Calibri"/>
                <a:cs typeface="Calibri"/>
                <a:sym typeface="Calibri"/>
              </a:rPr>
              <a:t>Agenda</a:t>
            </a:r>
            <a:endParaRPr sz="5400" b="0" i="0" u="none" strike="noStrike" cap="none" dirty="0">
              <a:solidFill>
                <a:srgbClr val="000000"/>
              </a:solidFill>
              <a:sym typeface="Arial"/>
            </a:endParaRPr>
          </a:p>
        </p:txBody>
      </p:sp>
      <p:graphicFrame>
        <p:nvGraphicFramePr>
          <p:cNvPr id="8" name="Google Shape;169;p7"/>
          <p:cNvGraphicFramePr/>
          <p:nvPr>
            <p:extLst>
              <p:ext uri="{D42A27DB-BD31-4B8C-83A1-F6EECF244321}">
                <p14:modId xmlns:p14="http://schemas.microsoft.com/office/powerpoint/2010/main" val="2927861213"/>
              </p:ext>
            </p:extLst>
          </p:nvPr>
        </p:nvGraphicFramePr>
        <p:xfrm>
          <a:off x="471980" y="1127292"/>
          <a:ext cx="11448795" cy="5225300"/>
        </p:xfrm>
        <a:graphic>
          <a:graphicData uri="http://schemas.openxmlformats.org/drawingml/2006/table">
            <a:tbl>
              <a:tblPr firstRow="1" bandRow="1">
                <a:noFill/>
                <a:tableStyleId>{230098C1-9BA2-4677-8B7F-A49ACF95FC8D}</a:tableStyleId>
              </a:tblPr>
              <a:tblGrid>
                <a:gridCol w="3261820">
                  <a:extLst>
                    <a:ext uri="{9D8B030D-6E8A-4147-A177-3AD203B41FA5}">
                      <a16:colId xmlns:a16="http://schemas.microsoft.com/office/drawing/2014/main" val="20000"/>
                    </a:ext>
                  </a:extLst>
                </a:gridCol>
                <a:gridCol w="8186975">
                  <a:extLst>
                    <a:ext uri="{9D8B030D-6E8A-4147-A177-3AD203B41FA5}">
                      <a16:colId xmlns:a16="http://schemas.microsoft.com/office/drawing/2014/main" val="20001"/>
                    </a:ext>
                  </a:extLst>
                </a:gridCol>
              </a:tblGrid>
              <a:tr h="342125">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Topic</a:t>
                      </a:r>
                      <a:endParaRPr sz="2000" b="1" u="none" strike="noStrike" cap="none" dirty="0"/>
                    </a:p>
                  </a:txBody>
                  <a:tcPr marL="91450" marR="91450" marT="45725" marB="45725">
                    <a:solidFill>
                      <a:schemeClr val="tx2"/>
                    </a:solidFill>
                  </a:tcPr>
                </a:tc>
                <a:tc>
                  <a:txBody>
                    <a:bodyPr/>
                    <a:lstStyle/>
                    <a:p>
                      <a:pPr marL="0" marR="0" lvl="0" indent="0" algn="ctr" rtl="0">
                        <a:lnSpc>
                          <a:spcPct val="100000"/>
                        </a:lnSpc>
                        <a:spcBef>
                          <a:spcPts val="0"/>
                        </a:spcBef>
                        <a:spcAft>
                          <a:spcPts val="0"/>
                        </a:spcAft>
                        <a:buNone/>
                      </a:pPr>
                      <a:r>
                        <a:rPr lang="en-US" sz="2000" b="1" dirty="0"/>
                        <a:t>Objectives</a:t>
                      </a:r>
                      <a:endParaRPr sz="2000" b="1" u="none" strike="noStrike" cap="none" dirty="0"/>
                    </a:p>
                  </a:txBody>
                  <a:tcPr marL="91450" marR="91450" marT="45725" marB="45725">
                    <a:solidFill>
                      <a:schemeClr val="tx2"/>
                    </a:solidFill>
                  </a:tcPr>
                </a:tc>
                <a:extLst>
                  <a:ext uri="{0D108BD9-81ED-4DB2-BD59-A6C34878D82A}">
                    <a16:rowId xmlns:a16="http://schemas.microsoft.com/office/drawing/2014/main" val="10000"/>
                  </a:ext>
                </a:extLst>
              </a:tr>
              <a:tr h="60273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solidFill>
                            <a:schemeClr val="tx1"/>
                          </a:solidFill>
                        </a:rPr>
                        <a:t>Introductions</a:t>
                      </a:r>
                      <a:endParaRPr sz="2000" b="1" u="none" strike="noStrike" cap="none"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solidFill>
                          <a:schemeClr val="dk1"/>
                        </a:solidFill>
                      </a:endParaRPr>
                    </a:p>
                  </a:txBody>
                  <a:tcPr marL="91450" marR="91450" marT="45725" marB="45725" anchor="ctr"/>
                </a:tc>
                <a:extLst>
                  <a:ext uri="{0D108BD9-81ED-4DB2-BD59-A6C34878D82A}">
                    <a16:rowId xmlns:a16="http://schemas.microsoft.com/office/drawing/2014/main" val="10001"/>
                  </a:ext>
                </a:extLst>
              </a:tr>
              <a:tr h="5407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solidFill>
                            <a:schemeClr val="tx1"/>
                          </a:solidFill>
                        </a:rPr>
                        <a:t>Chronic Care </a:t>
                      </a:r>
                      <a:r>
                        <a:rPr lang="en-US" sz="2000" b="1" u="none" strike="noStrike" cap="none" dirty="0" smtClean="0">
                          <a:solidFill>
                            <a:schemeClr val="tx1"/>
                          </a:solidFill>
                        </a:rPr>
                        <a:t>Model</a:t>
                      </a:r>
                      <a:endParaRPr sz="2000" b="1" u="none" strike="noStrike" cap="none" dirty="0">
                        <a:solidFill>
                          <a:schemeClr val="tx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how a prepared, proactive team contributes to positive patient </a:t>
                      </a:r>
                      <a:r>
                        <a:rPr lang="en-US" sz="1600" dirty="0" smtClean="0"/>
                        <a:t>outcomes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a:t>
                      </a:r>
                      <a:r>
                        <a:rPr lang="en-US" sz="1600" dirty="0"/>
                        <a:t>how the components of the Chronic Care Model support the practice team</a:t>
                      </a:r>
                      <a:endParaRPr sz="1600" dirty="0"/>
                    </a:p>
                  </a:txBody>
                  <a:tcPr marL="91425" marR="91450" marT="45725" marB="45725" anchor="ctr"/>
                </a:tc>
                <a:extLst>
                  <a:ext uri="{0D108BD9-81ED-4DB2-BD59-A6C34878D82A}">
                    <a16:rowId xmlns:a16="http://schemas.microsoft.com/office/drawing/2014/main" val="10002"/>
                  </a:ext>
                </a:extLst>
              </a:tr>
              <a:tr h="438204">
                <a:tc>
                  <a:txBody>
                    <a:bodyPr/>
                    <a:lstStyle/>
                    <a:p>
                      <a:pPr marL="0" marR="0" lvl="0" indent="0" algn="ctr" rtl="0">
                        <a:lnSpc>
                          <a:spcPct val="100000"/>
                        </a:lnSpc>
                        <a:spcBef>
                          <a:spcPts val="0"/>
                        </a:spcBef>
                        <a:spcAft>
                          <a:spcPts val="0"/>
                        </a:spcAft>
                        <a:buClr>
                          <a:schemeClr val="dk1"/>
                        </a:buClr>
                        <a:buSzPts val="1800"/>
                        <a:buFont typeface="Calibri"/>
                        <a:buNone/>
                      </a:pPr>
                      <a:r>
                        <a:rPr lang="en-US" sz="3200" b="1" u="none" strike="noStrike" cap="none" dirty="0">
                          <a:solidFill>
                            <a:srgbClr val="C00000"/>
                          </a:solidFill>
                        </a:rPr>
                        <a:t>Team Based Care and Care </a:t>
                      </a:r>
                      <a:r>
                        <a:rPr lang="en-US" sz="3200" b="1" u="none" strike="noStrike" cap="none" dirty="0" smtClean="0">
                          <a:solidFill>
                            <a:srgbClr val="C00000"/>
                          </a:solidFill>
                        </a:rPr>
                        <a:t>Coordination</a:t>
                      </a:r>
                      <a:endParaRPr sz="3200" b="1" u="none" strike="noStrike" cap="none" dirty="0">
                        <a:solidFill>
                          <a:srgbClr val="C00000"/>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Describe strategies to improve coordination across the care </a:t>
                      </a:r>
                      <a:r>
                        <a:rPr lang="en-US" sz="1600" dirty="0" smtClean="0"/>
                        <a:t>continuum</a:t>
                      </a:r>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effective processes of communication</a:t>
                      </a:r>
                      <a:endParaRPr sz="1600" dirty="0"/>
                    </a:p>
                  </a:txBody>
                  <a:tcPr marL="91450" marR="91450" marT="45725" marB="45725" anchor="ctr"/>
                </a:tc>
                <a:extLst>
                  <a:ext uri="{0D108BD9-81ED-4DB2-BD59-A6C34878D82A}">
                    <a16:rowId xmlns:a16="http://schemas.microsoft.com/office/drawing/2014/main" val="10003"/>
                  </a:ext>
                </a:extLst>
              </a:tr>
              <a:tr h="377234">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Outcomes</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Define two outcome measures that indicate the Specialty team-based care is successful</a:t>
                      </a:r>
                      <a:endParaRPr sz="1600" u="none" strike="noStrike" cap="none" dirty="0"/>
                    </a:p>
                  </a:txBody>
                  <a:tcPr marL="91450" marR="91450" marT="45725" marB="45725" anchor="ctr"/>
                </a:tc>
                <a:extLst>
                  <a:ext uri="{0D108BD9-81ED-4DB2-BD59-A6C34878D82A}">
                    <a16:rowId xmlns:a16="http://schemas.microsoft.com/office/drawing/2014/main" val="10004"/>
                  </a:ext>
                </a:extLst>
              </a:tr>
              <a:tr h="3895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Break</a:t>
                      </a:r>
                      <a:endParaRPr sz="2000" b="1" u="none" strike="noStrike" cap="none" dirty="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p>
                  </a:txBody>
                  <a:tcPr marL="91450" marR="91450" marT="45725" marB="45725" anchor="ctr"/>
                </a:tc>
                <a:extLst>
                  <a:ext uri="{0D108BD9-81ED-4DB2-BD59-A6C34878D82A}">
                    <a16:rowId xmlns:a16="http://schemas.microsoft.com/office/drawing/2014/main" val="10005"/>
                  </a:ext>
                </a:extLst>
              </a:tr>
              <a:tr h="5940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Care Management Process</a:t>
                      </a:r>
                      <a:endParaRPr sz="2000" b="1" u="none" strike="noStrike" cap="none" dirty="0"/>
                    </a:p>
                    <a:p>
                      <a:pPr marL="0" marR="0" lvl="0" indent="0" algn="ctr" rtl="0">
                        <a:lnSpc>
                          <a:spcPct val="100000"/>
                        </a:lnSpc>
                        <a:spcBef>
                          <a:spcPts val="0"/>
                        </a:spcBef>
                        <a:spcAft>
                          <a:spcPts val="0"/>
                        </a:spcAft>
                        <a:buClr>
                          <a:srgbClr val="000000"/>
                        </a:buClr>
                        <a:buSzPts val="1800"/>
                        <a:buFont typeface="Arial"/>
                        <a:buNone/>
                      </a:pP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the care management press and actions which address the needs of high risk </a:t>
                      </a:r>
                      <a:r>
                        <a:rPr lang="en-US" sz="1600" dirty="0" smtClean="0"/>
                        <a:t>patients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Illustrate </a:t>
                      </a:r>
                      <a:r>
                        <a:rPr lang="en-US" sz="1600" dirty="0"/>
                        <a:t>care management interventions to decrease ED utilizations and hospital admissions</a:t>
                      </a:r>
                      <a:endParaRPr sz="1600" dirty="0"/>
                    </a:p>
                  </a:txBody>
                  <a:tcPr marL="91450" marR="91450" marT="45725" marB="45725" anchor="ctr"/>
                </a:tc>
                <a:extLst>
                  <a:ext uri="{0D108BD9-81ED-4DB2-BD59-A6C34878D82A}">
                    <a16:rowId xmlns:a16="http://schemas.microsoft.com/office/drawing/2014/main" val="10006"/>
                  </a:ext>
                </a:extLst>
              </a:tr>
              <a:tr h="5991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Coding and </a:t>
                      </a:r>
                      <a:r>
                        <a:rPr lang="en-US" sz="2000" b="1" u="none" strike="noStrike" cap="none" dirty="0" smtClean="0"/>
                        <a:t>Billing</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Illustrate how to use care management codes for daily care team activities</a:t>
                      </a:r>
                      <a:endParaRPr sz="1600" u="none" strike="noStrike" cap="none" dirty="0"/>
                    </a:p>
                  </a:txBody>
                  <a:tcPr marL="91450" marR="91450" marT="45725" marB="45725" anchor="ct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152400"/>
            <a:ext cx="9710057" cy="762000"/>
          </a:xfrm>
        </p:spPr>
        <p:txBody>
          <a:bodyPr>
            <a:normAutofit fontScale="90000"/>
          </a:bodyPr>
          <a:lstStyle/>
          <a:p>
            <a:r>
              <a:rPr lang="en-US" b="1" dirty="0" smtClean="0"/>
              <a:t>MICMT- Introduction to Specialty Team Based Care Disclosures</a:t>
            </a:r>
            <a:endParaRPr lang="en-US" b="1" dirty="0"/>
          </a:p>
        </p:txBody>
      </p:sp>
      <p:sp>
        <p:nvSpPr>
          <p:cNvPr id="3" name="Content Placeholder 2"/>
          <p:cNvSpPr>
            <a:spLocks noGrp="1"/>
          </p:cNvSpPr>
          <p:nvPr>
            <p:ph idx="1"/>
          </p:nvPr>
        </p:nvSpPr>
        <p:spPr>
          <a:xfrm>
            <a:off x="800100" y="1099456"/>
            <a:ext cx="9410700" cy="5508171"/>
          </a:xfrm>
        </p:spPr>
        <p:txBody>
          <a:bodyPr>
            <a:normAutofit fontScale="77500" lnSpcReduction="20000"/>
          </a:bodyPr>
          <a:lstStyle/>
          <a:p>
            <a:pPr marL="0" indent="0">
              <a:buNone/>
            </a:pPr>
            <a:r>
              <a:rPr lang="en-US" sz="2600" b="1" dirty="0"/>
              <a:t>Nursing:</a:t>
            </a:r>
          </a:p>
          <a:p>
            <a:r>
              <a:rPr lang="en-US" sz="2200" dirty="0"/>
              <a:t>There is no conflict of interest for anyone with the ability to control content for this activity.</a:t>
            </a:r>
          </a:p>
          <a:p>
            <a:r>
              <a:rPr lang="en-US" sz="2200" dirty="0"/>
              <a:t>Successful completion of the Introduction to Specialty Team Based Care course includes:</a:t>
            </a:r>
          </a:p>
          <a:p>
            <a:pPr lvl="1"/>
            <a:r>
              <a:rPr lang="en-US" sz="2200" dirty="0"/>
              <a:t>Attendance at the entire course</a:t>
            </a:r>
          </a:p>
          <a:p>
            <a:pPr lvl="1"/>
            <a:r>
              <a:rPr lang="en-US" sz="2200" dirty="0"/>
              <a:t>Completion of the course post test</a:t>
            </a:r>
            <a:r>
              <a:rPr lang="en-US" sz="2200" b="1" dirty="0"/>
              <a:t>:  </a:t>
            </a:r>
            <a:r>
              <a:rPr lang="en-US" sz="2200" dirty="0"/>
              <a:t>need to have a score of 80% or greater on the post-test</a:t>
            </a:r>
          </a:p>
          <a:p>
            <a:pPr lvl="1"/>
            <a:r>
              <a:rPr lang="en-US" sz="2200" dirty="0"/>
              <a:t>Completion of the course evaluation</a:t>
            </a:r>
          </a:p>
          <a:p>
            <a:r>
              <a:rPr lang="en-US" sz="2200" dirty="0"/>
              <a:t>Upon successful completion of the Introduction to Specialty Team Based Care Course, the participant will earn 4.5</a:t>
            </a:r>
            <a:r>
              <a:rPr lang="en-US" sz="2200" dirty="0">
                <a:solidFill>
                  <a:srgbClr val="FF0000"/>
                </a:solidFill>
              </a:rPr>
              <a:t> </a:t>
            </a:r>
            <a:r>
              <a:rPr lang="en-US" sz="2200" dirty="0"/>
              <a:t>Nursing CE contact hour.</a:t>
            </a:r>
          </a:p>
          <a:p>
            <a:r>
              <a:rPr lang="en-US" sz="2200" dirty="0"/>
              <a:t>This nursing continuing professional development activity was approved by the Ohio Nurses Association, an accredited approver by the American Nurses Credentialing Center’s Commission on Accreditation. (OBN-001-91) </a:t>
            </a:r>
          </a:p>
          <a:p>
            <a:r>
              <a:rPr lang="en-US" sz="2200" dirty="0"/>
              <a:t>ONA Activity# 2020-0000000384</a:t>
            </a:r>
          </a:p>
          <a:p>
            <a:r>
              <a:rPr lang="en-US" sz="2200" dirty="0"/>
              <a:t>Expiration date:  5/20/2022</a:t>
            </a:r>
          </a:p>
          <a:p>
            <a:endParaRPr lang="en-US" sz="2400" dirty="0"/>
          </a:p>
          <a:p>
            <a:pPr marL="0" indent="0">
              <a:buNone/>
            </a:pPr>
            <a:r>
              <a:rPr lang="en-US" sz="2600" b="1" dirty="0"/>
              <a:t>Social Work:</a:t>
            </a:r>
          </a:p>
          <a:p>
            <a:pPr marL="0" indent="0">
              <a:buNone/>
            </a:pPr>
            <a:r>
              <a:rPr lang="en-US" sz="2200" dirty="0"/>
              <a:t>Upon successful completion of the Introduction to Specialty Team Based Care course, the participant will earn 4.5 Social Work CE contact hours</a:t>
            </a:r>
          </a:p>
          <a:p>
            <a:pPr marL="0" indent="0">
              <a:buNone/>
            </a:pPr>
            <a:r>
              <a:rPr lang="en-US" sz="2200" dirty="0"/>
              <a:t>Michigan Institute for Care Management and Transformation is an approved provider with the Michigan Social Work Continuing Education Collaborative.  Approved provider Number: MICEC 110216.</a:t>
            </a:r>
          </a:p>
          <a:p>
            <a:pPr marL="0" indent="0">
              <a:buNone/>
            </a:pPr>
            <a:endParaRPr lang="en-US" sz="2200" dirty="0"/>
          </a:p>
          <a:p>
            <a:endParaRPr lang="en-US" dirty="0"/>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375899075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8"/>
          <p:cNvSpPr txBox="1"/>
          <p:nvPr/>
        </p:nvSpPr>
        <p:spPr>
          <a:xfrm>
            <a:off x="428924" y="508158"/>
            <a:ext cx="5121643"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AA90"/>
              </a:buClr>
              <a:buSzPts val="3600"/>
              <a:buFont typeface="Calibri"/>
              <a:buNone/>
            </a:pPr>
            <a:r>
              <a:rPr lang="en-US" sz="8000" b="1" i="0" u="none" strike="noStrike" cap="none">
                <a:solidFill>
                  <a:schemeClr val="dk1"/>
                </a:solidFill>
                <a:latin typeface="Calibri"/>
                <a:ea typeface="Calibri"/>
                <a:cs typeface="Calibri"/>
                <a:sym typeface="Calibri"/>
              </a:rPr>
              <a:t>Objectives</a:t>
            </a:r>
            <a:endParaRPr sz="8000" b="1" i="0" u="none" strike="noStrike" cap="none">
              <a:solidFill>
                <a:schemeClr val="dk1"/>
              </a:solidFill>
              <a:latin typeface="Calibri"/>
              <a:ea typeface="Calibri"/>
              <a:cs typeface="Calibri"/>
              <a:sym typeface="Calibri"/>
            </a:endParaRPr>
          </a:p>
        </p:txBody>
      </p:sp>
      <p:sp>
        <p:nvSpPr>
          <p:cNvPr id="428" name="Google Shape;428;p28"/>
          <p:cNvSpPr txBox="1"/>
          <p:nvPr/>
        </p:nvSpPr>
        <p:spPr>
          <a:xfrm>
            <a:off x="269350" y="1778400"/>
            <a:ext cx="6741000" cy="3517500"/>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Font typeface="Arial" panose="020B0604020202020204" pitchFamily="34" charset="0"/>
              <a:buChar char="•"/>
            </a:pPr>
            <a:r>
              <a:rPr lang="en-US" sz="4000" b="0" i="0" u="none" strike="noStrike" cap="none" dirty="0">
                <a:solidFill>
                  <a:schemeClr val="dk1"/>
                </a:solidFill>
                <a:latin typeface="Calibri"/>
                <a:ea typeface="Calibri"/>
                <a:cs typeface="Calibri"/>
                <a:sym typeface="Calibri"/>
              </a:rPr>
              <a:t>Describe </a:t>
            </a:r>
            <a:r>
              <a:rPr lang="en-US" sz="4000" b="1" i="0" u="none" strike="noStrike" cap="none" dirty="0">
                <a:solidFill>
                  <a:schemeClr val="dk1"/>
                </a:solidFill>
                <a:latin typeface="Calibri"/>
                <a:ea typeface="Calibri"/>
                <a:cs typeface="Calibri"/>
                <a:sym typeface="Calibri"/>
              </a:rPr>
              <a:t>strategies to     improve </a:t>
            </a:r>
            <a:r>
              <a:rPr lang="en-US" sz="4000" b="0" i="0" u="none" strike="noStrike" cap="none" dirty="0">
                <a:solidFill>
                  <a:schemeClr val="dk1"/>
                </a:solidFill>
                <a:latin typeface="Calibri"/>
                <a:ea typeface="Calibri"/>
                <a:cs typeface="Calibri"/>
                <a:sym typeface="Calibri"/>
              </a:rPr>
              <a:t>coordination across the </a:t>
            </a:r>
            <a:r>
              <a:rPr lang="en-US" sz="4000" dirty="0">
                <a:solidFill>
                  <a:schemeClr val="dk1"/>
                </a:solidFill>
                <a:latin typeface="Calibri"/>
                <a:ea typeface="Calibri"/>
                <a:cs typeface="Calibri"/>
                <a:sym typeface="Calibri"/>
              </a:rPr>
              <a:t>c</a:t>
            </a:r>
            <a:r>
              <a:rPr lang="en-US" sz="4000" b="0" i="0" u="none" strike="noStrike" cap="none" dirty="0">
                <a:solidFill>
                  <a:schemeClr val="dk1"/>
                </a:solidFill>
                <a:latin typeface="Calibri"/>
                <a:ea typeface="Calibri"/>
                <a:cs typeface="Calibri"/>
                <a:sym typeface="Calibri"/>
              </a:rPr>
              <a:t>are </a:t>
            </a:r>
            <a:r>
              <a:rPr lang="en-US" sz="4000" dirty="0" smtClean="0">
                <a:solidFill>
                  <a:schemeClr val="dk1"/>
                </a:solidFill>
                <a:latin typeface="Calibri"/>
                <a:ea typeface="Calibri"/>
                <a:cs typeface="Calibri"/>
                <a:sym typeface="Calibri"/>
              </a:rPr>
              <a:t>c</a:t>
            </a:r>
            <a:r>
              <a:rPr lang="en-US" sz="4000" b="0" i="0" u="none" strike="noStrike" cap="none" dirty="0" smtClean="0">
                <a:solidFill>
                  <a:schemeClr val="dk1"/>
                </a:solidFill>
                <a:latin typeface="Calibri"/>
                <a:ea typeface="Calibri"/>
                <a:cs typeface="Calibri"/>
                <a:sym typeface="Calibri"/>
              </a:rPr>
              <a:t>ontinuum</a:t>
            </a:r>
            <a:endParaRPr lang="en-US" dirty="0">
              <a:ea typeface="Calibri"/>
            </a:endParaRPr>
          </a:p>
          <a:p>
            <a:pPr marL="571500" marR="0" lvl="0" indent="-571500" algn="l" rtl="0">
              <a:lnSpc>
                <a:spcPct val="100000"/>
              </a:lnSpc>
              <a:spcBef>
                <a:spcPts val="0"/>
              </a:spcBef>
              <a:spcAft>
                <a:spcPts val="0"/>
              </a:spcAft>
              <a:buFont typeface="Arial" panose="020B0604020202020204" pitchFamily="34" charset="0"/>
              <a:buChar char="•"/>
            </a:pPr>
            <a:r>
              <a:rPr lang="en-US" sz="4000" dirty="0" smtClean="0">
                <a:solidFill>
                  <a:schemeClr val="dk1"/>
                </a:solidFill>
                <a:latin typeface="Calibri"/>
                <a:ea typeface="Calibri"/>
                <a:cs typeface="Calibri"/>
                <a:sym typeface="Calibri"/>
              </a:rPr>
              <a:t>Describe </a:t>
            </a:r>
            <a:r>
              <a:rPr lang="en-US" sz="4000" dirty="0">
                <a:solidFill>
                  <a:schemeClr val="dk1"/>
                </a:solidFill>
                <a:latin typeface="Calibri"/>
                <a:ea typeface="Calibri"/>
                <a:cs typeface="Calibri"/>
                <a:sym typeface="Calibri"/>
              </a:rPr>
              <a:t>effective </a:t>
            </a:r>
            <a:r>
              <a:rPr lang="en-US" sz="4000" b="1" dirty="0">
                <a:solidFill>
                  <a:schemeClr val="dk1"/>
                </a:solidFill>
                <a:latin typeface="Calibri"/>
                <a:ea typeface="Calibri"/>
                <a:cs typeface="Calibri"/>
                <a:sym typeface="Calibri"/>
              </a:rPr>
              <a:t>processes of communication</a:t>
            </a:r>
            <a:endParaRPr sz="4000" b="1" dirty="0">
              <a:solidFill>
                <a:schemeClr val="dk1"/>
              </a:solidFill>
              <a:latin typeface="Calibri"/>
              <a:ea typeface="Calibri"/>
              <a:cs typeface="Calibri"/>
              <a:sym typeface="Calibri"/>
            </a:endParaRPr>
          </a:p>
        </p:txBody>
      </p:sp>
      <p:sp>
        <p:nvSpPr>
          <p:cNvPr id="429" name="Google Shape;429;p28"/>
          <p:cNvSpPr txBox="1"/>
          <p:nvPr/>
        </p:nvSpPr>
        <p:spPr>
          <a:xfrm>
            <a:off x="2199140" y="6507179"/>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430" name="Google Shape;430;p28"/>
          <p:cNvPicPr preferRelativeResize="0"/>
          <p:nvPr/>
        </p:nvPicPr>
        <p:blipFill rotWithShape="1">
          <a:blip r:embed="rId3">
            <a:alphaModFix/>
          </a:blip>
          <a:srcRect/>
          <a:stretch/>
        </p:blipFill>
        <p:spPr>
          <a:xfrm>
            <a:off x="7146161" y="1414462"/>
            <a:ext cx="3629025" cy="3724275"/>
          </a:xfrm>
          <a:prstGeom prst="rect">
            <a:avLst/>
          </a:prstGeom>
          <a:noFill/>
          <a:ln>
            <a:noFill/>
          </a:ln>
        </p:spPr>
      </p:pic>
      <p:sp>
        <p:nvSpPr>
          <p:cNvPr id="431" name="Google Shape;431;p28"/>
          <p:cNvSpPr txBox="1">
            <a:spLocks noGrp="1"/>
          </p:cNvSpPr>
          <p:nvPr>
            <p:ph type="ftr" idx="11"/>
          </p:nvPr>
        </p:nvSpPr>
        <p:spPr>
          <a:xfrm>
            <a:off x="-37492" y="650717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32" name="Google Shape;432;p28"/>
          <p:cNvSpPr txBox="1">
            <a:spLocks noGrp="1"/>
          </p:cNvSpPr>
          <p:nvPr>
            <p:ph type="sldNum" idx="12"/>
          </p:nvPr>
        </p:nvSpPr>
        <p:spPr>
          <a:xfrm>
            <a:off x="9448800" y="649132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29"/>
          <p:cNvPicPr preferRelativeResize="0"/>
          <p:nvPr/>
        </p:nvPicPr>
        <p:blipFill rotWithShape="1">
          <a:blip r:embed="rId3">
            <a:alphaModFix/>
          </a:blip>
          <a:srcRect/>
          <a:stretch/>
        </p:blipFill>
        <p:spPr>
          <a:xfrm>
            <a:off x="373977" y="3570621"/>
            <a:ext cx="3924300" cy="2676525"/>
          </a:xfrm>
          <a:prstGeom prst="rect">
            <a:avLst/>
          </a:prstGeom>
          <a:noFill/>
          <a:ln>
            <a:noFill/>
          </a:ln>
        </p:spPr>
      </p:pic>
      <p:sp>
        <p:nvSpPr>
          <p:cNvPr id="439" name="Google Shape;439;p29"/>
          <p:cNvSpPr/>
          <p:nvPr/>
        </p:nvSpPr>
        <p:spPr>
          <a:xfrm>
            <a:off x="3154393" y="394274"/>
            <a:ext cx="8320385" cy="120032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Team Based Care</a:t>
            </a:r>
            <a:endParaRPr sz="1400" b="0" i="0" u="none" strike="noStrike" cap="none">
              <a:solidFill>
                <a:srgbClr val="000000"/>
              </a:solidFill>
              <a:latin typeface="Arial"/>
              <a:ea typeface="Arial"/>
              <a:cs typeface="Arial"/>
              <a:sym typeface="Arial"/>
            </a:endParaRPr>
          </a:p>
        </p:txBody>
      </p:sp>
      <p:sp>
        <p:nvSpPr>
          <p:cNvPr id="440" name="Google Shape;440;p29"/>
          <p:cNvSpPr txBox="1"/>
          <p:nvPr/>
        </p:nvSpPr>
        <p:spPr>
          <a:xfrm>
            <a:off x="1331495" y="1720951"/>
            <a:ext cx="10143283" cy="3187933"/>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797979"/>
              </a:buClr>
              <a:buSzPts val="2800"/>
              <a:buFont typeface="Arial"/>
              <a:buNone/>
            </a:pPr>
            <a:r>
              <a:rPr lang="en-US" sz="4000" b="0" i="0" u="none" strike="noStrike" cap="none">
                <a:solidFill>
                  <a:schemeClr val="dk1"/>
                </a:solidFill>
                <a:latin typeface="Calibri"/>
                <a:ea typeface="Calibri"/>
                <a:cs typeface="Calibri"/>
                <a:sym typeface="Calibri"/>
              </a:rPr>
              <a:t>“The high-performing team is now widely recognized as an essential tool for constructing a more patient centered, coordinated, and effective system of health care delivery.”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797979"/>
              </a:buClr>
              <a:buSzPts val="2800"/>
              <a:buFont typeface="Arial"/>
              <a:buNone/>
            </a:pPr>
            <a:r>
              <a:rPr lang="en-US" sz="1100" b="0" i="0" u="none" strike="noStrike" cap="none">
                <a:solidFill>
                  <a:schemeClr val="dk1"/>
                </a:solidFill>
                <a:latin typeface="Calibri"/>
                <a:ea typeface="Calibri"/>
                <a:cs typeface="Calibri"/>
                <a:sym typeface="Calibri"/>
              </a:rPr>
              <a:t>(Mitchell et al., 2012)</a:t>
            </a:r>
            <a:endParaRPr sz="1400" b="0" i="0" u="none" strike="noStrike" cap="none">
              <a:solidFill>
                <a:srgbClr val="000000"/>
              </a:solidFill>
              <a:latin typeface="Arial"/>
              <a:ea typeface="Arial"/>
              <a:cs typeface="Arial"/>
              <a:sym typeface="Arial"/>
            </a:endParaRPr>
          </a:p>
        </p:txBody>
      </p:sp>
      <p:sp>
        <p:nvSpPr>
          <p:cNvPr id="441" name="Google Shape;441;p29"/>
          <p:cNvSpPr txBox="1"/>
          <p:nvPr/>
        </p:nvSpPr>
        <p:spPr>
          <a:xfrm>
            <a:off x="2210863" y="6507179"/>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442" name="Google Shape;442;p29"/>
          <p:cNvSpPr txBox="1">
            <a:spLocks noGrp="1"/>
          </p:cNvSpPr>
          <p:nvPr>
            <p:ph type="ftr" idx="11"/>
          </p:nvPr>
        </p:nvSpPr>
        <p:spPr>
          <a:xfrm>
            <a:off x="0" y="645542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43" name="Google Shape;443;p29"/>
          <p:cNvSpPr txBox="1">
            <a:spLocks noGrp="1"/>
          </p:cNvSpPr>
          <p:nvPr>
            <p:ph type="sldNum" idx="12"/>
          </p:nvPr>
        </p:nvSpPr>
        <p:spPr>
          <a:xfrm>
            <a:off x="9448800" y="64554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0"/>
          <p:cNvSpPr txBox="1"/>
          <p:nvPr/>
        </p:nvSpPr>
        <p:spPr>
          <a:xfrm>
            <a:off x="8380484" y="1894665"/>
            <a:ext cx="3223974" cy="11495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Together the clinical and community organization Care Team Members support the patients.</a:t>
            </a:r>
            <a:endParaRPr sz="1800" b="0" i="0" u="none" strike="noStrike" cap="none">
              <a:solidFill>
                <a:schemeClr val="dk1"/>
              </a:solidFill>
              <a:latin typeface="Calibri"/>
              <a:ea typeface="Calibri"/>
              <a:cs typeface="Calibri"/>
              <a:sym typeface="Calibri"/>
            </a:endParaRPr>
          </a:p>
        </p:txBody>
      </p:sp>
      <p:sp>
        <p:nvSpPr>
          <p:cNvPr id="451" name="Google Shape;451;p30"/>
          <p:cNvSpPr/>
          <p:nvPr/>
        </p:nvSpPr>
        <p:spPr>
          <a:xfrm>
            <a:off x="7098815" y="1169804"/>
            <a:ext cx="1230300" cy="2777400"/>
          </a:xfrm>
          <a:prstGeom prst="rightBracket">
            <a:avLst>
              <a:gd name="adj" fmla="val 48393"/>
            </a:avLst>
          </a:prstGeom>
          <a:noFill/>
          <a:ln w="38100" cap="flat" cmpd="sng">
            <a:solidFill>
              <a:srgbClr val="003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6995590" y="4039989"/>
            <a:ext cx="1230200" cy="1450290"/>
          </a:xfrm>
          <a:prstGeom prst="rightBracket">
            <a:avLst>
              <a:gd name="adj" fmla="val 48393"/>
            </a:avLst>
          </a:prstGeom>
          <a:noFill/>
          <a:ln w="38100" cap="flat" cmpd="sng">
            <a:solidFill>
              <a:srgbClr val="003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txBox="1"/>
          <p:nvPr/>
        </p:nvSpPr>
        <p:spPr>
          <a:xfrm>
            <a:off x="8380485" y="3831984"/>
            <a:ext cx="3223973" cy="18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Effective Care Team Members apply communication skills with the other clinicians and team members within the office as well as the patient for improved outcomes.</a:t>
            </a:r>
            <a:endParaRPr sz="1800" b="0" i="0" u="none" strike="noStrike" cap="none">
              <a:solidFill>
                <a:schemeClr val="dk1"/>
              </a:solidFill>
              <a:latin typeface="Calibri"/>
              <a:ea typeface="Calibri"/>
              <a:cs typeface="Calibri"/>
              <a:sym typeface="Calibri"/>
            </a:endParaRPr>
          </a:p>
        </p:txBody>
      </p:sp>
      <p:sp>
        <p:nvSpPr>
          <p:cNvPr id="454" name="Google Shape;454;p3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455" name="Google Shape;455;p30"/>
          <p:cNvSpPr txBox="1">
            <a:spLocks noGrp="1"/>
          </p:cNvSpPr>
          <p:nvPr>
            <p:ph type="ftr" idx="11"/>
          </p:nvPr>
        </p:nvSpPr>
        <p:spPr>
          <a:xfrm>
            <a:off x="0" y="650238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56" name="Google Shape;456;p30"/>
          <p:cNvSpPr txBox="1">
            <a:spLocks noGrp="1"/>
          </p:cNvSpPr>
          <p:nvPr>
            <p:ph type="sldNum" idx="12"/>
          </p:nvPr>
        </p:nvSpPr>
        <p:spPr>
          <a:xfrm>
            <a:off x="9448800" y="650238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pic>
        <p:nvPicPr>
          <p:cNvPr id="449" name="Google Shape;449;p30"/>
          <p:cNvPicPr preferRelativeResize="0"/>
          <p:nvPr/>
        </p:nvPicPr>
        <p:blipFill rotWithShape="1">
          <a:blip r:embed="rId3">
            <a:alphaModFix/>
          </a:blip>
          <a:srcRect r="1505" b="2305"/>
          <a:stretch/>
        </p:blipFill>
        <p:spPr>
          <a:xfrm>
            <a:off x="635650" y="426789"/>
            <a:ext cx="6581850" cy="5814101"/>
          </a:xfrm>
          <a:prstGeom prst="rect">
            <a:avLst/>
          </a:prstGeom>
          <a:noFill/>
          <a:ln>
            <a:noFill/>
          </a:ln>
        </p:spPr>
      </p:pic>
      <p:sp>
        <p:nvSpPr>
          <p:cNvPr id="457" name="Google Shape;457;p30"/>
          <p:cNvSpPr txBox="1"/>
          <p:nvPr/>
        </p:nvSpPr>
        <p:spPr>
          <a:xfrm>
            <a:off x="8380484" y="5962689"/>
            <a:ext cx="4346700" cy="653700"/>
          </a:xfrm>
          <a:prstGeom prst="rect">
            <a:avLst/>
          </a:prstGeom>
          <a:noFill/>
          <a:ln>
            <a:noFill/>
          </a:ln>
        </p:spPr>
        <p:txBody>
          <a:bodyPr spcFirstLastPara="1" wrap="square" lIns="91425" tIns="91425" rIns="91425" bIns="91425" anchor="t" anchorCtr="0">
            <a:noAutofit/>
          </a:bodyPr>
          <a:lstStyle/>
          <a:p>
            <a:pPr lvl="0">
              <a:buSzPts val="1400"/>
            </a:pPr>
            <a:r>
              <a:rPr lang="en-US">
                <a:latin typeface="Calibri"/>
                <a:ea typeface="Calibri"/>
                <a:cs typeface="Calibri"/>
                <a:sym typeface="Calibri"/>
              </a:rPr>
              <a:t>https://www.ahrq.gov/ncepcr/tools/pf-handbook/mod16.html#fig16.2</a:t>
            </a:r>
            <a:endParaRPr sz="1400" b="0" i="0" u="none" strike="noStrike" cap="none">
              <a:solidFill>
                <a:srgbClr val="000000"/>
              </a:solidFill>
              <a:latin typeface="Calibri"/>
              <a:ea typeface="Calibri"/>
              <a:cs typeface="Calibri"/>
              <a:sym typeface="Calibri"/>
            </a:endParaRPr>
          </a:p>
        </p:txBody>
      </p:sp>
      <p:sp>
        <p:nvSpPr>
          <p:cNvPr id="458" name="Google Shape;458;p30"/>
          <p:cNvSpPr txBox="1"/>
          <p:nvPr/>
        </p:nvSpPr>
        <p:spPr>
          <a:xfrm>
            <a:off x="8130975" y="6009350"/>
            <a:ext cx="3119400" cy="4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31"/>
          <p:cNvPicPr preferRelativeResize="0"/>
          <p:nvPr/>
        </p:nvPicPr>
        <p:blipFill rotWithShape="1">
          <a:blip r:embed="rId3">
            <a:alphaModFix/>
          </a:blip>
          <a:srcRect/>
          <a:stretch/>
        </p:blipFill>
        <p:spPr>
          <a:xfrm>
            <a:off x="430077" y="2660873"/>
            <a:ext cx="2895400" cy="2742645"/>
          </a:xfrm>
          <a:prstGeom prst="rect">
            <a:avLst/>
          </a:prstGeom>
          <a:noFill/>
          <a:ln>
            <a:noFill/>
          </a:ln>
        </p:spPr>
      </p:pic>
      <p:sp>
        <p:nvSpPr>
          <p:cNvPr id="465" name="Google Shape;465;p31"/>
          <p:cNvSpPr txBox="1"/>
          <p:nvPr/>
        </p:nvSpPr>
        <p:spPr>
          <a:xfrm>
            <a:off x="229702" y="808455"/>
            <a:ext cx="6560018"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AA90"/>
              </a:buClr>
              <a:buSzPts val="3600"/>
              <a:buFont typeface="Calibri"/>
              <a:buNone/>
            </a:pPr>
            <a:r>
              <a:rPr lang="en-US" sz="6600" b="1" i="0" u="none" strike="noStrike" cap="none">
                <a:solidFill>
                  <a:schemeClr val="dk1"/>
                </a:solidFill>
                <a:latin typeface="Calibri"/>
                <a:ea typeface="Calibri"/>
                <a:cs typeface="Calibri"/>
                <a:sym typeface="Calibri"/>
              </a:rPr>
              <a:t>Care Coordination</a:t>
            </a:r>
            <a:endParaRPr sz="1400" b="0" i="0" u="none" strike="noStrike" cap="none">
              <a:solidFill>
                <a:srgbClr val="000000"/>
              </a:solidFill>
              <a:latin typeface="Arial"/>
              <a:ea typeface="Arial"/>
              <a:cs typeface="Arial"/>
              <a:sym typeface="Arial"/>
            </a:endParaRPr>
          </a:p>
        </p:txBody>
      </p:sp>
      <p:sp>
        <p:nvSpPr>
          <p:cNvPr id="466" name="Google Shape;466;p31"/>
          <p:cNvSpPr txBox="1"/>
          <p:nvPr/>
        </p:nvSpPr>
        <p:spPr>
          <a:xfrm>
            <a:off x="2920665" y="1891129"/>
            <a:ext cx="8766810" cy="2903066"/>
          </a:xfrm>
          <a:prstGeom prst="rect">
            <a:avLst/>
          </a:prstGeom>
          <a:noFill/>
          <a:ln>
            <a:noFill/>
          </a:ln>
        </p:spPr>
        <p:txBody>
          <a:bodyPr spcFirstLastPara="1" wrap="square" lIns="91425" tIns="45700" rIns="91425" bIns="45700" anchor="t" anchorCtr="0">
            <a:noAutofit/>
          </a:bodyPr>
          <a:lstStyle/>
          <a:p>
            <a:pPr marL="228600" marR="0" lvl="0" indent="-50800" algn="r" rtl="0">
              <a:lnSpc>
                <a:spcPct val="90000"/>
              </a:lnSpc>
              <a:spcBef>
                <a:spcPts val="0"/>
              </a:spcBef>
              <a:spcAft>
                <a:spcPts val="0"/>
              </a:spcAft>
              <a:buClr>
                <a:srgbClr val="797979"/>
              </a:buClr>
              <a:buSzPts val="2800"/>
              <a:buFont typeface="Arial"/>
              <a:buNone/>
            </a:pPr>
            <a:r>
              <a:rPr lang="en-US" sz="3600" b="0" i="0" u="none" strike="noStrike" cap="none">
                <a:solidFill>
                  <a:schemeClr val="dk1"/>
                </a:solidFill>
                <a:latin typeface="Calibri"/>
                <a:ea typeface="Calibri"/>
                <a:cs typeface="Calibri"/>
                <a:sym typeface="Calibri"/>
              </a:rPr>
              <a:t>“</a:t>
            </a:r>
            <a:r>
              <a:rPr lang="en-US" sz="3600" b="1" i="0" u="none" strike="noStrike" cap="none">
                <a:solidFill>
                  <a:schemeClr val="dk1"/>
                </a:solidFill>
                <a:latin typeface="Calibri"/>
                <a:ea typeface="Calibri"/>
                <a:cs typeface="Calibri"/>
                <a:sym typeface="Calibri"/>
              </a:rPr>
              <a:t>Effective Care Coordination </a:t>
            </a:r>
            <a:r>
              <a:rPr lang="en-US" sz="3600" b="0" i="0" u="none" strike="noStrike" cap="none">
                <a:solidFill>
                  <a:schemeClr val="dk1"/>
                </a:solidFill>
                <a:latin typeface="Calibri"/>
                <a:ea typeface="Calibri"/>
                <a:cs typeface="Calibri"/>
                <a:sym typeface="Calibri"/>
              </a:rPr>
              <a:t>supports achieving the </a:t>
            </a:r>
            <a:r>
              <a:rPr lang="en-US" sz="3600" b="1" i="0" u="none" strike="noStrike" cap="none">
                <a:solidFill>
                  <a:schemeClr val="dk1"/>
                </a:solidFill>
                <a:latin typeface="Calibri"/>
                <a:ea typeface="Calibri"/>
                <a:cs typeface="Calibri"/>
                <a:sym typeface="Calibri"/>
              </a:rPr>
              <a:t>Quadruple Aim</a:t>
            </a:r>
            <a:r>
              <a:rPr lang="en-US" sz="3600" b="0" i="0" u="none" strike="noStrike" cap="none">
                <a:solidFill>
                  <a:schemeClr val="dk1"/>
                </a:solidFill>
                <a:latin typeface="Calibri"/>
                <a:ea typeface="Calibri"/>
                <a:cs typeface="Calibri"/>
                <a:sym typeface="Calibri"/>
              </a:rPr>
              <a:t>: improving the care experience for individuals, improving individual health, improving the work life of health care providers, and reducing costs.”  </a:t>
            </a:r>
            <a:endParaRPr sz="1400" b="0" i="0" u="none" strike="noStrike" cap="none">
              <a:solidFill>
                <a:srgbClr val="000000"/>
              </a:solidFill>
              <a:latin typeface="Arial"/>
              <a:ea typeface="Arial"/>
              <a:cs typeface="Arial"/>
              <a:sym typeface="Arial"/>
            </a:endParaRPr>
          </a:p>
          <a:p>
            <a:pPr marL="228600" marR="0" lvl="0" indent="-50800" algn="r" rtl="0">
              <a:lnSpc>
                <a:spcPct val="90000"/>
              </a:lnSpc>
              <a:spcBef>
                <a:spcPts val="0"/>
              </a:spcBef>
              <a:spcAft>
                <a:spcPts val="0"/>
              </a:spcAft>
              <a:buClr>
                <a:srgbClr val="797979"/>
              </a:buClr>
              <a:buSzPts val="2800"/>
              <a:buFont typeface="Arial"/>
              <a:buNone/>
            </a:pPr>
            <a:r>
              <a:rPr lang="en-US" sz="1100" b="0" i="0" u="none" strike="noStrike" cap="none">
                <a:solidFill>
                  <a:schemeClr val="dk1"/>
                </a:solidFill>
                <a:latin typeface="Calibri"/>
                <a:ea typeface="Calibri"/>
                <a:cs typeface="Calibri"/>
                <a:sym typeface="Calibri"/>
              </a:rPr>
              <a:t>Bodenheimer &amp; Sinsky, 2014 </a:t>
            </a:r>
            <a:endParaRPr sz="1400" b="0" i="0" u="none" strike="noStrike" cap="none">
              <a:solidFill>
                <a:srgbClr val="000000"/>
              </a:solidFill>
              <a:latin typeface="Arial"/>
              <a:ea typeface="Arial"/>
              <a:cs typeface="Arial"/>
              <a:sym typeface="Arial"/>
            </a:endParaRPr>
          </a:p>
          <a:p>
            <a:pPr marL="228600" marR="0" lvl="0" indent="-50800" algn="r" rtl="0">
              <a:lnSpc>
                <a:spcPct val="90000"/>
              </a:lnSpc>
              <a:spcBef>
                <a:spcPts val="0"/>
              </a:spcBef>
              <a:spcAft>
                <a:spcPts val="0"/>
              </a:spcAft>
              <a:buClr>
                <a:srgbClr val="797979"/>
              </a:buClr>
              <a:buSzPts val="2800"/>
              <a:buFont typeface="Arial"/>
              <a:buNone/>
            </a:pPr>
            <a:endParaRPr sz="3600" b="0" i="0" u="none" strike="noStrike" cap="none">
              <a:solidFill>
                <a:schemeClr val="dk1"/>
              </a:solidFill>
              <a:latin typeface="Calibri"/>
              <a:ea typeface="Calibri"/>
              <a:cs typeface="Calibri"/>
              <a:sym typeface="Calibri"/>
            </a:endParaRPr>
          </a:p>
        </p:txBody>
      </p:sp>
      <p:sp>
        <p:nvSpPr>
          <p:cNvPr id="467" name="Google Shape;467;p3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68" name="Google Shape;468;p31"/>
          <p:cNvSpPr txBox="1">
            <a:spLocks noGrp="1"/>
          </p:cNvSpPr>
          <p:nvPr>
            <p:ph type="sldNum" idx="12"/>
          </p:nvPr>
        </p:nvSpPr>
        <p:spPr>
          <a:xfrm>
            <a:off x="9448800" y="653891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2"/>
          <p:cNvSpPr txBox="1"/>
          <p:nvPr/>
        </p:nvSpPr>
        <p:spPr>
          <a:xfrm>
            <a:off x="197618" y="2307023"/>
            <a:ext cx="11632708" cy="3284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Where have you seen good care coordination with </a:t>
            </a:r>
            <a:r>
              <a:rPr lang="en-US" sz="4400" dirty="0">
                <a:solidFill>
                  <a:schemeClr val="dk1"/>
                </a:solidFill>
                <a:latin typeface="Calibri"/>
                <a:ea typeface="Calibri"/>
                <a:cs typeface="Calibri"/>
                <a:sym typeface="Calibri"/>
              </a:rPr>
              <a:t>a patient’s</a:t>
            </a:r>
            <a:r>
              <a:rPr lang="en-US" sz="4400" b="0" i="0" u="none" strike="noStrike" cap="none" dirty="0">
                <a:solidFill>
                  <a:schemeClr val="dk1"/>
                </a:solidFill>
                <a:latin typeface="Calibri"/>
                <a:ea typeface="Calibri"/>
                <a:cs typeface="Calibri"/>
                <a:sym typeface="Calibri"/>
              </a:rPr>
              <a:t> Specialist(s) and Primary Care ?  </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What made it good?</a:t>
            </a:r>
            <a:endParaRPr sz="1400" b="0" i="0" u="none" strike="noStrike" cap="none" dirty="0">
              <a:solidFill>
                <a:srgbClr val="000000"/>
              </a:solidFill>
              <a:latin typeface="Arial"/>
              <a:ea typeface="Arial"/>
              <a:cs typeface="Arial"/>
              <a:sym typeface="Arial"/>
            </a:endParaRPr>
          </a:p>
          <a:p>
            <a:pPr marL="457200" marR="0" lvl="0" indent="-228600" algn="r" rtl="0">
              <a:lnSpc>
                <a:spcPct val="100000"/>
              </a:lnSpc>
              <a:spcBef>
                <a:spcPts val="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a:p>
            <a:pPr marL="457200" marR="0" lvl="0" indent="-228600" algn="r" rtl="0">
              <a:lnSpc>
                <a:spcPct val="100000"/>
              </a:lnSpc>
              <a:spcBef>
                <a:spcPts val="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a:p>
            <a:pPr marL="457200" marR="0" lvl="0" indent="-228600" algn="r" rtl="0">
              <a:lnSpc>
                <a:spcPct val="100000"/>
              </a:lnSpc>
              <a:spcBef>
                <a:spcPts val="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a:p>
            <a:pPr marL="457200" marR="0" lvl="0" indent="-228600" algn="r" rtl="0">
              <a:lnSpc>
                <a:spcPct val="100000"/>
              </a:lnSpc>
              <a:spcBef>
                <a:spcPts val="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a:p>
            <a:pPr marL="457200" marR="0" lvl="0" indent="-228600" algn="r" rtl="0">
              <a:lnSpc>
                <a:spcPct val="100000"/>
              </a:lnSpc>
              <a:spcBef>
                <a:spcPts val="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p:txBody>
      </p:sp>
      <p:sp>
        <p:nvSpPr>
          <p:cNvPr id="475" name="Google Shape;475;p32"/>
          <p:cNvSpPr txBox="1"/>
          <p:nvPr/>
        </p:nvSpPr>
        <p:spPr>
          <a:xfrm>
            <a:off x="197618" y="981323"/>
            <a:ext cx="6560018"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AA90"/>
              </a:buClr>
              <a:buSzPts val="3600"/>
              <a:buFont typeface="Calibri"/>
              <a:buNone/>
            </a:pPr>
            <a:r>
              <a:rPr lang="en-US" sz="8000" b="1" i="0" u="none" strike="noStrike" cap="none">
                <a:solidFill>
                  <a:schemeClr val="accent2"/>
                </a:solidFill>
                <a:latin typeface="Calibri"/>
                <a:ea typeface="Calibri"/>
                <a:cs typeface="Calibri"/>
                <a:sym typeface="Calibri"/>
              </a:rPr>
              <a:t>Activity</a:t>
            </a:r>
            <a:endParaRPr sz="8000" b="1" i="0" u="none" strike="noStrike" cap="none">
              <a:solidFill>
                <a:schemeClr val="accent2"/>
              </a:solidFill>
              <a:latin typeface="Calibri"/>
              <a:ea typeface="Calibri"/>
              <a:cs typeface="Calibri"/>
              <a:sym typeface="Calibri"/>
            </a:endParaRPr>
          </a:p>
        </p:txBody>
      </p:sp>
      <p:pic>
        <p:nvPicPr>
          <p:cNvPr id="476" name="Google Shape;476;p32"/>
          <p:cNvPicPr preferRelativeResize="0"/>
          <p:nvPr/>
        </p:nvPicPr>
        <p:blipFill rotWithShape="1">
          <a:blip r:embed="rId3">
            <a:alphaModFix/>
          </a:blip>
          <a:srcRect/>
          <a:stretch/>
        </p:blipFill>
        <p:spPr>
          <a:xfrm>
            <a:off x="11442421" y="6093498"/>
            <a:ext cx="427283" cy="627977"/>
          </a:xfrm>
          <a:prstGeom prst="rect">
            <a:avLst/>
          </a:prstGeom>
          <a:noFill/>
          <a:ln>
            <a:noFill/>
          </a:ln>
        </p:spPr>
      </p:pic>
      <p:sp>
        <p:nvSpPr>
          <p:cNvPr id="477" name="Google Shape;477;p32"/>
          <p:cNvSpPr txBox="1">
            <a:spLocks noGrp="1"/>
          </p:cNvSpPr>
          <p:nvPr>
            <p:ph type="ftr" idx="11"/>
          </p:nvPr>
        </p:nvSpPr>
        <p:spPr>
          <a:xfrm>
            <a:off x="0" y="651259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78" name="Google Shape;478;p32"/>
          <p:cNvSpPr txBox="1">
            <a:spLocks noGrp="1"/>
          </p:cNvSpPr>
          <p:nvPr>
            <p:ph type="sldNum" idx="12"/>
          </p:nvPr>
        </p:nvSpPr>
        <p:spPr>
          <a:xfrm>
            <a:off x="9448800" y="651259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cxnSp>
        <p:nvCxnSpPr>
          <p:cNvPr id="5" name="Straight Arrow Connector 4"/>
          <p:cNvCxnSpPr>
            <a:endCxn id="32" idx="0"/>
          </p:cNvCxnSpPr>
          <p:nvPr/>
        </p:nvCxnSpPr>
        <p:spPr>
          <a:xfrm>
            <a:off x="2466447" y="2114550"/>
            <a:ext cx="12417" cy="32396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86" name="Google Shape;486;p33"/>
          <p:cNvSpPr txBox="1">
            <a:spLocks noGrp="1"/>
          </p:cNvSpPr>
          <p:nvPr>
            <p:ph type="title"/>
          </p:nvPr>
        </p:nvSpPr>
        <p:spPr>
          <a:xfrm>
            <a:off x="343517" y="186113"/>
            <a:ext cx="11572498" cy="994275"/>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dirty="0">
                <a:sym typeface="Calibri"/>
              </a:rPr>
              <a:t>Care </a:t>
            </a:r>
            <a:r>
              <a:rPr lang="en-US" b="1" dirty="0" smtClean="0">
                <a:sym typeface="Calibri"/>
              </a:rPr>
              <a:t>Coordination: A </a:t>
            </a:r>
            <a:r>
              <a:rPr lang="en-US" b="1" dirty="0"/>
              <a:t>M</a:t>
            </a:r>
            <a:r>
              <a:rPr lang="en-US" b="1" dirty="0" smtClean="0"/>
              <a:t>ultidimensional </a:t>
            </a:r>
            <a:r>
              <a:rPr lang="en-US" b="1" dirty="0"/>
              <a:t>C</a:t>
            </a:r>
            <a:r>
              <a:rPr lang="en-US" b="1" dirty="0" smtClean="0"/>
              <a:t>oncept</a:t>
            </a:r>
            <a:endParaRPr b="1" dirty="0">
              <a:sym typeface="Calibri"/>
            </a:endParaRPr>
          </a:p>
        </p:txBody>
      </p:sp>
      <p:cxnSp>
        <p:nvCxnSpPr>
          <p:cNvPr id="40" name="Straight Arrow Connector 39"/>
          <p:cNvCxnSpPr/>
          <p:nvPr/>
        </p:nvCxnSpPr>
        <p:spPr>
          <a:xfrm>
            <a:off x="4780700" y="2678013"/>
            <a:ext cx="5533" cy="265525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87" name="Google Shape;487;p33"/>
          <p:cNvSpPr txBox="1">
            <a:spLocks noGrp="1"/>
          </p:cNvSpPr>
          <p:nvPr>
            <p:ph type="body" idx="1"/>
          </p:nvPr>
        </p:nvSpPr>
        <p:spPr>
          <a:xfrm>
            <a:off x="212771" y="954537"/>
            <a:ext cx="11905159" cy="454333"/>
          </a:xfrm>
          <a:prstGeom prst="rect">
            <a:avLst/>
          </a:prstGeom>
          <a:noFill/>
          <a:ln>
            <a:noFill/>
          </a:ln>
        </p:spPr>
        <p:txBody>
          <a:bodyPr spcFirstLastPara="1" wrap="square" lIns="68550" tIns="34275" rIns="68550" bIns="34275" anchor="t" anchorCtr="0">
            <a:noAutofit/>
          </a:bodyPr>
          <a:lstStyle/>
          <a:p>
            <a:pPr marL="38100" lvl="0" indent="0" algn="ctr" rtl="0">
              <a:lnSpc>
                <a:spcPct val="100000"/>
              </a:lnSpc>
              <a:spcBef>
                <a:spcPts val="0"/>
              </a:spcBef>
              <a:spcAft>
                <a:spcPts val="0"/>
              </a:spcAft>
              <a:buClr>
                <a:schemeClr val="dk1"/>
              </a:buClr>
              <a:buSzPts val="2800"/>
              <a:buNone/>
            </a:pPr>
            <a:r>
              <a:rPr lang="en-US" sz="2400" b="1" dirty="0">
                <a:solidFill>
                  <a:schemeClr val="accent2"/>
                </a:solidFill>
              </a:rPr>
              <a:t>Activity</a:t>
            </a:r>
            <a:r>
              <a:rPr lang="en-US" sz="2400" b="1" dirty="0" smtClean="0">
                <a:solidFill>
                  <a:schemeClr val="accent2"/>
                </a:solidFill>
              </a:rPr>
              <a:t>: </a:t>
            </a:r>
            <a:r>
              <a:rPr lang="en-US" sz="2400" dirty="0">
                <a:solidFill>
                  <a:schemeClr val="tx1"/>
                </a:solidFill>
              </a:rPr>
              <a:t>How are these Care Coordination concepts linked to the Chronic Care Model (CCM)?  </a:t>
            </a:r>
            <a:endParaRPr dirty="0">
              <a:solidFill>
                <a:schemeClr val="tx1"/>
              </a:solidFill>
            </a:endParaRPr>
          </a:p>
          <a:p>
            <a:pPr marL="38100" lvl="0" indent="0" algn="ctr" rtl="0">
              <a:lnSpc>
                <a:spcPct val="100000"/>
              </a:lnSpc>
              <a:spcBef>
                <a:spcPts val="0"/>
              </a:spcBef>
              <a:spcAft>
                <a:spcPts val="0"/>
              </a:spcAft>
              <a:buClr>
                <a:schemeClr val="dk1"/>
              </a:buClr>
              <a:buSzPts val="2800"/>
              <a:buNone/>
            </a:pPr>
            <a:endParaRPr dirty="0">
              <a:solidFill>
                <a:schemeClr val="accent2"/>
              </a:solidFill>
            </a:endParaRPr>
          </a:p>
        </p:txBody>
      </p:sp>
      <p:sp>
        <p:nvSpPr>
          <p:cNvPr id="489" name="Google Shape;489;p33"/>
          <p:cNvSpPr/>
          <p:nvPr/>
        </p:nvSpPr>
        <p:spPr>
          <a:xfrm>
            <a:off x="1270915" y="1711400"/>
            <a:ext cx="2391065" cy="2395995"/>
          </a:xfrm>
          <a:prstGeom prst="rect">
            <a:avLst/>
          </a:prstGeom>
          <a:solidFill>
            <a:schemeClr val="bg1"/>
          </a:solidFill>
          <a:ln w="12700" cap="flat" cmpd="sng">
            <a:solidFill>
              <a:schemeClr val="accent2"/>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dirty="0">
                <a:solidFill>
                  <a:schemeClr val="dk1"/>
                </a:solidFill>
                <a:latin typeface="Calibri"/>
                <a:ea typeface="Calibri"/>
                <a:cs typeface="Calibri"/>
                <a:sym typeface="Calibri"/>
              </a:rPr>
              <a:t>Effective communication among healthcare providers, patients, families, caregivers (regarding chronic conditions</a:t>
            </a:r>
            <a:r>
              <a:rPr lang="en-US" sz="2000" b="0" i="0" u="none" strike="noStrike" cap="none" dirty="0" smtClean="0">
                <a:solidFill>
                  <a:schemeClr val="dk1"/>
                </a:solidFill>
                <a:latin typeface="Calibri"/>
                <a:ea typeface="Calibri"/>
                <a:cs typeface="Calibri"/>
                <a:sym typeface="Calibri"/>
              </a:rPr>
              <a:t>).</a:t>
            </a:r>
            <a:endParaRPr sz="1600" b="0" i="0" u="none" strike="noStrike" cap="none" dirty="0">
              <a:solidFill>
                <a:srgbClr val="000000"/>
              </a:solidFill>
              <a:latin typeface="Arial"/>
              <a:ea typeface="Arial"/>
              <a:cs typeface="Arial"/>
              <a:sym typeface="Arial"/>
            </a:endParaRPr>
          </a:p>
        </p:txBody>
      </p:sp>
      <p:cxnSp>
        <p:nvCxnSpPr>
          <p:cNvPr id="38" name="Straight Arrow Connector 37"/>
          <p:cNvCxnSpPr/>
          <p:nvPr/>
        </p:nvCxnSpPr>
        <p:spPr>
          <a:xfrm>
            <a:off x="7361857" y="2082853"/>
            <a:ext cx="12417" cy="32396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0" name="Google Shape;490;p33"/>
          <p:cNvSpPr/>
          <p:nvPr/>
        </p:nvSpPr>
        <p:spPr>
          <a:xfrm>
            <a:off x="3897829" y="2542056"/>
            <a:ext cx="1798121" cy="903620"/>
          </a:xfrm>
          <a:prstGeom prst="rect">
            <a:avLst/>
          </a:prstGeom>
          <a:solidFill>
            <a:schemeClr val="bg1"/>
          </a:solidFill>
          <a:ln w="12700" cap="flat" cmpd="sng">
            <a:solidFill>
              <a:schemeClr val="accent2"/>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dirty="0" smtClean="0">
                <a:solidFill>
                  <a:schemeClr val="dk1"/>
                </a:solidFill>
                <a:latin typeface="Calibri"/>
                <a:ea typeface="Calibri"/>
                <a:cs typeface="Calibri"/>
                <a:sym typeface="Calibri"/>
              </a:rPr>
              <a:t>Safe </a:t>
            </a:r>
            <a:r>
              <a:rPr lang="en-US" sz="2000" b="0" i="0" u="none" strike="noStrike" cap="none" dirty="0">
                <a:solidFill>
                  <a:schemeClr val="dk1"/>
                </a:solidFill>
                <a:latin typeface="Calibri"/>
                <a:ea typeface="Calibri"/>
                <a:cs typeface="Calibri"/>
                <a:sym typeface="Calibri"/>
              </a:rPr>
              <a:t>care </a:t>
            </a:r>
            <a:r>
              <a:rPr lang="en-US" sz="2000" b="0" i="0" u="none" strike="noStrike" cap="none" dirty="0" smtClean="0">
                <a:solidFill>
                  <a:schemeClr val="dk1"/>
                </a:solidFill>
                <a:latin typeface="Calibri"/>
                <a:ea typeface="Calibri"/>
                <a:cs typeface="Calibri"/>
                <a:sym typeface="Calibri"/>
              </a:rPr>
              <a:t>transitions </a:t>
            </a:r>
            <a:endParaRPr sz="1600" b="0" i="0" u="none" strike="noStrike" cap="none" dirty="0">
              <a:solidFill>
                <a:srgbClr val="000000"/>
              </a:solidFill>
              <a:latin typeface="Arial"/>
              <a:ea typeface="Arial"/>
              <a:cs typeface="Arial"/>
              <a:sym typeface="Arial"/>
            </a:endParaRPr>
          </a:p>
        </p:txBody>
      </p:sp>
      <p:cxnSp>
        <p:nvCxnSpPr>
          <p:cNvPr id="39" name="Straight Arrow Connector 38"/>
          <p:cNvCxnSpPr/>
          <p:nvPr/>
        </p:nvCxnSpPr>
        <p:spPr>
          <a:xfrm>
            <a:off x="10578943" y="2093605"/>
            <a:ext cx="12417" cy="32396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1" name="Google Shape;491;p33"/>
          <p:cNvSpPr/>
          <p:nvPr/>
        </p:nvSpPr>
        <p:spPr>
          <a:xfrm>
            <a:off x="6102173" y="1706721"/>
            <a:ext cx="2544202" cy="2416259"/>
          </a:xfrm>
          <a:prstGeom prst="rect">
            <a:avLst/>
          </a:prstGeom>
          <a:solidFill>
            <a:schemeClr val="bg1"/>
          </a:solidFill>
          <a:ln w="12700" cap="flat" cmpd="sng">
            <a:solidFill>
              <a:schemeClr val="accent2"/>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A longitudinal view of care that considers the past, while monitoring present delivery of care and anticipating future needs</a:t>
            </a:r>
            <a:r>
              <a:rPr lang="en-US" sz="2000" b="0" i="0" u="none" strike="noStrike" cap="none"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492" name="Google Shape;492;p33"/>
          <p:cNvSpPr/>
          <p:nvPr/>
        </p:nvSpPr>
        <p:spPr>
          <a:xfrm>
            <a:off x="9121720" y="1714474"/>
            <a:ext cx="2960374" cy="2392921"/>
          </a:xfrm>
          <a:prstGeom prst="rect">
            <a:avLst/>
          </a:prstGeom>
          <a:solidFill>
            <a:schemeClr val="bg1"/>
          </a:solidFill>
          <a:ln w="12700" cap="flat" cmpd="sng">
            <a:solidFill>
              <a:schemeClr val="accent2"/>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The facilitation of linkages between communities and the healthcare system to address medical, social, educational and other support needs that align with the patient goals</a:t>
            </a:r>
            <a:r>
              <a:rPr lang="en-US" sz="2000" b="0" i="0" u="none" strike="noStrike" cap="none"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493" name="Google Shape;493;p33"/>
          <p:cNvSpPr txBox="1"/>
          <p:nvPr/>
        </p:nvSpPr>
        <p:spPr>
          <a:xfrm>
            <a:off x="18848" y="6331237"/>
            <a:ext cx="6083325" cy="20767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Source:  National Quality Forum’s Care Coordination Endorsement Maintenance Project. 2017</a:t>
            </a:r>
            <a:endParaRPr sz="1000" b="0" i="0" u="none" strike="noStrike" cap="none">
              <a:solidFill>
                <a:schemeClr val="dk1"/>
              </a:solidFill>
              <a:latin typeface="Calibri"/>
              <a:ea typeface="Calibri"/>
              <a:cs typeface="Calibri"/>
              <a:sym typeface="Calibri"/>
            </a:endParaRPr>
          </a:p>
        </p:txBody>
      </p:sp>
      <p:sp>
        <p:nvSpPr>
          <p:cNvPr id="494" name="Google Shape;494;p33"/>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495" name="Google Shape;495;p33"/>
          <p:cNvSpPr txBox="1">
            <a:spLocks noGrp="1"/>
          </p:cNvSpPr>
          <p:nvPr>
            <p:ph type="ftr" idx="11"/>
          </p:nvPr>
        </p:nvSpPr>
        <p:spPr>
          <a:xfrm>
            <a:off x="18848" y="646221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496" name="Google Shape;496;p33"/>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
        <p:nvSpPr>
          <p:cNvPr id="497" name="Google Shape;497;p33"/>
          <p:cNvSpPr txBox="1"/>
          <p:nvPr/>
        </p:nvSpPr>
        <p:spPr>
          <a:xfrm>
            <a:off x="24199" y="2678013"/>
            <a:ext cx="120601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dirty="0">
                <a:solidFill>
                  <a:schemeClr val="dk1"/>
                </a:solidFill>
                <a:latin typeface="Calibri"/>
                <a:ea typeface="Calibri"/>
                <a:cs typeface="Calibri"/>
                <a:sym typeface="Calibri"/>
              </a:rPr>
              <a:t>Concepts</a:t>
            </a:r>
            <a:endParaRPr sz="2000" b="1" i="0" u="none" strike="noStrike" cap="none" dirty="0">
              <a:solidFill>
                <a:schemeClr val="dk1"/>
              </a:solidFill>
              <a:latin typeface="Calibri"/>
              <a:ea typeface="Calibri"/>
              <a:cs typeface="Calibri"/>
              <a:sym typeface="Calibri"/>
            </a:endParaRPr>
          </a:p>
        </p:txBody>
      </p:sp>
      <p:sp>
        <p:nvSpPr>
          <p:cNvPr id="498" name="Google Shape;498;p33"/>
          <p:cNvSpPr txBox="1"/>
          <p:nvPr/>
        </p:nvSpPr>
        <p:spPr>
          <a:xfrm>
            <a:off x="80166" y="4526270"/>
            <a:ext cx="131451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dirty="0">
                <a:solidFill>
                  <a:schemeClr val="dk1"/>
                </a:solidFill>
                <a:latin typeface="Calibri"/>
                <a:ea typeface="Calibri"/>
                <a:cs typeface="Calibri"/>
                <a:sym typeface="Calibri"/>
              </a:rPr>
              <a:t>Examples</a:t>
            </a:r>
            <a:endParaRPr sz="2000" b="1" i="0" u="none" strike="noStrike" cap="none" dirty="0">
              <a:solidFill>
                <a:schemeClr val="dk1"/>
              </a:solidFill>
              <a:latin typeface="Calibri"/>
              <a:ea typeface="Calibri"/>
              <a:cs typeface="Calibri"/>
              <a:sym typeface="Calibri"/>
            </a:endParaRPr>
          </a:p>
        </p:txBody>
      </p:sp>
      <p:sp>
        <p:nvSpPr>
          <p:cNvPr id="499" name="Google Shape;499;p33"/>
          <p:cNvSpPr txBox="1"/>
          <p:nvPr/>
        </p:nvSpPr>
        <p:spPr>
          <a:xfrm>
            <a:off x="164227" y="5262723"/>
            <a:ext cx="117837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accent2"/>
                </a:solidFill>
                <a:latin typeface="Calibri"/>
                <a:ea typeface="Calibri"/>
                <a:cs typeface="Calibri"/>
                <a:sym typeface="Calibri"/>
              </a:rPr>
              <a:t>Identify the CCM Element:</a:t>
            </a:r>
            <a:endParaRPr sz="1800" b="1" u="none" strike="noStrike" cap="none" dirty="0">
              <a:solidFill>
                <a:schemeClr val="accent2"/>
              </a:solidFill>
              <a:latin typeface="Calibri"/>
              <a:ea typeface="Calibri"/>
              <a:cs typeface="Calibri"/>
              <a:sym typeface="Calibri"/>
            </a:endParaRPr>
          </a:p>
        </p:txBody>
      </p:sp>
      <p:pic>
        <p:nvPicPr>
          <p:cNvPr id="500" name="Google Shape;500;p33"/>
          <p:cNvPicPr preferRelativeResize="0"/>
          <p:nvPr/>
        </p:nvPicPr>
        <p:blipFill rotWithShape="1">
          <a:blip r:embed="rId3">
            <a:alphaModFix/>
          </a:blip>
          <a:srcRect/>
          <a:stretch/>
        </p:blipFill>
        <p:spPr>
          <a:xfrm>
            <a:off x="10284881" y="6199363"/>
            <a:ext cx="427283" cy="627977"/>
          </a:xfrm>
          <a:prstGeom prst="rect">
            <a:avLst/>
          </a:prstGeom>
          <a:noFill/>
          <a:ln>
            <a:noFill/>
          </a:ln>
        </p:spPr>
      </p:pic>
      <p:sp>
        <p:nvSpPr>
          <p:cNvPr id="3" name="TextBox 2"/>
          <p:cNvSpPr txBox="1"/>
          <p:nvPr/>
        </p:nvSpPr>
        <p:spPr>
          <a:xfrm>
            <a:off x="1300873" y="4404392"/>
            <a:ext cx="2355982" cy="639872"/>
          </a:xfrm>
          <a:prstGeom prst="rect">
            <a:avLst/>
          </a:prstGeom>
          <a:solidFill>
            <a:schemeClr val="bg1"/>
          </a:solidFill>
          <a:ln>
            <a:solidFill>
              <a:schemeClr val="tx1"/>
            </a:solidFill>
          </a:ln>
        </p:spPr>
        <p:txBody>
          <a:bodyPr wrap="square" rtlCol="0">
            <a:spAutoFit/>
          </a:bodyPr>
          <a:lstStyle/>
          <a:p>
            <a:endParaRPr lang="en-US" dirty="0"/>
          </a:p>
        </p:txBody>
      </p:sp>
      <p:sp>
        <p:nvSpPr>
          <p:cNvPr id="29" name="TextBox 28"/>
          <p:cNvSpPr txBox="1"/>
          <p:nvPr/>
        </p:nvSpPr>
        <p:spPr>
          <a:xfrm>
            <a:off x="3861443" y="4404392"/>
            <a:ext cx="1798121" cy="639872"/>
          </a:xfrm>
          <a:prstGeom prst="rect">
            <a:avLst/>
          </a:prstGeom>
          <a:solidFill>
            <a:schemeClr val="bg1"/>
          </a:solidFill>
          <a:ln>
            <a:solidFill>
              <a:schemeClr val="tx1"/>
            </a:solidFill>
          </a:ln>
        </p:spPr>
        <p:txBody>
          <a:bodyPr wrap="square" rtlCol="0">
            <a:spAutoFit/>
          </a:bodyPr>
          <a:lstStyle/>
          <a:p>
            <a:endParaRPr lang="en-US" dirty="0"/>
          </a:p>
        </p:txBody>
      </p:sp>
      <p:sp>
        <p:nvSpPr>
          <p:cNvPr id="30" name="TextBox 29"/>
          <p:cNvSpPr txBox="1"/>
          <p:nvPr/>
        </p:nvSpPr>
        <p:spPr>
          <a:xfrm>
            <a:off x="6102173" y="4403711"/>
            <a:ext cx="2544202" cy="639872"/>
          </a:xfrm>
          <a:prstGeom prst="rect">
            <a:avLst/>
          </a:prstGeom>
          <a:solidFill>
            <a:schemeClr val="bg1"/>
          </a:solidFill>
          <a:ln>
            <a:solidFill>
              <a:schemeClr val="tx1"/>
            </a:solidFill>
          </a:ln>
        </p:spPr>
        <p:txBody>
          <a:bodyPr wrap="square" rtlCol="0">
            <a:spAutoFit/>
          </a:bodyPr>
          <a:lstStyle/>
          <a:p>
            <a:endParaRPr lang="en-US" dirty="0"/>
          </a:p>
        </p:txBody>
      </p:sp>
      <p:sp>
        <p:nvSpPr>
          <p:cNvPr id="31" name="TextBox 30"/>
          <p:cNvSpPr txBox="1"/>
          <p:nvPr/>
        </p:nvSpPr>
        <p:spPr>
          <a:xfrm>
            <a:off x="9121720" y="4399056"/>
            <a:ext cx="2960374" cy="639872"/>
          </a:xfrm>
          <a:prstGeom prst="rect">
            <a:avLst/>
          </a:prstGeom>
          <a:solidFill>
            <a:schemeClr val="bg1"/>
          </a:solidFill>
          <a:ln>
            <a:solidFill>
              <a:schemeClr val="tx1"/>
            </a:solidFill>
          </a:ln>
        </p:spPr>
        <p:txBody>
          <a:bodyPr wrap="square" rtlCol="0">
            <a:spAutoFit/>
          </a:bodyPr>
          <a:lstStyle/>
          <a:p>
            <a:endParaRPr lang="en-US" dirty="0"/>
          </a:p>
        </p:txBody>
      </p:sp>
      <p:sp>
        <p:nvSpPr>
          <p:cNvPr id="32" name="TextBox 31"/>
          <p:cNvSpPr txBox="1"/>
          <p:nvPr/>
        </p:nvSpPr>
        <p:spPr>
          <a:xfrm>
            <a:off x="1300873" y="5354213"/>
            <a:ext cx="2355982" cy="639872"/>
          </a:xfrm>
          <a:prstGeom prst="rect">
            <a:avLst/>
          </a:prstGeom>
          <a:noFill/>
          <a:ln>
            <a:solidFill>
              <a:schemeClr val="tx1"/>
            </a:solidFill>
          </a:ln>
        </p:spPr>
        <p:txBody>
          <a:bodyPr wrap="square" rtlCol="0">
            <a:spAutoFit/>
          </a:bodyPr>
          <a:lstStyle/>
          <a:p>
            <a:endParaRPr lang="en-US" dirty="0"/>
          </a:p>
        </p:txBody>
      </p:sp>
      <p:sp>
        <p:nvSpPr>
          <p:cNvPr id="33" name="TextBox 32"/>
          <p:cNvSpPr txBox="1"/>
          <p:nvPr/>
        </p:nvSpPr>
        <p:spPr>
          <a:xfrm>
            <a:off x="3861442" y="5354213"/>
            <a:ext cx="1798121" cy="639872"/>
          </a:xfrm>
          <a:prstGeom prst="rect">
            <a:avLst/>
          </a:prstGeom>
          <a:noFill/>
          <a:ln>
            <a:solidFill>
              <a:schemeClr val="tx1"/>
            </a:solidFill>
          </a:ln>
        </p:spPr>
        <p:txBody>
          <a:bodyPr wrap="square" rtlCol="0">
            <a:spAutoFit/>
          </a:bodyPr>
          <a:lstStyle/>
          <a:p>
            <a:endParaRPr lang="en-US" dirty="0"/>
          </a:p>
        </p:txBody>
      </p:sp>
      <p:sp>
        <p:nvSpPr>
          <p:cNvPr id="34" name="TextBox 33"/>
          <p:cNvSpPr txBox="1"/>
          <p:nvPr/>
        </p:nvSpPr>
        <p:spPr>
          <a:xfrm>
            <a:off x="6102173" y="5354213"/>
            <a:ext cx="2544202" cy="639872"/>
          </a:xfrm>
          <a:prstGeom prst="rect">
            <a:avLst/>
          </a:prstGeom>
          <a:noFill/>
          <a:ln>
            <a:solidFill>
              <a:schemeClr val="tx1"/>
            </a:solidFill>
          </a:ln>
        </p:spPr>
        <p:txBody>
          <a:bodyPr wrap="square" rtlCol="0">
            <a:spAutoFit/>
          </a:bodyPr>
          <a:lstStyle/>
          <a:p>
            <a:endParaRPr lang="en-US" dirty="0"/>
          </a:p>
        </p:txBody>
      </p:sp>
      <p:sp>
        <p:nvSpPr>
          <p:cNvPr id="35" name="TextBox 34"/>
          <p:cNvSpPr txBox="1"/>
          <p:nvPr/>
        </p:nvSpPr>
        <p:spPr>
          <a:xfrm>
            <a:off x="9129963" y="5333268"/>
            <a:ext cx="2960374" cy="639872"/>
          </a:xfrm>
          <a:prstGeom prst="rect">
            <a:avLst/>
          </a:prstGeom>
          <a:noFill/>
          <a:ln>
            <a:solidFill>
              <a:schemeClr val="tx1"/>
            </a:solidFill>
          </a:ln>
        </p:spPr>
        <p:txBody>
          <a:bodyPr wrap="square" rtlCol="0">
            <a:spAutoFit/>
          </a:bodyPr>
          <a:lstStyle/>
          <a:p>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500"/>
                                        <p:tgtEl>
                                          <p:spTgt spid="4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5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
                                        </p:tgtEl>
                                        <p:attrNameLst>
                                          <p:attrName>style.visibility</p:attrName>
                                        </p:attrNameLst>
                                      </p:cBhvr>
                                      <p:to>
                                        <p:strVal val="visible"/>
                                      </p:to>
                                    </p:set>
                                    <p:animEffect transition="in" filter="fade">
                                      <p:cBhvr>
                                        <p:cTn id="17" dur="500"/>
                                        <p:tgtEl>
                                          <p:spTgt spid="4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2"/>
                                        </p:tgtEl>
                                        <p:attrNameLst>
                                          <p:attrName>style.visibility</p:attrName>
                                        </p:attrNameLst>
                                      </p:cBhvr>
                                      <p:to>
                                        <p:strVal val="visible"/>
                                      </p:to>
                                    </p:set>
                                    <p:animEffect transition="in" filter="fade">
                                      <p:cBhvr>
                                        <p:cTn id="22"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4"/>
          <p:cNvSpPr txBox="1">
            <a:spLocks noGrp="1"/>
          </p:cNvSpPr>
          <p:nvPr>
            <p:ph type="title"/>
          </p:nvPr>
        </p:nvSpPr>
        <p:spPr>
          <a:xfrm>
            <a:off x="366650" y="208387"/>
            <a:ext cx="9310750" cy="1322643"/>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000" b="1">
                <a:latin typeface="Calibri"/>
                <a:ea typeface="Calibri"/>
                <a:cs typeface="Calibri"/>
                <a:sym typeface="Calibri"/>
              </a:rPr>
              <a:t>Who is on the Patient’s Health Care Team?</a:t>
            </a:r>
            <a:endParaRPr sz="6000" b="1">
              <a:latin typeface="Calibri"/>
              <a:ea typeface="Calibri"/>
              <a:cs typeface="Calibri"/>
              <a:sym typeface="Calibri"/>
            </a:endParaRPr>
          </a:p>
        </p:txBody>
      </p:sp>
      <p:sp>
        <p:nvSpPr>
          <p:cNvPr id="515" name="Google Shape;515;p34"/>
          <p:cNvSpPr/>
          <p:nvPr/>
        </p:nvSpPr>
        <p:spPr>
          <a:xfrm>
            <a:off x="539350" y="2245850"/>
            <a:ext cx="4114800" cy="52320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Specialists Practice Team</a:t>
            </a:r>
            <a:endParaRPr sz="1400" b="0" i="0" u="none" strike="noStrike" cap="none">
              <a:solidFill>
                <a:srgbClr val="000000"/>
              </a:solidFill>
              <a:latin typeface="Arial"/>
              <a:ea typeface="Arial"/>
              <a:cs typeface="Arial"/>
              <a:sym typeface="Arial"/>
            </a:endParaRPr>
          </a:p>
        </p:txBody>
      </p:sp>
      <p:pic>
        <p:nvPicPr>
          <p:cNvPr id="526" name="Google Shape;526;p34"/>
          <p:cNvPicPr preferRelativeResize="0"/>
          <p:nvPr/>
        </p:nvPicPr>
        <p:blipFill rotWithShape="1">
          <a:blip r:embed="rId3">
            <a:alphaModFix/>
          </a:blip>
          <a:srcRect/>
          <a:stretch/>
        </p:blipFill>
        <p:spPr>
          <a:xfrm>
            <a:off x="5521170" y="4696572"/>
            <a:ext cx="1208837" cy="1208837"/>
          </a:xfrm>
          <a:prstGeom prst="rect">
            <a:avLst/>
          </a:prstGeom>
          <a:noFill/>
          <a:ln>
            <a:noFill/>
          </a:ln>
        </p:spPr>
      </p:pic>
      <p:sp>
        <p:nvSpPr>
          <p:cNvPr id="516" name="Google Shape;516;p34"/>
          <p:cNvSpPr/>
          <p:nvPr/>
        </p:nvSpPr>
        <p:spPr>
          <a:xfrm>
            <a:off x="539352" y="2944950"/>
            <a:ext cx="4114800" cy="52320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PCP Practice Team</a:t>
            </a:r>
            <a:endParaRPr sz="1400" b="0" i="0" u="none" strike="noStrike" cap="none">
              <a:solidFill>
                <a:srgbClr val="000000"/>
              </a:solidFill>
              <a:latin typeface="Arial"/>
              <a:ea typeface="Arial"/>
              <a:cs typeface="Arial"/>
              <a:sym typeface="Arial"/>
            </a:endParaRPr>
          </a:p>
        </p:txBody>
      </p:sp>
      <p:sp>
        <p:nvSpPr>
          <p:cNvPr id="517" name="Google Shape;517;p34"/>
          <p:cNvSpPr/>
          <p:nvPr/>
        </p:nvSpPr>
        <p:spPr>
          <a:xfrm>
            <a:off x="539357" y="3704575"/>
            <a:ext cx="4114800" cy="52320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Hospitalist</a:t>
            </a:r>
            <a:endParaRPr sz="1400" b="0" i="0" u="none" strike="noStrike" cap="none">
              <a:solidFill>
                <a:srgbClr val="000000"/>
              </a:solidFill>
              <a:latin typeface="Arial"/>
              <a:ea typeface="Arial"/>
              <a:cs typeface="Arial"/>
              <a:sym typeface="Arial"/>
            </a:endParaRPr>
          </a:p>
        </p:txBody>
      </p:sp>
      <p:sp>
        <p:nvSpPr>
          <p:cNvPr id="518" name="Google Shape;518;p34"/>
          <p:cNvSpPr/>
          <p:nvPr/>
        </p:nvSpPr>
        <p:spPr>
          <a:xfrm>
            <a:off x="539352" y="4487925"/>
            <a:ext cx="4114800" cy="52320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Home Care Agency</a:t>
            </a: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544950" y="5247550"/>
            <a:ext cx="4114800" cy="52320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Health Plan Care Manager</a:t>
            </a:r>
            <a:endParaRPr sz="1400" b="0" i="0" u="none" strike="noStrike" cap="none">
              <a:solidFill>
                <a:srgbClr val="000000"/>
              </a:solidFill>
              <a:latin typeface="Arial"/>
              <a:ea typeface="Arial"/>
              <a:cs typeface="Arial"/>
              <a:sym typeface="Arial"/>
            </a:endParaRPr>
          </a:p>
        </p:txBody>
      </p:sp>
      <p:sp>
        <p:nvSpPr>
          <p:cNvPr id="520" name="Google Shape;520;p34"/>
          <p:cNvSpPr/>
          <p:nvPr/>
        </p:nvSpPr>
        <p:spPr>
          <a:xfrm>
            <a:off x="5022025" y="3778560"/>
            <a:ext cx="5120056" cy="52322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Hospital Discharge Care Manager</a:t>
            </a:r>
            <a:endParaRPr sz="1400" b="0" i="0" u="none" strike="noStrike" cap="none">
              <a:solidFill>
                <a:srgbClr val="000000"/>
              </a:solidFill>
              <a:latin typeface="Arial"/>
              <a:ea typeface="Arial"/>
              <a:cs typeface="Arial"/>
              <a:sym typeface="Arial"/>
            </a:endParaRPr>
          </a:p>
        </p:txBody>
      </p:sp>
      <p:sp>
        <p:nvSpPr>
          <p:cNvPr id="514" name="Google Shape;514;p34"/>
          <p:cNvSpPr txBox="1">
            <a:spLocks noGrp="1"/>
          </p:cNvSpPr>
          <p:nvPr>
            <p:ph type="body" idx="1"/>
          </p:nvPr>
        </p:nvSpPr>
        <p:spPr>
          <a:xfrm>
            <a:off x="6671515" y="4606641"/>
            <a:ext cx="4947400" cy="1529785"/>
          </a:xfrm>
          <a:prstGeom prst="rect">
            <a:avLst/>
          </a:prstGeom>
          <a:noFill/>
          <a:ln w="38100" cap="flat" cmpd="sng">
            <a:solidFill>
              <a:srgbClr val="E1EFD8"/>
            </a:solidFill>
            <a:prstDash val="solid"/>
            <a:round/>
            <a:headEnd type="none" w="sm" len="sm"/>
            <a:tailEnd type="none" w="sm" len="sm"/>
          </a:ln>
        </p:spPr>
        <p:txBody>
          <a:bodyPr spcFirstLastPara="1" wrap="square" lIns="68550" tIns="34275" rIns="68550" bIns="34275" anchor="t" anchorCtr="0">
            <a:noAutofit/>
          </a:bodyPr>
          <a:lstStyle/>
          <a:p>
            <a:pPr marL="0" lvl="0" indent="0" algn="ctr" rtl="0">
              <a:lnSpc>
                <a:spcPct val="90000"/>
              </a:lnSpc>
              <a:spcBef>
                <a:spcPts val="750"/>
              </a:spcBef>
              <a:spcAft>
                <a:spcPts val="0"/>
              </a:spcAft>
              <a:buClr>
                <a:schemeClr val="dk1"/>
              </a:buClr>
              <a:buSzPts val="2800"/>
              <a:buNone/>
            </a:pPr>
            <a:r>
              <a:rPr lang="en-US" sz="3200" b="1"/>
              <a:t>Key:</a:t>
            </a:r>
            <a:r>
              <a:rPr lang="en-US" sz="3200"/>
              <a:t> Specialist and PCP team – it is about communication and relationships! </a:t>
            </a:r>
            <a:endParaRPr sz="3200"/>
          </a:p>
        </p:txBody>
      </p:sp>
      <p:sp>
        <p:nvSpPr>
          <p:cNvPr id="521" name="Google Shape;521;p34"/>
          <p:cNvSpPr/>
          <p:nvPr/>
        </p:nvSpPr>
        <p:spPr>
          <a:xfrm>
            <a:off x="5022025" y="2245850"/>
            <a:ext cx="5120100" cy="52320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Patient/Caregiver</a:t>
            </a:r>
            <a:endParaRPr sz="1400" b="0" i="0" u="none" strike="noStrike" cap="none">
              <a:solidFill>
                <a:srgbClr val="000000"/>
              </a:solidFill>
              <a:latin typeface="Arial"/>
              <a:ea typeface="Arial"/>
              <a:cs typeface="Arial"/>
              <a:sym typeface="Arial"/>
            </a:endParaRPr>
          </a:p>
        </p:txBody>
      </p:sp>
      <p:sp>
        <p:nvSpPr>
          <p:cNvPr id="522" name="Google Shape;522;p34"/>
          <p:cNvSpPr/>
          <p:nvPr/>
        </p:nvSpPr>
        <p:spPr>
          <a:xfrm>
            <a:off x="5022025" y="2940200"/>
            <a:ext cx="5120100" cy="523200"/>
          </a:xfrm>
          <a:prstGeom prst="rect">
            <a:avLst/>
          </a:prstGeom>
          <a:solidFill>
            <a:srgbClr val="E1EFD8"/>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Community Resource</a:t>
            </a:r>
            <a:endParaRPr sz="1400" b="0" i="0" u="none" strike="noStrike" cap="none">
              <a:solidFill>
                <a:srgbClr val="000000"/>
              </a:solidFill>
              <a:latin typeface="Arial"/>
              <a:ea typeface="Arial"/>
              <a:cs typeface="Arial"/>
              <a:sym typeface="Arial"/>
            </a:endParaRPr>
          </a:p>
        </p:txBody>
      </p:sp>
      <p:sp>
        <p:nvSpPr>
          <p:cNvPr id="523" name="Google Shape;523;p34"/>
          <p:cNvSpPr/>
          <p:nvPr/>
        </p:nvSpPr>
        <p:spPr>
          <a:xfrm>
            <a:off x="11056282" y="6217382"/>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524" name="Google Shape;524;p34"/>
          <p:cNvSpPr txBox="1">
            <a:spLocks noGrp="1"/>
          </p:cNvSpPr>
          <p:nvPr>
            <p:ph type="ftr" idx="11"/>
          </p:nvPr>
        </p:nvSpPr>
        <p:spPr>
          <a:xfrm>
            <a:off x="-22229"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525" name="Google Shape;525;p34"/>
          <p:cNvSpPr txBox="1">
            <a:spLocks noGrp="1"/>
          </p:cNvSpPr>
          <p:nvPr>
            <p:ph type="sldNum" idx="12"/>
          </p:nvPr>
        </p:nvSpPr>
        <p:spPr>
          <a:xfrm>
            <a:off x="9448800" y="65066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animEffect transition="in" filter="fade">
                                      <p:cBhvr>
                                        <p:cTn id="7" dur="500"/>
                                        <p:tgtEl>
                                          <p:spTgt spid="5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5"/>
          <p:cNvSpPr txBox="1">
            <a:spLocks noGrp="1"/>
          </p:cNvSpPr>
          <p:nvPr>
            <p:ph type="body" idx="1"/>
          </p:nvPr>
        </p:nvSpPr>
        <p:spPr>
          <a:xfrm>
            <a:off x="264231" y="2177726"/>
            <a:ext cx="10022770" cy="2843453"/>
          </a:xfrm>
          <a:prstGeom prst="rect">
            <a:avLst/>
          </a:prstGeom>
          <a:noFill/>
          <a:ln>
            <a:noFill/>
          </a:ln>
        </p:spPr>
        <p:txBody>
          <a:bodyPr spcFirstLastPara="1" wrap="square" lIns="68550" tIns="34275" rIns="68550" bIns="34275" anchor="t" anchorCtr="0">
            <a:normAutofit/>
          </a:bodyPr>
          <a:lstStyle/>
          <a:p>
            <a:pPr marL="704850" indent="-571500">
              <a:spcBef>
                <a:spcPts val="0"/>
              </a:spcBef>
              <a:buSzPct val="100000"/>
            </a:pPr>
            <a:r>
              <a:rPr lang="en-US" sz="4000" dirty="0"/>
              <a:t>Based on the patient your practice serves, what medical healthcare agencies do you coordinate </a:t>
            </a:r>
            <a:r>
              <a:rPr lang="en-US" sz="4000" dirty="0" smtClean="0"/>
              <a:t>with?</a:t>
            </a:r>
            <a:endParaRPr lang="en-US" dirty="0"/>
          </a:p>
          <a:p>
            <a:pPr marL="704850" indent="-571500">
              <a:spcBef>
                <a:spcPts val="0"/>
              </a:spcBef>
              <a:buSzPct val="100000"/>
            </a:pPr>
            <a:r>
              <a:rPr lang="en-US" sz="4000" dirty="0" smtClean="0"/>
              <a:t>Where </a:t>
            </a:r>
            <a:r>
              <a:rPr lang="en-US" sz="4000" dirty="0"/>
              <a:t>is the opportunity? </a:t>
            </a:r>
            <a:endParaRPr sz="4000" dirty="0"/>
          </a:p>
        </p:txBody>
      </p:sp>
      <p:sp>
        <p:nvSpPr>
          <p:cNvPr id="533" name="Google Shape;533;p35"/>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534" name="Google Shape;534;p35"/>
          <p:cNvSpPr txBox="1"/>
          <p:nvPr/>
        </p:nvSpPr>
        <p:spPr>
          <a:xfrm>
            <a:off x="844191" y="852026"/>
            <a:ext cx="6560018"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AA90"/>
              </a:buClr>
              <a:buSzPts val="3600"/>
              <a:buFont typeface="Calibri"/>
              <a:buNone/>
            </a:pPr>
            <a:r>
              <a:rPr lang="en-US" sz="8000" b="1" i="0" u="none" strike="noStrike" cap="none" dirty="0">
                <a:solidFill>
                  <a:schemeClr val="accent2"/>
                </a:solidFill>
                <a:latin typeface="Calibri"/>
                <a:ea typeface="Calibri"/>
                <a:cs typeface="Calibri"/>
                <a:sym typeface="Calibri"/>
              </a:rPr>
              <a:t>Activity</a:t>
            </a:r>
            <a:endParaRPr sz="8000" b="1" i="0" u="none" strike="noStrike" cap="none" dirty="0">
              <a:solidFill>
                <a:schemeClr val="accent2"/>
              </a:solidFill>
              <a:latin typeface="Calibri"/>
              <a:ea typeface="Calibri"/>
              <a:cs typeface="Calibri"/>
              <a:sym typeface="Calibri"/>
            </a:endParaRPr>
          </a:p>
        </p:txBody>
      </p:sp>
      <p:pic>
        <p:nvPicPr>
          <p:cNvPr id="535" name="Google Shape;535;p35"/>
          <p:cNvPicPr preferRelativeResize="0"/>
          <p:nvPr/>
        </p:nvPicPr>
        <p:blipFill rotWithShape="1">
          <a:blip r:embed="rId3">
            <a:alphaModFix/>
          </a:blip>
          <a:srcRect/>
          <a:stretch/>
        </p:blipFill>
        <p:spPr>
          <a:xfrm>
            <a:off x="11353800" y="6042361"/>
            <a:ext cx="427283" cy="627977"/>
          </a:xfrm>
          <a:prstGeom prst="rect">
            <a:avLst/>
          </a:prstGeom>
          <a:noFill/>
          <a:ln>
            <a:noFill/>
          </a:ln>
        </p:spPr>
      </p:pic>
      <p:sp>
        <p:nvSpPr>
          <p:cNvPr id="536" name="Google Shape;536;p35"/>
          <p:cNvSpPr txBox="1">
            <a:spLocks noGrp="1"/>
          </p:cNvSpPr>
          <p:nvPr>
            <p:ph type="ftr" idx="11"/>
          </p:nvPr>
        </p:nvSpPr>
        <p:spPr>
          <a:xfrm>
            <a:off x="940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537" name="Google Shape;537;p35"/>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6"/>
          <p:cNvSpPr txBox="1">
            <a:spLocks noGrp="1"/>
          </p:cNvSpPr>
          <p:nvPr>
            <p:ph type="title"/>
          </p:nvPr>
        </p:nvSpPr>
        <p:spPr>
          <a:xfrm>
            <a:off x="320841" y="228417"/>
            <a:ext cx="11662611" cy="1483152"/>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rgbClr val="009681"/>
              </a:buClr>
              <a:buSzPts val="3959"/>
              <a:buFont typeface="Calibri"/>
              <a:buNone/>
            </a:pPr>
            <a:r>
              <a:rPr lang="en-US" sz="4800" b="1">
                <a:latin typeface="Calibri"/>
                <a:ea typeface="Calibri"/>
                <a:cs typeface="Calibri"/>
                <a:sym typeface="Calibri"/>
              </a:rPr>
              <a:t>Care Coordination: </a:t>
            </a:r>
            <a:br>
              <a:rPr lang="en-US" sz="4800" b="1">
                <a:latin typeface="Calibri"/>
                <a:ea typeface="Calibri"/>
                <a:cs typeface="Calibri"/>
                <a:sym typeface="Calibri"/>
              </a:rPr>
            </a:br>
            <a:r>
              <a:rPr lang="en-US" sz="4800" b="1">
                <a:latin typeface="Calibri"/>
                <a:ea typeface="Calibri"/>
                <a:cs typeface="Calibri"/>
                <a:sym typeface="Calibri"/>
              </a:rPr>
              <a:t>Linkages with Community Resources</a:t>
            </a:r>
            <a:endParaRPr sz="4800" b="1">
              <a:latin typeface="Calibri"/>
              <a:ea typeface="Calibri"/>
              <a:cs typeface="Calibri"/>
              <a:sym typeface="Calibri"/>
            </a:endParaRPr>
          </a:p>
        </p:txBody>
      </p:sp>
      <p:sp>
        <p:nvSpPr>
          <p:cNvPr id="544" name="Google Shape;544;p36"/>
          <p:cNvSpPr/>
          <p:nvPr/>
        </p:nvSpPr>
        <p:spPr>
          <a:xfrm>
            <a:off x="483114" y="1897291"/>
            <a:ext cx="5243918" cy="954107"/>
          </a:xfrm>
          <a:prstGeom prst="rect">
            <a:avLst/>
          </a:prstGeom>
          <a:noFill/>
          <a:ln w="38100"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Patient education </a:t>
            </a:r>
            <a:endParaRPr sz="2800" b="0" i="0" u="none" strike="noStrike" cap="none">
              <a:solidFill>
                <a:schemeClr val="dk1"/>
              </a:solidFill>
              <a:latin typeface="Calibri"/>
              <a:ea typeface="Calibri"/>
              <a:cs typeface="Calibri"/>
              <a:sym typeface="Calibri"/>
            </a:endParaRPr>
          </a:p>
          <a:p>
            <a:pPr marL="57150" marR="0" lvl="0" indent="-571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(programs offered in community)</a:t>
            </a:r>
            <a:endParaRPr sz="1400" b="0" i="0" u="none" strike="noStrike" cap="none">
              <a:solidFill>
                <a:srgbClr val="000000"/>
              </a:solidFill>
              <a:latin typeface="Arial"/>
              <a:ea typeface="Arial"/>
              <a:cs typeface="Arial"/>
              <a:sym typeface="Arial"/>
            </a:endParaRPr>
          </a:p>
        </p:txBody>
      </p:sp>
      <p:sp>
        <p:nvSpPr>
          <p:cNvPr id="545" name="Google Shape;545;p36"/>
          <p:cNvSpPr/>
          <p:nvPr/>
        </p:nvSpPr>
        <p:spPr>
          <a:xfrm>
            <a:off x="7079425" y="2071934"/>
            <a:ext cx="3983825" cy="523220"/>
          </a:xfrm>
          <a:prstGeom prst="rect">
            <a:avLst/>
          </a:prstGeom>
          <a:noFill/>
          <a:ln w="38100"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Patient transportation</a:t>
            </a:r>
            <a:endParaRPr sz="1400" b="0" i="0" u="none" strike="noStrike" cap="none">
              <a:solidFill>
                <a:srgbClr val="000000"/>
              </a:solidFill>
              <a:latin typeface="Arial"/>
              <a:ea typeface="Arial"/>
              <a:cs typeface="Arial"/>
              <a:sym typeface="Arial"/>
            </a:endParaRPr>
          </a:p>
        </p:txBody>
      </p:sp>
      <p:sp>
        <p:nvSpPr>
          <p:cNvPr id="546" name="Google Shape;546;p36"/>
          <p:cNvSpPr/>
          <p:nvPr/>
        </p:nvSpPr>
        <p:spPr>
          <a:xfrm>
            <a:off x="483113" y="3419837"/>
            <a:ext cx="3784087" cy="523220"/>
          </a:xfrm>
          <a:prstGeom prst="rect">
            <a:avLst/>
          </a:prstGeom>
          <a:noFill/>
          <a:ln w="38100"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Affording medication</a:t>
            </a:r>
            <a:endParaRPr sz="2800" b="0" i="0" u="none" strike="noStrike" cap="none">
              <a:solidFill>
                <a:schemeClr val="dk1"/>
              </a:solidFill>
              <a:latin typeface="Calibri"/>
              <a:ea typeface="Calibri"/>
              <a:cs typeface="Calibri"/>
              <a:sym typeface="Calibri"/>
            </a:endParaRPr>
          </a:p>
        </p:txBody>
      </p:sp>
      <p:sp>
        <p:nvSpPr>
          <p:cNvPr id="547" name="Google Shape;547;p36"/>
          <p:cNvSpPr/>
          <p:nvPr/>
        </p:nvSpPr>
        <p:spPr>
          <a:xfrm>
            <a:off x="5547309" y="3419837"/>
            <a:ext cx="3243765" cy="523220"/>
          </a:xfrm>
          <a:prstGeom prst="rect">
            <a:avLst/>
          </a:prstGeom>
          <a:noFill/>
          <a:ln w="38100"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Caregiver support</a:t>
            </a:r>
            <a:endParaRPr sz="2800" b="0" i="0" u="none" strike="noStrike" cap="none">
              <a:solidFill>
                <a:schemeClr val="dk1"/>
              </a:solidFill>
              <a:latin typeface="Calibri"/>
              <a:ea typeface="Calibri"/>
              <a:cs typeface="Calibri"/>
              <a:sym typeface="Calibri"/>
            </a:endParaRPr>
          </a:p>
        </p:txBody>
      </p:sp>
      <p:pic>
        <p:nvPicPr>
          <p:cNvPr id="548" name="Google Shape;548;p36"/>
          <p:cNvPicPr preferRelativeResize="0"/>
          <p:nvPr/>
        </p:nvPicPr>
        <p:blipFill rotWithShape="1">
          <a:blip r:embed="rId3">
            <a:alphaModFix/>
          </a:blip>
          <a:srcRect/>
          <a:stretch/>
        </p:blipFill>
        <p:spPr>
          <a:xfrm>
            <a:off x="5547309" y="1943704"/>
            <a:ext cx="1209674" cy="903428"/>
          </a:xfrm>
          <a:prstGeom prst="rect">
            <a:avLst/>
          </a:prstGeom>
          <a:noFill/>
          <a:ln>
            <a:noFill/>
          </a:ln>
        </p:spPr>
      </p:pic>
      <p:pic>
        <p:nvPicPr>
          <p:cNvPr id="549" name="Google Shape;549;p36"/>
          <p:cNvPicPr preferRelativeResize="0"/>
          <p:nvPr/>
        </p:nvPicPr>
        <p:blipFill rotWithShape="1">
          <a:blip r:embed="rId4">
            <a:alphaModFix/>
          </a:blip>
          <a:srcRect/>
          <a:stretch/>
        </p:blipFill>
        <p:spPr>
          <a:xfrm>
            <a:off x="10531223" y="2333544"/>
            <a:ext cx="854470" cy="788741"/>
          </a:xfrm>
          <a:prstGeom prst="rect">
            <a:avLst/>
          </a:prstGeom>
          <a:noFill/>
          <a:ln>
            <a:noFill/>
          </a:ln>
        </p:spPr>
      </p:pic>
      <p:pic>
        <p:nvPicPr>
          <p:cNvPr id="550" name="Google Shape;550;p36"/>
          <p:cNvPicPr preferRelativeResize="0"/>
          <p:nvPr/>
        </p:nvPicPr>
        <p:blipFill rotWithShape="1">
          <a:blip r:embed="rId5">
            <a:alphaModFix/>
          </a:blip>
          <a:srcRect/>
          <a:stretch/>
        </p:blipFill>
        <p:spPr>
          <a:xfrm>
            <a:off x="3929183" y="3497933"/>
            <a:ext cx="761634" cy="814827"/>
          </a:xfrm>
          <a:prstGeom prst="rect">
            <a:avLst/>
          </a:prstGeom>
          <a:noFill/>
          <a:ln>
            <a:noFill/>
          </a:ln>
        </p:spPr>
      </p:pic>
      <p:pic>
        <p:nvPicPr>
          <p:cNvPr id="551" name="Google Shape;551;p36"/>
          <p:cNvPicPr preferRelativeResize="0"/>
          <p:nvPr/>
        </p:nvPicPr>
        <p:blipFill rotWithShape="1">
          <a:blip r:embed="rId6">
            <a:alphaModFix/>
          </a:blip>
          <a:srcRect/>
          <a:stretch/>
        </p:blipFill>
        <p:spPr>
          <a:xfrm>
            <a:off x="8353879" y="3525211"/>
            <a:ext cx="717459" cy="1007579"/>
          </a:xfrm>
          <a:prstGeom prst="rect">
            <a:avLst/>
          </a:prstGeom>
          <a:noFill/>
          <a:ln>
            <a:noFill/>
          </a:ln>
        </p:spPr>
      </p:pic>
      <p:sp>
        <p:nvSpPr>
          <p:cNvPr id="552" name="Google Shape;552;p36"/>
          <p:cNvSpPr/>
          <p:nvPr/>
        </p:nvSpPr>
        <p:spPr>
          <a:xfrm>
            <a:off x="3000248" y="5122524"/>
            <a:ext cx="8158356"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Which community resources do you anticipate developing a relationship with?  </a:t>
            </a:r>
            <a:endParaRPr sz="1400" b="0" i="0" u="none" strike="noStrike" cap="none">
              <a:solidFill>
                <a:srgbClr val="000000"/>
              </a:solidFill>
              <a:latin typeface="Arial"/>
              <a:ea typeface="Arial"/>
              <a:cs typeface="Arial"/>
              <a:sym typeface="Arial"/>
            </a:endParaRPr>
          </a:p>
        </p:txBody>
      </p:sp>
      <p:sp>
        <p:nvSpPr>
          <p:cNvPr id="553" name="Google Shape;553;p36"/>
          <p:cNvSpPr txBox="1"/>
          <p:nvPr/>
        </p:nvSpPr>
        <p:spPr>
          <a:xfrm>
            <a:off x="483113" y="5178257"/>
            <a:ext cx="2559161" cy="72304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AA90"/>
              </a:buClr>
              <a:buSzPts val="3600"/>
              <a:buFont typeface="Calibri"/>
              <a:buNone/>
            </a:pPr>
            <a:r>
              <a:rPr lang="en-US" sz="5400" b="1" i="0" u="none" strike="noStrike" cap="none" dirty="0">
                <a:solidFill>
                  <a:schemeClr val="accent2"/>
                </a:solidFill>
                <a:latin typeface="Calibri"/>
                <a:ea typeface="Calibri"/>
                <a:cs typeface="Calibri"/>
                <a:sym typeface="Calibri"/>
              </a:rPr>
              <a:t>Activity</a:t>
            </a:r>
            <a:endParaRPr sz="5400" b="1" i="0" u="none" strike="noStrike" cap="none" dirty="0">
              <a:solidFill>
                <a:schemeClr val="accent2"/>
              </a:solidFill>
              <a:latin typeface="Calibri"/>
              <a:ea typeface="Calibri"/>
              <a:cs typeface="Calibri"/>
              <a:sym typeface="Calibri"/>
            </a:endParaRPr>
          </a:p>
        </p:txBody>
      </p:sp>
      <p:pic>
        <p:nvPicPr>
          <p:cNvPr id="554" name="Google Shape;554;p36"/>
          <p:cNvPicPr preferRelativeResize="0"/>
          <p:nvPr/>
        </p:nvPicPr>
        <p:blipFill rotWithShape="1">
          <a:blip r:embed="rId7">
            <a:alphaModFix/>
          </a:blip>
          <a:srcRect/>
          <a:stretch/>
        </p:blipFill>
        <p:spPr>
          <a:xfrm>
            <a:off x="11556169" y="6156438"/>
            <a:ext cx="427283" cy="627977"/>
          </a:xfrm>
          <a:prstGeom prst="rect">
            <a:avLst/>
          </a:prstGeom>
          <a:noFill/>
          <a:ln>
            <a:noFill/>
          </a:ln>
        </p:spPr>
      </p:pic>
      <p:sp>
        <p:nvSpPr>
          <p:cNvPr id="555" name="Google Shape;555;p36"/>
          <p:cNvSpPr txBox="1">
            <a:spLocks noGrp="1"/>
          </p:cNvSpPr>
          <p:nvPr>
            <p:ph type="ftr" idx="11"/>
          </p:nvPr>
        </p:nvSpPr>
        <p:spPr>
          <a:xfrm>
            <a:off x="0" y="647042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556" name="Google Shape;556;p36"/>
          <p:cNvSpPr txBox="1">
            <a:spLocks noGrp="1"/>
          </p:cNvSpPr>
          <p:nvPr>
            <p:ph type="sldNum" idx="12"/>
          </p:nvPr>
        </p:nvSpPr>
        <p:spPr>
          <a:xfrm>
            <a:off x="9448800" y="648380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7"/>
          <p:cNvSpPr txBox="1">
            <a:spLocks noGrp="1"/>
          </p:cNvSpPr>
          <p:nvPr>
            <p:ph type="title"/>
          </p:nvPr>
        </p:nvSpPr>
        <p:spPr>
          <a:xfrm>
            <a:off x="304800" y="0"/>
            <a:ext cx="11630526" cy="1525941"/>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Clr>
                <a:schemeClr val="accent2"/>
              </a:buClr>
              <a:buSzPts val="3600"/>
              <a:buFont typeface="Calibri"/>
              <a:buNone/>
            </a:pPr>
            <a:r>
              <a:rPr lang="en-US" sz="5400" b="1">
                <a:latin typeface="Calibri"/>
                <a:ea typeface="Calibri"/>
                <a:cs typeface="Calibri"/>
                <a:sym typeface="Calibri"/>
              </a:rPr>
              <a:t>Examples of Care Team Coordination</a:t>
            </a:r>
            <a:endParaRPr sz="5400" b="1">
              <a:latin typeface="Calibri"/>
              <a:ea typeface="Calibri"/>
              <a:cs typeface="Calibri"/>
              <a:sym typeface="Calibri"/>
            </a:endParaRPr>
          </a:p>
        </p:txBody>
      </p:sp>
      <p:sp>
        <p:nvSpPr>
          <p:cNvPr id="563" name="Google Shape;563;p37"/>
          <p:cNvSpPr/>
          <p:nvPr/>
        </p:nvSpPr>
        <p:spPr>
          <a:xfrm>
            <a:off x="666750" y="1675380"/>
            <a:ext cx="2933700" cy="4324367"/>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Share the Care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PCP and Specialist share patient care.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564" name="Google Shape;564;p37"/>
          <p:cNvSpPr/>
          <p:nvPr/>
        </p:nvSpPr>
        <p:spPr>
          <a:xfrm>
            <a:off x="4076701" y="1675378"/>
            <a:ext cx="3676650" cy="4324369"/>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Consult</a:t>
            </a:r>
            <a:endParaRPr sz="2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PCP refers patient to Specialist for consult. PCP carries out the treatment plan.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65" name="Google Shape;565;p37"/>
          <p:cNvSpPr/>
          <p:nvPr/>
        </p:nvSpPr>
        <p:spPr>
          <a:xfrm>
            <a:off x="8647985" y="1691381"/>
            <a:ext cx="3287341" cy="4308366"/>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Handoff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PCP sends request, Specialist sees patient and oversees the patient’s care.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566" name="Google Shape;566;p37"/>
          <p:cNvPicPr preferRelativeResize="0"/>
          <p:nvPr/>
        </p:nvPicPr>
        <p:blipFill rotWithShape="1">
          <a:blip r:embed="rId3">
            <a:alphaModFix/>
          </a:blip>
          <a:srcRect/>
          <a:stretch/>
        </p:blipFill>
        <p:spPr>
          <a:xfrm>
            <a:off x="5060157" y="4050335"/>
            <a:ext cx="1709738" cy="1753391"/>
          </a:xfrm>
          <a:prstGeom prst="rect">
            <a:avLst/>
          </a:prstGeom>
          <a:noFill/>
          <a:ln>
            <a:noFill/>
          </a:ln>
        </p:spPr>
      </p:pic>
      <p:pic>
        <p:nvPicPr>
          <p:cNvPr id="567" name="Google Shape;567;p37"/>
          <p:cNvPicPr preferRelativeResize="0"/>
          <p:nvPr/>
        </p:nvPicPr>
        <p:blipFill rotWithShape="1">
          <a:blip r:embed="rId4">
            <a:alphaModFix/>
          </a:blip>
          <a:srcRect/>
          <a:stretch/>
        </p:blipFill>
        <p:spPr>
          <a:xfrm>
            <a:off x="1243012" y="3946351"/>
            <a:ext cx="1781175" cy="1857375"/>
          </a:xfrm>
          <a:prstGeom prst="rect">
            <a:avLst/>
          </a:prstGeom>
          <a:noFill/>
          <a:ln>
            <a:noFill/>
          </a:ln>
        </p:spPr>
      </p:pic>
      <p:pic>
        <p:nvPicPr>
          <p:cNvPr id="568" name="Google Shape;568;p37"/>
          <p:cNvPicPr preferRelativeResize="0"/>
          <p:nvPr/>
        </p:nvPicPr>
        <p:blipFill rotWithShape="1">
          <a:blip r:embed="rId5">
            <a:alphaModFix/>
          </a:blip>
          <a:srcRect/>
          <a:stretch/>
        </p:blipFill>
        <p:spPr>
          <a:xfrm>
            <a:off x="9163050" y="4423032"/>
            <a:ext cx="2413290" cy="1092271"/>
          </a:xfrm>
          <a:prstGeom prst="rect">
            <a:avLst/>
          </a:prstGeom>
          <a:noFill/>
          <a:ln>
            <a:noFill/>
          </a:ln>
        </p:spPr>
      </p:pic>
      <p:sp>
        <p:nvSpPr>
          <p:cNvPr id="569" name="Google Shape;569;p37"/>
          <p:cNvSpPr txBox="1">
            <a:spLocks noGrp="1"/>
          </p:cNvSpPr>
          <p:nvPr>
            <p:ph type="ftr" idx="11"/>
          </p:nvPr>
        </p:nvSpPr>
        <p:spPr>
          <a:xfrm>
            <a:off x="0" y="647666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570" name="Google Shape;570;p37"/>
          <p:cNvSpPr txBox="1">
            <a:spLocks noGrp="1"/>
          </p:cNvSpPr>
          <p:nvPr>
            <p:ph type="sldNum" idx="12"/>
          </p:nvPr>
        </p:nvSpPr>
        <p:spPr>
          <a:xfrm>
            <a:off x="9448800" y="6524625"/>
            <a:ext cx="2743200" cy="317166"/>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457124" y="144508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Architects Daughter"/>
              <a:buNone/>
            </a:pPr>
            <a:r>
              <a:rPr lang="en-US" sz="9600" b="1" dirty="0">
                <a:latin typeface="Calibri" panose="020F0502020204030204" pitchFamily="34" charset="0"/>
                <a:ea typeface="Architects Daughter"/>
                <a:cs typeface="Calibri" panose="020F0502020204030204" pitchFamily="34" charset="0"/>
                <a:sym typeface="Architects Daughter"/>
              </a:rPr>
              <a:t>Welcome!</a:t>
            </a:r>
            <a:endParaRPr dirty="0">
              <a:latin typeface="Calibri" panose="020F0502020204030204" pitchFamily="34" charset="0"/>
              <a:cs typeface="Calibri" panose="020F0502020204030204" pitchFamily="34" charset="0"/>
            </a:endParaRPr>
          </a:p>
        </p:txBody>
      </p:sp>
      <p:sp>
        <p:nvSpPr>
          <p:cNvPr id="112" name="Google Shape;112;p2"/>
          <p:cNvSpPr txBox="1"/>
          <p:nvPr/>
        </p:nvSpPr>
        <p:spPr>
          <a:xfrm>
            <a:off x="1166787" y="2930156"/>
            <a:ext cx="8275587"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7200" b="1" i="0" u="none" strike="noStrike" cap="none" dirty="0">
                <a:solidFill>
                  <a:schemeClr val="dk1"/>
                </a:solidFill>
                <a:latin typeface="Calibri" panose="020F0502020204030204" pitchFamily="34" charset="0"/>
                <a:ea typeface="Architects Daughter"/>
                <a:cs typeface="Calibri" panose="020F0502020204030204" pitchFamily="34" charset="0"/>
                <a:sym typeface="Architects Daughter"/>
              </a:rPr>
              <a:t>House </a:t>
            </a:r>
            <a:r>
              <a:rPr lang="en-US" sz="7200" b="1" i="0" u="none" strike="noStrike" cap="none" dirty="0" smtClean="0">
                <a:solidFill>
                  <a:schemeClr val="dk1"/>
                </a:solidFill>
                <a:latin typeface="Calibri" panose="020F0502020204030204" pitchFamily="34" charset="0"/>
                <a:ea typeface="Architects Daughter"/>
                <a:cs typeface="Calibri" panose="020F0502020204030204" pitchFamily="34" charset="0"/>
                <a:sym typeface="Architects Daughter"/>
              </a:rPr>
              <a:t>Keeping</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13" name="Google Shape;113;p2"/>
          <p:cNvPicPr preferRelativeResize="0"/>
          <p:nvPr/>
        </p:nvPicPr>
        <p:blipFill rotWithShape="1">
          <a:blip r:embed="rId3">
            <a:alphaModFix/>
          </a:blip>
          <a:srcRect/>
          <a:stretch/>
        </p:blipFill>
        <p:spPr>
          <a:xfrm>
            <a:off x="9442374" y="2611137"/>
            <a:ext cx="1752600" cy="1838325"/>
          </a:xfrm>
          <a:prstGeom prst="rect">
            <a:avLst/>
          </a:prstGeom>
          <a:noFill/>
          <a:ln>
            <a:noFill/>
          </a:ln>
        </p:spPr>
      </p:pic>
      <p:sp>
        <p:nvSpPr>
          <p:cNvPr id="114" name="Google Shape;114;p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15" name="Google Shape;115;p2"/>
          <p:cNvSpPr txBox="1">
            <a:spLocks noGrp="1"/>
          </p:cNvSpPr>
          <p:nvPr>
            <p:ph type="sldNum" idx="12"/>
          </p:nvPr>
        </p:nvSpPr>
        <p:spPr>
          <a:xfrm>
            <a:off x="9442374"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8"/>
          <p:cNvSpPr txBox="1">
            <a:spLocks noGrp="1"/>
          </p:cNvSpPr>
          <p:nvPr>
            <p:ph type="title"/>
          </p:nvPr>
        </p:nvSpPr>
        <p:spPr>
          <a:xfrm>
            <a:off x="433136" y="287033"/>
            <a:ext cx="11405935" cy="1349426"/>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400" b="1">
                <a:latin typeface="Calibri"/>
                <a:ea typeface="Calibri"/>
                <a:cs typeface="Calibri"/>
                <a:sym typeface="Calibri"/>
              </a:rPr>
              <a:t>The Team: Specialist and PCP Partnership to Address Utilization</a:t>
            </a:r>
            <a:endParaRPr sz="5400" b="1">
              <a:latin typeface="Calibri"/>
              <a:ea typeface="Calibri"/>
              <a:cs typeface="Calibri"/>
              <a:sym typeface="Calibri"/>
            </a:endParaRPr>
          </a:p>
        </p:txBody>
      </p:sp>
      <p:sp>
        <p:nvSpPr>
          <p:cNvPr id="577" name="Google Shape;577;p38"/>
          <p:cNvSpPr txBox="1">
            <a:spLocks noGrp="1"/>
          </p:cNvSpPr>
          <p:nvPr>
            <p:ph type="body" idx="1"/>
          </p:nvPr>
        </p:nvSpPr>
        <p:spPr>
          <a:xfrm>
            <a:off x="4796589" y="1999711"/>
            <a:ext cx="7042483" cy="3775448"/>
          </a:xfrm>
          <a:prstGeom prst="rect">
            <a:avLst/>
          </a:prstGeom>
          <a:noFill/>
          <a:ln>
            <a:noFill/>
          </a:ln>
        </p:spPr>
        <p:txBody>
          <a:bodyPr spcFirstLastPara="1" wrap="square" lIns="68550" tIns="34275" rIns="68550" bIns="34275" anchor="t" anchorCtr="0">
            <a:noAutofit/>
          </a:bodyPr>
          <a:lstStyle/>
          <a:p>
            <a:pPr marL="171450" lvl="0" indent="-171450" algn="l" rtl="0">
              <a:lnSpc>
                <a:spcPct val="90000"/>
              </a:lnSpc>
              <a:spcBef>
                <a:spcPts val="0"/>
              </a:spcBef>
              <a:spcAft>
                <a:spcPts val="0"/>
              </a:spcAft>
              <a:buClr>
                <a:schemeClr val="dk1"/>
              </a:buClr>
              <a:buSzPts val="2800"/>
              <a:buChar char="•"/>
            </a:pPr>
            <a:r>
              <a:rPr lang="en-US"/>
              <a:t>Care management/coordination</a:t>
            </a:r>
            <a:endParaRPr/>
          </a:p>
          <a:p>
            <a:pPr marL="171450" lvl="0" indent="-171450" algn="l" rtl="0">
              <a:lnSpc>
                <a:spcPct val="90000"/>
              </a:lnSpc>
              <a:spcBef>
                <a:spcPts val="750"/>
              </a:spcBef>
              <a:spcAft>
                <a:spcPts val="0"/>
              </a:spcAft>
              <a:buClr>
                <a:schemeClr val="dk1"/>
              </a:buClr>
              <a:buSzPts val="2800"/>
              <a:buChar char="•"/>
            </a:pPr>
            <a:r>
              <a:rPr lang="en-US"/>
              <a:t>Consults or referrals (palliative care, pulmonary rehab)</a:t>
            </a:r>
            <a:endParaRPr/>
          </a:p>
          <a:p>
            <a:pPr marL="171450" lvl="0" indent="-171450" algn="l" rtl="0">
              <a:lnSpc>
                <a:spcPct val="90000"/>
              </a:lnSpc>
              <a:spcBef>
                <a:spcPts val="750"/>
              </a:spcBef>
              <a:spcAft>
                <a:spcPts val="0"/>
              </a:spcAft>
              <a:buClr>
                <a:schemeClr val="dk1"/>
              </a:buClr>
              <a:buSzPts val="2800"/>
              <a:buChar char="•"/>
            </a:pPr>
            <a:r>
              <a:rPr lang="en-US"/>
              <a:t>Patient and caregiver education</a:t>
            </a:r>
            <a:endParaRPr/>
          </a:p>
          <a:p>
            <a:pPr marL="171450" lvl="0" indent="-171450" algn="l" rtl="0">
              <a:lnSpc>
                <a:spcPct val="90000"/>
              </a:lnSpc>
              <a:spcBef>
                <a:spcPts val="750"/>
              </a:spcBef>
              <a:spcAft>
                <a:spcPts val="0"/>
              </a:spcAft>
              <a:buClr>
                <a:schemeClr val="dk1"/>
              </a:buClr>
              <a:buSzPts val="2800"/>
              <a:buChar char="•"/>
            </a:pPr>
            <a:r>
              <a:rPr lang="en-US"/>
              <a:t>Medication Reconciliation</a:t>
            </a:r>
            <a:endParaRPr/>
          </a:p>
          <a:p>
            <a:pPr marL="171450" lvl="0" indent="-171450" algn="l" rtl="0">
              <a:lnSpc>
                <a:spcPct val="90000"/>
              </a:lnSpc>
              <a:spcBef>
                <a:spcPts val="750"/>
              </a:spcBef>
              <a:spcAft>
                <a:spcPts val="0"/>
              </a:spcAft>
              <a:buClr>
                <a:schemeClr val="dk1"/>
              </a:buClr>
              <a:buSzPts val="2800"/>
              <a:buChar char="•"/>
            </a:pPr>
            <a:r>
              <a:rPr lang="en-US"/>
              <a:t>Standardizing discharge processes and workflow</a:t>
            </a:r>
            <a:endParaRPr/>
          </a:p>
          <a:p>
            <a:pPr marL="171450" lvl="0" indent="-171450" algn="l" rtl="0">
              <a:lnSpc>
                <a:spcPct val="90000"/>
              </a:lnSpc>
              <a:spcBef>
                <a:spcPts val="750"/>
              </a:spcBef>
              <a:spcAft>
                <a:spcPts val="0"/>
              </a:spcAft>
              <a:buClr>
                <a:schemeClr val="dk1"/>
              </a:buClr>
              <a:buSzPts val="2800"/>
              <a:buChar char="•"/>
            </a:pPr>
            <a:r>
              <a:rPr lang="en-US"/>
              <a:t>Post discharge follow-up</a:t>
            </a:r>
            <a:endParaRPr/>
          </a:p>
          <a:p>
            <a:pPr marL="0" lvl="0" indent="0" algn="l" rtl="0">
              <a:lnSpc>
                <a:spcPct val="90000"/>
              </a:lnSpc>
              <a:spcBef>
                <a:spcPts val="750"/>
              </a:spcBef>
              <a:spcAft>
                <a:spcPts val="0"/>
              </a:spcAft>
              <a:buClr>
                <a:schemeClr val="dk1"/>
              </a:buClr>
              <a:buSzPts val="2800"/>
              <a:buNone/>
            </a:pPr>
            <a:endParaRPr/>
          </a:p>
          <a:p>
            <a:pPr marL="0" lvl="0" indent="0" algn="l" rtl="0">
              <a:lnSpc>
                <a:spcPct val="90000"/>
              </a:lnSpc>
              <a:spcBef>
                <a:spcPts val="750"/>
              </a:spcBef>
              <a:spcAft>
                <a:spcPts val="0"/>
              </a:spcAft>
              <a:buClr>
                <a:schemeClr val="dk1"/>
              </a:buClr>
              <a:buSzPts val="2800"/>
              <a:buNone/>
            </a:pPr>
            <a:endParaRPr/>
          </a:p>
        </p:txBody>
      </p:sp>
      <p:pic>
        <p:nvPicPr>
          <p:cNvPr id="578" name="Google Shape;578;p38"/>
          <p:cNvPicPr preferRelativeResize="0"/>
          <p:nvPr/>
        </p:nvPicPr>
        <p:blipFill rotWithShape="1">
          <a:blip r:embed="rId3">
            <a:alphaModFix/>
          </a:blip>
          <a:srcRect/>
          <a:stretch/>
        </p:blipFill>
        <p:spPr>
          <a:xfrm>
            <a:off x="486954" y="2740830"/>
            <a:ext cx="3471264" cy="1544780"/>
          </a:xfrm>
          <a:prstGeom prst="rect">
            <a:avLst/>
          </a:prstGeom>
          <a:noFill/>
          <a:ln>
            <a:noFill/>
          </a:ln>
        </p:spPr>
      </p:pic>
      <p:sp>
        <p:nvSpPr>
          <p:cNvPr id="579" name="Google Shape;579;p38"/>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580" name="Google Shape;580;p38"/>
          <p:cNvSpPr txBox="1">
            <a:spLocks noGrp="1"/>
          </p:cNvSpPr>
          <p:nvPr>
            <p:ph type="sldNum" idx="12"/>
          </p:nvPr>
        </p:nvSpPr>
        <p:spPr>
          <a:xfrm>
            <a:off x="9448800" y="653891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9"/>
          <p:cNvSpPr txBox="1">
            <a:spLocks noGrp="1"/>
          </p:cNvSpPr>
          <p:nvPr>
            <p:ph type="title"/>
          </p:nvPr>
        </p:nvSpPr>
        <p:spPr>
          <a:xfrm>
            <a:off x="449179" y="86083"/>
            <a:ext cx="11293641" cy="1376729"/>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Communication IS the Foundation for </a:t>
            </a:r>
            <a:br>
              <a:rPr lang="en-US" b="1">
                <a:latin typeface="Calibri"/>
                <a:ea typeface="Calibri"/>
                <a:cs typeface="Calibri"/>
                <a:sym typeface="Calibri"/>
              </a:rPr>
            </a:br>
            <a:r>
              <a:rPr lang="en-US" b="1">
                <a:latin typeface="Calibri"/>
                <a:ea typeface="Calibri"/>
                <a:cs typeface="Calibri"/>
                <a:sym typeface="Calibri"/>
              </a:rPr>
              <a:t>Care Coordination</a:t>
            </a:r>
            <a:endParaRPr b="1">
              <a:latin typeface="Calibri"/>
              <a:ea typeface="Calibri"/>
              <a:cs typeface="Calibri"/>
              <a:sym typeface="Calibri"/>
            </a:endParaRPr>
          </a:p>
        </p:txBody>
      </p:sp>
      <p:pic>
        <p:nvPicPr>
          <p:cNvPr id="587" name="Google Shape;587;p39"/>
          <p:cNvPicPr preferRelativeResize="0"/>
          <p:nvPr/>
        </p:nvPicPr>
        <p:blipFill rotWithShape="1">
          <a:blip r:embed="rId3">
            <a:alphaModFix/>
          </a:blip>
          <a:srcRect/>
          <a:stretch/>
        </p:blipFill>
        <p:spPr>
          <a:xfrm>
            <a:off x="3102337" y="1418530"/>
            <a:ext cx="6307927" cy="4999097"/>
          </a:xfrm>
          <a:prstGeom prst="rect">
            <a:avLst/>
          </a:prstGeom>
          <a:noFill/>
          <a:ln>
            <a:noFill/>
          </a:ln>
        </p:spPr>
      </p:pic>
      <p:sp>
        <p:nvSpPr>
          <p:cNvPr id="588" name="Google Shape;588;p39"/>
          <p:cNvSpPr txBox="1"/>
          <p:nvPr/>
        </p:nvSpPr>
        <p:spPr>
          <a:xfrm>
            <a:off x="3158876" y="6378975"/>
            <a:ext cx="6477075" cy="1905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3865"/>
                </a:solidFill>
                <a:latin typeface="Calibri"/>
                <a:ea typeface="Calibri"/>
                <a:cs typeface="Calibri"/>
                <a:sym typeface="Calibri"/>
              </a:rPr>
              <a:t>https://</a:t>
            </a:r>
            <a:r>
              <a:rPr lang="en-US" sz="1000" b="0" i="0" u="none" strike="noStrike" cap="none">
                <a:solidFill>
                  <a:schemeClr val="dk1"/>
                </a:solidFill>
                <a:latin typeface="Calibri"/>
                <a:ea typeface="Calibri"/>
                <a:cs typeface="Calibri"/>
                <a:sym typeface="Calibri"/>
              </a:rPr>
              <a:t>training.fema.gov/emiweb/is/is242b/instructor%20guide/ig_01.pdf</a:t>
            </a:r>
            <a:r>
              <a:rPr lang="en-US" sz="1000" b="0" i="0" u="none" strike="noStrike" cap="none">
                <a:solidFill>
                  <a:srgbClr val="003865"/>
                </a:solidFill>
                <a:latin typeface="Calibri"/>
                <a:ea typeface="Calibri"/>
                <a:cs typeface="Calibri"/>
                <a:sym typeface="Calibri"/>
              </a:rPr>
              <a:t> </a:t>
            </a:r>
            <a:endParaRPr sz="1000" b="0" i="0" u="none" strike="noStrike" cap="none">
              <a:solidFill>
                <a:srgbClr val="003865"/>
              </a:solidFill>
              <a:latin typeface="Calibri"/>
              <a:ea typeface="Calibri"/>
              <a:cs typeface="Calibri"/>
              <a:sym typeface="Calibri"/>
            </a:endParaRPr>
          </a:p>
        </p:txBody>
      </p:sp>
      <p:sp>
        <p:nvSpPr>
          <p:cNvPr id="589" name="Google Shape;589;p39"/>
          <p:cNvSpPr txBox="1">
            <a:spLocks noGrp="1"/>
          </p:cNvSpPr>
          <p:nvPr>
            <p:ph type="ftr" idx="4294967295"/>
          </p:nvPr>
        </p:nvSpPr>
        <p:spPr>
          <a:xfrm>
            <a:off x="0" y="653729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solidFill>
                  <a:srgbClr val="797979"/>
                </a:solidFill>
                <a:latin typeface="Calibri"/>
                <a:ea typeface="Calibri"/>
                <a:cs typeface="Calibri"/>
                <a:sym typeface="Calibri"/>
              </a:rPr>
              <a:t>Specialty Team Based Care V8 5.30.2020</a:t>
            </a:r>
            <a:endParaRPr>
              <a:solidFill>
                <a:srgbClr val="797979"/>
              </a:solidFill>
              <a:latin typeface="Calibri"/>
              <a:ea typeface="Calibri"/>
              <a:cs typeface="Calibri"/>
              <a:sym typeface="Calibri"/>
            </a:endParaRPr>
          </a:p>
        </p:txBody>
      </p:sp>
      <p:sp>
        <p:nvSpPr>
          <p:cNvPr id="590" name="Google Shape;590;p39"/>
          <p:cNvSpPr txBox="1">
            <a:spLocks noGrp="1"/>
          </p:cNvSpPr>
          <p:nvPr>
            <p:ph type="sldNum" idx="12"/>
          </p:nvPr>
        </p:nvSpPr>
        <p:spPr>
          <a:xfrm>
            <a:off x="941026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40"/>
          <p:cNvPicPr preferRelativeResize="0"/>
          <p:nvPr/>
        </p:nvPicPr>
        <p:blipFill rotWithShape="1">
          <a:blip r:embed="rId3">
            <a:alphaModFix/>
          </a:blip>
          <a:srcRect/>
          <a:stretch/>
        </p:blipFill>
        <p:spPr>
          <a:xfrm>
            <a:off x="2552180" y="1339432"/>
            <a:ext cx="7087637" cy="4757095"/>
          </a:xfrm>
          <a:prstGeom prst="rect">
            <a:avLst/>
          </a:prstGeom>
          <a:noFill/>
          <a:ln>
            <a:noFill/>
          </a:ln>
        </p:spPr>
      </p:pic>
      <p:sp>
        <p:nvSpPr>
          <p:cNvPr id="597" name="Google Shape;597;p40"/>
          <p:cNvSpPr txBox="1"/>
          <p:nvPr/>
        </p:nvSpPr>
        <p:spPr>
          <a:xfrm>
            <a:off x="3014637" y="6035186"/>
            <a:ext cx="6477075" cy="1905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https://training.fema.gov/emiweb/is/is242b/instructor%20guide/ig_01.pdf </a:t>
            </a:r>
            <a:endParaRPr sz="1000" b="0" i="0" u="none" strike="noStrike" cap="none">
              <a:solidFill>
                <a:schemeClr val="dk1"/>
              </a:solidFill>
              <a:latin typeface="Calibri"/>
              <a:ea typeface="Calibri"/>
              <a:cs typeface="Calibri"/>
              <a:sym typeface="Calibri"/>
            </a:endParaRPr>
          </a:p>
        </p:txBody>
      </p:sp>
      <p:sp>
        <p:nvSpPr>
          <p:cNvPr id="598" name="Google Shape;598;p40"/>
          <p:cNvSpPr txBox="1">
            <a:spLocks noGrp="1"/>
          </p:cNvSpPr>
          <p:nvPr>
            <p:ph type="title"/>
          </p:nvPr>
        </p:nvSpPr>
        <p:spPr>
          <a:xfrm>
            <a:off x="1842690" y="215923"/>
            <a:ext cx="8506619" cy="994275"/>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Communication IS the Foundation for Care Coordination</a:t>
            </a:r>
            <a:endParaRPr b="1">
              <a:latin typeface="Calibri"/>
              <a:ea typeface="Calibri"/>
              <a:cs typeface="Calibri"/>
              <a:sym typeface="Calibri"/>
            </a:endParaRPr>
          </a:p>
        </p:txBody>
      </p:sp>
      <p:sp>
        <p:nvSpPr>
          <p:cNvPr id="599" name="Google Shape;599;p40"/>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600" name="Google Shape;600;p40"/>
          <p:cNvSpPr txBox="1">
            <a:spLocks noGrp="1"/>
          </p:cNvSpPr>
          <p:nvPr>
            <p:ph type="sldNum" idx="12"/>
          </p:nvPr>
        </p:nvSpPr>
        <p:spPr>
          <a:xfrm>
            <a:off x="9429695"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1"/>
          <p:cNvPicPr preferRelativeResize="0"/>
          <p:nvPr/>
        </p:nvPicPr>
        <p:blipFill rotWithShape="1">
          <a:blip r:embed="rId3">
            <a:alphaModFix/>
          </a:blip>
          <a:srcRect/>
          <a:stretch/>
        </p:blipFill>
        <p:spPr>
          <a:xfrm>
            <a:off x="1864465" y="284244"/>
            <a:ext cx="8765435" cy="5526006"/>
          </a:xfrm>
          <a:prstGeom prst="rect">
            <a:avLst/>
          </a:prstGeom>
          <a:noFill/>
          <a:ln>
            <a:noFill/>
          </a:ln>
        </p:spPr>
      </p:pic>
      <p:sp>
        <p:nvSpPr>
          <p:cNvPr id="607" name="Google Shape;607;p41"/>
          <p:cNvSpPr txBox="1"/>
          <p:nvPr/>
        </p:nvSpPr>
        <p:spPr>
          <a:xfrm>
            <a:off x="2636491" y="5810250"/>
            <a:ext cx="6477075" cy="1905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https://training.fema.gov/emiweb/is/is242b/instructor%20guide/ig_01.pdf </a:t>
            </a:r>
            <a:endParaRPr sz="1000" b="0" i="0" u="none" strike="noStrike" cap="none">
              <a:solidFill>
                <a:schemeClr val="dk1"/>
              </a:solidFill>
              <a:latin typeface="Calibri"/>
              <a:ea typeface="Calibri"/>
              <a:cs typeface="Calibri"/>
              <a:sym typeface="Calibri"/>
            </a:endParaRPr>
          </a:p>
        </p:txBody>
      </p:sp>
      <p:sp>
        <p:nvSpPr>
          <p:cNvPr id="609" name="Google Shape;609;p4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sp>
        <p:nvSpPr>
          <p:cNvPr id="610" name="Google Shape;610;p4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Tree>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07931" y="146706"/>
            <a:ext cx="7669206" cy="707886"/>
          </a:xfrm>
          <a:prstGeom prst="rect">
            <a:avLst/>
          </a:prstGeom>
        </p:spPr>
        <p:txBody>
          <a:bodyPr vert="horz" wrap="square" lIns="91440" tIns="45720" rIns="91440" bIns="45720" rtlCol="0" anchor="ctr">
            <a:spAutoFit/>
          </a:bodyPr>
          <a:lstStyle>
            <a:lvl1pPr algn="l" defTabSz="342900" rtl="0" eaLnBrk="1" latinLnBrk="0" hangingPunct="1">
              <a:spcBef>
                <a:spcPct val="0"/>
              </a:spcBef>
              <a:buNone/>
              <a:defRPr sz="2400" b="1" kern="1200">
                <a:solidFill>
                  <a:schemeClr val="tx1">
                    <a:lumMod val="90000"/>
                    <a:lumOff val="10000"/>
                  </a:schemeClr>
                </a:solidFill>
                <a:latin typeface="+mj-lt"/>
                <a:ea typeface="+mj-ea"/>
                <a:cs typeface="+mj-cs"/>
              </a:defRPr>
            </a:lvl1pPr>
          </a:lstStyle>
          <a:p>
            <a:pPr marL="0" marR="0" lvl="0" indent="0" algn="ctr" defTabSz="34289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Communicate Clearly? </a:t>
            </a:r>
          </a:p>
        </p:txBody>
      </p:sp>
      <p:pic>
        <p:nvPicPr>
          <p:cNvPr id="3" name="Picture 2"/>
          <p:cNvPicPr>
            <a:picLocks noChangeAspect="1"/>
          </p:cNvPicPr>
          <p:nvPr/>
        </p:nvPicPr>
        <p:blipFill>
          <a:blip r:embed="rId3"/>
          <a:stretch>
            <a:fillRect/>
          </a:stretch>
        </p:blipFill>
        <p:spPr>
          <a:xfrm>
            <a:off x="2063731" y="854592"/>
            <a:ext cx="7513406" cy="5635054"/>
          </a:xfrm>
          <a:prstGeom prst="rect">
            <a:avLst/>
          </a:prstGeom>
        </p:spPr>
      </p:pic>
      <p:sp>
        <p:nvSpPr>
          <p:cNvPr id="2" name="Footer Placeholder 1"/>
          <p:cNvSpPr>
            <a:spLocks noGrp="1"/>
          </p:cNvSpPr>
          <p:nvPr>
            <p:ph type="ftr" idx="4294967295"/>
          </p:nvPr>
        </p:nvSpPr>
        <p:spPr>
          <a:xfrm>
            <a:off x="9400" y="6496353"/>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797979"/>
                </a:solidFill>
                <a:effectLst/>
                <a:uLnTx/>
                <a:uFillTx/>
                <a:latin typeface="Calibri" panose="020F0502020204030204"/>
                <a:ea typeface="+mn-ea"/>
                <a:cs typeface="+mn-cs"/>
              </a:rPr>
              <a:t>Specialty Team Based Care V8 5.30.2020</a:t>
            </a:r>
            <a:endParaRPr kumimoji="0" lang="en-US" sz="1400" b="0" i="0" u="none" strike="noStrike" kern="1200" cap="none" spc="0" normalizeH="0" baseline="0" noProof="0" dirty="0">
              <a:ln>
                <a:noFill/>
              </a:ln>
              <a:solidFill>
                <a:srgbClr val="797979"/>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9448800" y="646966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433714"/>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 SBAR  Ineffective Communication (CAPTIO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1065" y="247483"/>
            <a:ext cx="7866494" cy="5899871"/>
          </a:xfrm>
          <a:prstGeom prst="rect">
            <a:avLst/>
          </a:prstGeom>
        </p:spPr>
      </p:pic>
      <p:sp>
        <p:nvSpPr>
          <p:cNvPr id="3" name="Footer Placeholder 2"/>
          <p:cNvSpPr>
            <a:spLocks noGrp="1"/>
          </p:cNvSpPr>
          <p:nvPr>
            <p:ph type="ftr" idx="4294967295"/>
          </p:nvPr>
        </p:nvSpPr>
        <p:spPr>
          <a:xfrm>
            <a:off x="9400" y="6500295"/>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797979"/>
                </a:solidFill>
                <a:effectLst/>
                <a:uLnTx/>
                <a:uFillTx/>
                <a:latin typeface="Calibri" panose="020F0502020204030204"/>
                <a:ea typeface="+mn-ea"/>
                <a:cs typeface="+mn-cs"/>
              </a:rPr>
              <a:t>Specialty Team Based Care V8 5.30.2020</a:t>
            </a:r>
            <a:endParaRPr kumimoji="0" lang="en-US" sz="1200" b="0" i="0" u="none" strike="noStrike" kern="1200" cap="none" spc="0" normalizeH="0" baseline="0" noProof="0" dirty="0">
              <a:ln>
                <a:noFill/>
              </a:ln>
              <a:solidFill>
                <a:srgbClr val="797979"/>
              </a:solidFill>
              <a:effectLst/>
              <a:uLnTx/>
              <a:uFillTx/>
              <a:latin typeface="Calibri" panose="020F0502020204030204"/>
              <a:ea typeface="+mn-ea"/>
              <a:cs typeface="+mn-cs"/>
            </a:endParaRPr>
          </a:p>
        </p:txBody>
      </p:sp>
      <p:pic>
        <p:nvPicPr>
          <p:cNvPr id="5" name="Picture 4"/>
          <p:cNvPicPr>
            <a:picLocks noChangeAspect="1"/>
          </p:cNvPicPr>
          <p:nvPr/>
        </p:nvPicPr>
        <p:blipFill>
          <a:blip r:embed="rId6"/>
          <a:stretch>
            <a:fillRect/>
          </a:stretch>
        </p:blipFill>
        <p:spPr>
          <a:xfrm>
            <a:off x="9903330" y="5412849"/>
            <a:ext cx="917070" cy="734505"/>
          </a:xfrm>
          <a:prstGeom prst="rect">
            <a:avLst/>
          </a:prstGeom>
        </p:spPr>
      </p:pic>
      <p:sp>
        <p:nvSpPr>
          <p:cNvPr id="4" name="Slide Number Placeholder 3"/>
          <p:cNvSpPr>
            <a:spLocks noGrp="1"/>
          </p:cNvSpPr>
          <p:nvPr>
            <p:ph type="sldNum" sz="quarter" idx="12"/>
          </p:nvPr>
        </p:nvSpPr>
        <p:spPr>
          <a:xfrm>
            <a:off x="9448800" y="64861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15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728686" y="17382"/>
            <a:ext cx="6865254" cy="707886"/>
          </a:xfrm>
          <a:prstGeom prst="rect">
            <a:avLst/>
          </a:prstGeom>
        </p:spPr>
        <p:txBody>
          <a:bodyPr vert="horz" wrap="square" lIns="91440" tIns="45720" rIns="91440" bIns="45720" rtlCol="0" anchor="ctr">
            <a:spAutoFit/>
          </a:bodyPr>
          <a:lstStyle>
            <a:lvl1pPr algn="l" defTabSz="342900" rtl="0" eaLnBrk="1" latinLnBrk="0" hangingPunct="1">
              <a:spcBef>
                <a:spcPct val="0"/>
              </a:spcBef>
              <a:buNone/>
              <a:defRPr sz="2400" b="1" kern="1200">
                <a:solidFill>
                  <a:schemeClr val="tx1">
                    <a:lumMod val="90000"/>
                    <a:lumOff val="10000"/>
                  </a:schemeClr>
                </a:solidFill>
                <a:latin typeface="+mj-lt"/>
                <a:ea typeface="+mj-ea"/>
                <a:cs typeface="+mj-cs"/>
              </a:defRPr>
            </a:lvl1pPr>
          </a:lstStyle>
          <a:p>
            <a:pPr marL="0" marR="0" lvl="0" indent="0" algn="ctr" defTabSz="34289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Communicate Clearly? </a:t>
            </a:r>
          </a:p>
        </p:txBody>
      </p:sp>
      <p:pic>
        <p:nvPicPr>
          <p:cNvPr id="3" name="Picture 2"/>
          <p:cNvPicPr>
            <a:picLocks noChangeAspect="1"/>
          </p:cNvPicPr>
          <p:nvPr/>
        </p:nvPicPr>
        <p:blipFill>
          <a:blip r:embed="rId3"/>
          <a:stretch>
            <a:fillRect/>
          </a:stretch>
        </p:blipFill>
        <p:spPr>
          <a:xfrm>
            <a:off x="1583084" y="743218"/>
            <a:ext cx="7727592" cy="5795694"/>
          </a:xfrm>
          <a:prstGeom prst="rect">
            <a:avLst/>
          </a:prstGeom>
        </p:spPr>
      </p:pic>
      <p:sp>
        <p:nvSpPr>
          <p:cNvPr id="2" name="Footer Placeholder 1"/>
          <p:cNvSpPr>
            <a:spLocks noGrp="1"/>
          </p:cNvSpPr>
          <p:nvPr>
            <p:ph type="ftr" idx="4294967295"/>
          </p:nvPr>
        </p:nvSpPr>
        <p:spPr>
          <a:xfrm>
            <a:off x="0" y="6538912"/>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797979"/>
                </a:solidFill>
                <a:effectLst/>
                <a:uLnTx/>
                <a:uFillTx/>
                <a:latin typeface="Calibri" panose="020F0502020204030204"/>
                <a:ea typeface="+mn-ea"/>
                <a:cs typeface="+mn-cs"/>
              </a:rPr>
              <a:t>Specialty Team Based Care V8 5.30.2020</a:t>
            </a:r>
            <a:endParaRPr kumimoji="0" lang="en-US" sz="1200" b="0" i="0" u="none" strike="noStrike" kern="1200" cap="none" spc="0" normalizeH="0" baseline="0" noProof="0" dirty="0">
              <a:ln>
                <a:noFill/>
              </a:ln>
              <a:solidFill>
                <a:srgbClr val="797979"/>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9408099"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139818"/>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8"/>
          <p:cNvSpPr txBox="1">
            <a:spLocks noGrp="1"/>
          </p:cNvSpPr>
          <p:nvPr>
            <p:ph type="body" idx="1"/>
          </p:nvPr>
        </p:nvSpPr>
        <p:spPr>
          <a:xfrm>
            <a:off x="498945" y="1828882"/>
            <a:ext cx="7907905" cy="73254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u="sng"/>
              <a:t>An outline for planning and communicating information </a:t>
            </a:r>
            <a:r>
              <a:rPr lang="en-US" sz="2000"/>
              <a:t>about a patient, condition or </a:t>
            </a:r>
            <a:r>
              <a:rPr lang="en-US" sz="2000" b="1"/>
              <a:t>any</a:t>
            </a:r>
            <a:r>
              <a:rPr lang="en-US" sz="2000"/>
              <a:t> other issue or problem.  It gets to the point! </a:t>
            </a:r>
            <a:endParaRPr/>
          </a:p>
          <a:p>
            <a:pPr marL="228600" lvl="0" indent="-171450" algn="l" rtl="0">
              <a:lnSpc>
                <a:spcPct val="90000"/>
              </a:lnSpc>
              <a:spcBef>
                <a:spcPts val="1000"/>
              </a:spcBef>
              <a:spcAft>
                <a:spcPts val="0"/>
              </a:spcAft>
              <a:buClr>
                <a:schemeClr val="dk1"/>
              </a:buClr>
              <a:buSzPts val="900"/>
              <a:buNone/>
            </a:pPr>
            <a:endParaRPr sz="900">
              <a:latin typeface="Arial"/>
              <a:ea typeface="Arial"/>
              <a:cs typeface="Arial"/>
              <a:sym typeface="Arial"/>
            </a:endParaRPr>
          </a:p>
        </p:txBody>
      </p:sp>
      <p:grpSp>
        <p:nvGrpSpPr>
          <p:cNvPr id="677" name="Google Shape;677;p48"/>
          <p:cNvGrpSpPr/>
          <p:nvPr/>
        </p:nvGrpSpPr>
        <p:grpSpPr>
          <a:xfrm>
            <a:off x="2150580" y="3070733"/>
            <a:ext cx="1738384" cy="1780869"/>
            <a:chOff x="-4541215" y="1907629"/>
            <a:chExt cx="9438643" cy="3165990"/>
          </a:xfrm>
        </p:grpSpPr>
        <p:sp>
          <p:nvSpPr>
            <p:cNvPr id="678" name="Google Shape;678;p48"/>
            <p:cNvSpPr txBox="1"/>
            <p:nvPr/>
          </p:nvSpPr>
          <p:spPr>
            <a:xfrm>
              <a:off x="-4541215" y="1907629"/>
              <a:ext cx="9438643" cy="3165990"/>
            </a:xfrm>
            <a:prstGeom prst="rect">
              <a:avLst/>
            </a:prstGeom>
            <a:noFill/>
            <a:ln>
              <a:noFill/>
            </a:ln>
          </p:spPr>
          <p:txBody>
            <a:bodyPr spcFirstLastPara="1" wrap="square" lIns="68550" tIns="34275" rIns="68550" bIns="34275" anchor="t" anchorCtr="0">
              <a:normAutofit/>
            </a:bodyPr>
            <a:lstStyle/>
            <a:p>
              <a:pPr marL="0" marR="0" lvl="0" indent="0" algn="l" rtl="0">
                <a:lnSpc>
                  <a:spcPct val="100000"/>
                </a:lnSpc>
                <a:spcBef>
                  <a:spcPts val="0"/>
                </a:spcBef>
                <a:spcAft>
                  <a:spcPts val="0"/>
                </a:spcAft>
                <a:buClr>
                  <a:srgbClr val="000000"/>
                </a:buClr>
                <a:buSzPts val="1125"/>
                <a:buFont typeface="Arial"/>
                <a:buNone/>
              </a:pPr>
              <a:r>
                <a:rPr lang="en-US" sz="1125" b="0" i="0" u="none" strike="noStrike" cap="none">
                  <a:solidFill>
                    <a:srgbClr val="797979"/>
                  </a:solidFill>
                  <a:latin typeface="Lustria"/>
                  <a:ea typeface="Lustria"/>
                  <a:cs typeface="Lustria"/>
                  <a:sym typeface="Lustria"/>
                </a:rPr>
                <a:t>                       </a:t>
              </a:r>
              <a:endParaRPr sz="1400" b="0" i="0" u="none" strike="noStrike" cap="none">
                <a:solidFill>
                  <a:srgbClr val="000000"/>
                </a:solidFill>
                <a:latin typeface="Arial"/>
                <a:ea typeface="Arial"/>
                <a:cs typeface="Arial"/>
                <a:sym typeface="Arial"/>
              </a:endParaRPr>
            </a:p>
          </p:txBody>
        </p:sp>
        <p:sp>
          <p:nvSpPr>
            <p:cNvPr id="679" name="Google Shape;679;p48"/>
            <p:cNvSpPr/>
            <p:nvPr/>
          </p:nvSpPr>
          <p:spPr>
            <a:xfrm>
              <a:off x="413468" y="3132814"/>
              <a:ext cx="1144988" cy="35780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Lustria"/>
                <a:ea typeface="Lustria"/>
                <a:cs typeface="Lustria"/>
                <a:sym typeface="Lustria"/>
              </a:endParaRPr>
            </a:p>
          </p:txBody>
        </p:sp>
        <p:sp>
          <p:nvSpPr>
            <p:cNvPr id="680" name="Google Shape;680;p48"/>
            <p:cNvSpPr/>
            <p:nvPr/>
          </p:nvSpPr>
          <p:spPr>
            <a:xfrm>
              <a:off x="413467" y="3651539"/>
              <a:ext cx="1431235" cy="35781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Lustria"/>
                <a:ea typeface="Lustria"/>
                <a:cs typeface="Lustria"/>
                <a:sym typeface="Lustria"/>
              </a:endParaRPr>
            </a:p>
          </p:txBody>
        </p:sp>
        <p:sp>
          <p:nvSpPr>
            <p:cNvPr id="681" name="Google Shape;681;p48"/>
            <p:cNvSpPr/>
            <p:nvPr/>
          </p:nvSpPr>
          <p:spPr>
            <a:xfrm>
              <a:off x="413467" y="4176520"/>
              <a:ext cx="1609067" cy="35780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Lustria"/>
                <a:ea typeface="Lustria"/>
                <a:cs typeface="Lustria"/>
                <a:sym typeface="Lustria"/>
              </a:endParaRPr>
            </a:p>
          </p:txBody>
        </p:sp>
        <p:sp>
          <p:nvSpPr>
            <p:cNvPr id="682" name="Google Shape;682;p48"/>
            <p:cNvSpPr/>
            <p:nvPr/>
          </p:nvSpPr>
          <p:spPr>
            <a:xfrm>
              <a:off x="413467" y="4696556"/>
              <a:ext cx="2109999" cy="35780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Lustria"/>
                <a:ea typeface="Lustria"/>
                <a:cs typeface="Lustria"/>
                <a:sym typeface="Lustria"/>
              </a:endParaRPr>
            </a:p>
          </p:txBody>
        </p:sp>
      </p:grpSp>
      <p:sp>
        <p:nvSpPr>
          <p:cNvPr id="683" name="Google Shape;683;p48"/>
          <p:cNvSpPr txBox="1"/>
          <p:nvPr/>
        </p:nvSpPr>
        <p:spPr>
          <a:xfrm>
            <a:off x="498945" y="122260"/>
            <a:ext cx="9479244" cy="169277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Tool: SBAR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Making Reports and Requesting 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Reliability Skill: Communicate Clearly</a:t>
            </a:r>
            <a:endParaRPr sz="2800" b="1" i="0" u="none" strike="noStrike" cap="none">
              <a:solidFill>
                <a:schemeClr val="dk1"/>
              </a:solidFill>
              <a:latin typeface="Calibri"/>
              <a:ea typeface="Calibri"/>
              <a:cs typeface="Calibri"/>
              <a:sym typeface="Calibri"/>
            </a:endParaRPr>
          </a:p>
        </p:txBody>
      </p:sp>
      <p:graphicFrame>
        <p:nvGraphicFramePr>
          <p:cNvPr id="684" name="Google Shape;684;p48"/>
          <p:cNvGraphicFramePr/>
          <p:nvPr>
            <p:extLst>
              <p:ext uri="{D42A27DB-BD31-4B8C-83A1-F6EECF244321}">
                <p14:modId xmlns:p14="http://schemas.microsoft.com/office/powerpoint/2010/main" val="843679906"/>
              </p:ext>
            </p:extLst>
          </p:nvPr>
        </p:nvGraphicFramePr>
        <p:xfrm>
          <a:off x="498945" y="2622070"/>
          <a:ext cx="11369205" cy="3474760"/>
        </p:xfrm>
        <a:graphic>
          <a:graphicData uri="http://schemas.openxmlformats.org/drawingml/2006/table">
            <a:tbl>
              <a:tblPr firstRow="1" bandRow="1">
                <a:noFill/>
                <a:tableStyleId>{C652B921-8956-41CE-81AC-78CBEDE41E12}</a:tableStyleId>
              </a:tblPr>
              <a:tblGrid>
                <a:gridCol w="4460334">
                  <a:extLst>
                    <a:ext uri="{9D8B030D-6E8A-4147-A177-3AD203B41FA5}">
                      <a16:colId xmlns:a16="http://schemas.microsoft.com/office/drawing/2014/main" val="20000"/>
                    </a:ext>
                  </a:extLst>
                </a:gridCol>
                <a:gridCol w="6908871">
                  <a:extLst>
                    <a:ext uri="{9D8B030D-6E8A-4147-A177-3AD203B41FA5}">
                      <a16:colId xmlns:a16="http://schemas.microsoft.com/office/drawing/2014/main" val="20001"/>
                    </a:ext>
                  </a:extLst>
                </a:gridCol>
              </a:tblGrid>
              <a:tr h="739991">
                <a:tc>
                  <a:txBody>
                    <a:bodyPr/>
                    <a:lstStyle/>
                    <a:p>
                      <a:pPr marL="0" marR="0" lvl="0" indent="0" algn="l" rtl="0">
                        <a:lnSpc>
                          <a:spcPct val="100000"/>
                        </a:lnSpc>
                        <a:spcBef>
                          <a:spcPts val="0"/>
                        </a:spcBef>
                        <a:spcAft>
                          <a:spcPts val="0"/>
                        </a:spcAft>
                        <a:buClr>
                          <a:schemeClr val="dk1"/>
                        </a:buClr>
                        <a:buSzPts val="4000"/>
                        <a:buFont typeface="Calibri"/>
                        <a:buNone/>
                      </a:pPr>
                      <a:r>
                        <a:rPr lang="en-US" sz="4000" b="1" u="none" strike="noStrike" cap="none">
                          <a:solidFill>
                            <a:schemeClr val="dk1"/>
                          </a:solidFill>
                          <a:latin typeface="Calibri"/>
                          <a:ea typeface="Calibri"/>
                          <a:cs typeface="Calibri"/>
                          <a:sym typeface="Calibri"/>
                        </a:rPr>
                        <a:t>S</a:t>
                      </a:r>
                      <a:r>
                        <a:rPr lang="en-US" sz="2400" b="1" u="none" strike="noStrike" cap="none">
                          <a:solidFill>
                            <a:schemeClr val="dk1"/>
                          </a:solidFill>
                          <a:latin typeface="Calibri"/>
                          <a:ea typeface="Calibri"/>
                          <a:cs typeface="Calibri"/>
                          <a:sym typeface="Calibri"/>
                        </a:rPr>
                        <a:t>ituation:</a:t>
                      </a:r>
                      <a:endParaRPr sz="2400" b="1" u="none" strike="noStrike" cap="none">
                        <a:solidFill>
                          <a:schemeClr val="dk1"/>
                        </a:solidFill>
                        <a:latin typeface="Calibri"/>
                        <a:ea typeface="Calibri"/>
                        <a:cs typeface="Calibri"/>
                        <a:sym typeface="Calibri"/>
                      </a:endParaRPr>
                    </a:p>
                  </a:txBody>
                  <a:tcPr marL="91450" marR="91450" marT="45725" marB="45725" anchor="ctr">
                    <a:lnB w="9525"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Calibri"/>
                          <a:ea typeface="Calibri"/>
                          <a:cs typeface="Calibri"/>
                          <a:sym typeface="Calibri"/>
                        </a:rPr>
                        <a:t>What is the immediate problem? </a:t>
                      </a:r>
                      <a:endParaRPr sz="1400" u="none" strike="noStrike" cap="none"/>
                    </a:p>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Calibri"/>
                          <a:ea typeface="Calibri"/>
                          <a:cs typeface="Calibri"/>
                          <a:sym typeface="Calibri"/>
                        </a:rPr>
                        <a:t>The headline</a:t>
                      </a:r>
                      <a:endParaRPr sz="2400" b="0" u="none" strike="noStrike" cap="none">
                        <a:solidFill>
                          <a:schemeClr val="dk1"/>
                        </a:solidFill>
                        <a:latin typeface="Calibri"/>
                        <a:ea typeface="Calibri"/>
                        <a:cs typeface="Calibri"/>
                        <a:sym typeface="Calibri"/>
                      </a:endParaRPr>
                    </a:p>
                  </a:txBody>
                  <a:tcPr marL="91450" marR="91450" marT="45725" marB="45725">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575551">
                <a:tc>
                  <a:txBody>
                    <a:bodyPr/>
                    <a:lstStyle/>
                    <a:p>
                      <a:pPr marL="1028308" marR="0" lvl="0" indent="-1028308" algn="l" rtl="0">
                        <a:lnSpc>
                          <a:spcPct val="100000"/>
                        </a:lnSpc>
                        <a:spcBef>
                          <a:spcPts val="0"/>
                        </a:spcBef>
                        <a:spcAft>
                          <a:spcPts val="0"/>
                        </a:spcAft>
                        <a:buClr>
                          <a:schemeClr val="dk1"/>
                        </a:buClr>
                        <a:buSzPts val="3600"/>
                        <a:buFont typeface="Calibri"/>
                        <a:buNone/>
                      </a:pPr>
                      <a:r>
                        <a:rPr lang="en-US" sz="3600" b="1" u="none" strike="noStrike" cap="none">
                          <a:solidFill>
                            <a:schemeClr val="dk1"/>
                          </a:solidFill>
                          <a:latin typeface="Calibri"/>
                          <a:ea typeface="Calibri"/>
                          <a:cs typeface="Calibri"/>
                          <a:sym typeface="Calibri"/>
                        </a:rPr>
                        <a:t>B</a:t>
                      </a:r>
                      <a:r>
                        <a:rPr lang="en-US" sz="2400" b="1" u="none" strike="noStrike" cap="none">
                          <a:solidFill>
                            <a:schemeClr val="dk1"/>
                          </a:solidFill>
                          <a:latin typeface="Calibri"/>
                          <a:ea typeface="Calibri"/>
                          <a:cs typeface="Calibri"/>
                          <a:sym typeface="Calibri"/>
                        </a:rPr>
                        <a:t>ackground:</a:t>
                      </a:r>
                      <a:endParaRPr sz="2400" b="1" u="none" strike="noStrike" cap="none">
                        <a:solidFill>
                          <a:schemeClr val="dk1"/>
                        </a:solidFill>
                        <a:latin typeface="Calibri"/>
                        <a:ea typeface="Calibri"/>
                        <a:cs typeface="Calibri"/>
                        <a:sym typeface="Calibri"/>
                      </a:endParaRPr>
                    </a:p>
                  </a:txBody>
                  <a:tcPr marL="91450" marR="91450" marT="45725" marB="45725" anchor="ct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Calibri"/>
                          <a:ea typeface="Calibri"/>
                          <a:cs typeface="Calibri"/>
                          <a:sym typeface="Calibri"/>
                        </a:rPr>
                        <a:t>What is the relevant history related to the situation? </a:t>
                      </a:r>
                      <a:endParaRPr sz="2400" u="none" strike="noStrike" cap="none" dirty="0">
                        <a:solidFill>
                          <a:schemeClr val="dk1"/>
                        </a:solidFill>
                        <a:latin typeface="Calibri"/>
                        <a:ea typeface="Calibri"/>
                        <a:cs typeface="Calibri"/>
                        <a:sym typeface="Calibri"/>
                      </a:endParaRPr>
                    </a:p>
                  </a:txBody>
                  <a:tcPr marL="91450" marR="91450" marT="45725" marB="45725">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1"/>
                  </a:ext>
                </a:extLst>
              </a:tr>
              <a:tr h="904432">
                <a:tc>
                  <a:txBody>
                    <a:bodyPr/>
                    <a:lstStyle/>
                    <a:p>
                      <a:pPr marL="1028308" marR="0" lvl="0" indent="-1028308" algn="l" rtl="0">
                        <a:lnSpc>
                          <a:spcPct val="100000"/>
                        </a:lnSpc>
                        <a:spcBef>
                          <a:spcPts val="0"/>
                        </a:spcBef>
                        <a:spcAft>
                          <a:spcPts val="0"/>
                        </a:spcAft>
                        <a:buClr>
                          <a:schemeClr val="dk1"/>
                        </a:buClr>
                        <a:buSzPts val="3600"/>
                        <a:buFont typeface="Calibri"/>
                        <a:buNone/>
                      </a:pPr>
                      <a:r>
                        <a:rPr lang="en-US" sz="3600" b="1" u="none" strike="noStrike" cap="none">
                          <a:solidFill>
                            <a:schemeClr val="dk1"/>
                          </a:solidFill>
                          <a:latin typeface="Calibri"/>
                          <a:ea typeface="Calibri"/>
                          <a:cs typeface="Calibri"/>
                          <a:sym typeface="Calibri"/>
                        </a:rPr>
                        <a:t>A</a:t>
                      </a:r>
                      <a:r>
                        <a:rPr lang="en-US" sz="2400" b="1" u="none" strike="noStrike" cap="none">
                          <a:solidFill>
                            <a:schemeClr val="dk1"/>
                          </a:solidFill>
                          <a:latin typeface="Calibri"/>
                          <a:ea typeface="Calibri"/>
                          <a:cs typeface="Calibri"/>
                          <a:sym typeface="Calibri"/>
                        </a:rPr>
                        <a:t>ssessment:          </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b="1" u="none" strike="noStrike" cap="none">
                        <a:solidFill>
                          <a:schemeClr val="dk1"/>
                        </a:solidFill>
                        <a:latin typeface="Calibri"/>
                        <a:ea typeface="Calibri"/>
                        <a:cs typeface="Calibri"/>
                        <a:sym typeface="Calibri"/>
                      </a:endParaRPr>
                    </a:p>
                  </a:txBody>
                  <a:tcPr marL="91450" marR="91450" marT="45725" marB="45725" anchor="ct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Calibri"/>
                          <a:ea typeface="Calibri"/>
                          <a:cs typeface="Calibri"/>
                          <a:sym typeface="Calibri"/>
                        </a:rPr>
                        <a:t>What is your view of the situation and your perception of the urgency of the action needed? </a:t>
                      </a:r>
                      <a:endParaRPr sz="2400" u="none" strike="noStrike" cap="none">
                        <a:solidFill>
                          <a:schemeClr val="dk1"/>
                        </a:solidFill>
                        <a:latin typeface="Calibri"/>
                        <a:ea typeface="Calibri"/>
                        <a:cs typeface="Calibri"/>
                        <a:sym typeface="Calibri"/>
                      </a:endParaRPr>
                    </a:p>
                  </a:txBody>
                  <a:tcPr marL="91450" marR="91450" marT="45725" marB="45725">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2"/>
                  </a:ext>
                </a:extLst>
              </a:tr>
              <a:tr h="904432">
                <a:tc>
                  <a:txBody>
                    <a:bodyPr/>
                    <a:lstStyle/>
                    <a:p>
                      <a:pPr marL="1028308" marR="0" lvl="0" indent="-1028308" algn="l" rtl="0">
                        <a:lnSpc>
                          <a:spcPct val="100000"/>
                        </a:lnSpc>
                        <a:spcBef>
                          <a:spcPts val="0"/>
                        </a:spcBef>
                        <a:spcAft>
                          <a:spcPts val="0"/>
                        </a:spcAft>
                        <a:buClr>
                          <a:schemeClr val="dk1"/>
                        </a:buClr>
                        <a:buSzPts val="3600"/>
                        <a:buFont typeface="Calibri"/>
                        <a:buNone/>
                      </a:pPr>
                      <a:r>
                        <a:rPr lang="en-US" sz="3600" b="1" u="none" strike="noStrike" cap="none" dirty="0">
                          <a:solidFill>
                            <a:schemeClr val="dk1"/>
                          </a:solidFill>
                          <a:latin typeface="Calibri"/>
                          <a:ea typeface="Calibri"/>
                          <a:cs typeface="Calibri"/>
                          <a:sym typeface="Calibri"/>
                        </a:rPr>
                        <a:t>R</a:t>
                      </a:r>
                      <a:r>
                        <a:rPr lang="en-US" sz="2400" b="1" u="none" strike="noStrike" cap="none" dirty="0">
                          <a:solidFill>
                            <a:schemeClr val="dk1"/>
                          </a:solidFill>
                          <a:latin typeface="Calibri"/>
                          <a:ea typeface="Calibri"/>
                          <a:cs typeface="Calibri"/>
                          <a:sym typeface="Calibri"/>
                        </a:rPr>
                        <a:t>ecommendation</a:t>
                      </a:r>
                      <a:r>
                        <a:rPr lang="en-US" sz="2400" b="1" u="none" strike="noStrike" cap="none"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2400"/>
                        <a:buFont typeface="Arial"/>
                        <a:buNone/>
                      </a:pPr>
                      <a:endParaRPr sz="2400" b="1" u="none" strike="noStrike" cap="none" dirty="0">
                        <a:solidFill>
                          <a:schemeClr val="dk1"/>
                        </a:solidFill>
                        <a:latin typeface="Calibri"/>
                        <a:ea typeface="Calibri"/>
                        <a:cs typeface="Calibri"/>
                        <a:sym typeface="Calibri"/>
                      </a:endParaRPr>
                    </a:p>
                  </a:txBody>
                  <a:tcPr marL="91450" marR="91450" marT="45725" marB="45725" anchor="ctr">
                    <a:lnT w="9525" cap="flat" cmpd="sng">
                      <a:solidFill>
                        <a:schemeClr val="dk1"/>
                      </a:solidFill>
                      <a:prstDash val="dot"/>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Calibri"/>
                          <a:ea typeface="Calibri"/>
                          <a:cs typeface="Calibri"/>
                          <a:sym typeface="Calibri"/>
                        </a:rPr>
                        <a:t>What is your request or recommendation? </a:t>
                      </a:r>
                      <a:endParaRPr sz="2400" u="none" strike="noStrike" cap="none" dirty="0">
                        <a:solidFill>
                          <a:schemeClr val="dk1"/>
                        </a:solidFill>
                        <a:latin typeface="Calibri"/>
                        <a:ea typeface="Calibri"/>
                        <a:cs typeface="Calibri"/>
                        <a:sym typeface="Calibri"/>
                      </a:endParaRPr>
                    </a:p>
                  </a:txBody>
                  <a:tcPr marL="91450" marR="91450" marT="45725" marB="45725">
                    <a:lnT w="9525" cap="flat" cmpd="sng">
                      <a:solidFill>
                        <a:schemeClr val="dk1"/>
                      </a:solidFill>
                      <a:prstDash val="dot"/>
                      <a:round/>
                      <a:headEnd type="none" w="sm" len="sm"/>
                      <a:tailEnd type="none" w="sm" len="sm"/>
                    </a:lnT>
                  </a:tcPr>
                </a:tc>
                <a:extLst>
                  <a:ext uri="{0D108BD9-81ED-4DB2-BD59-A6C34878D82A}">
                    <a16:rowId xmlns:a16="http://schemas.microsoft.com/office/drawing/2014/main" val="10003"/>
                  </a:ext>
                </a:extLst>
              </a:tr>
            </a:tbl>
          </a:graphicData>
        </a:graphic>
      </p:graphicFrame>
      <p:sp>
        <p:nvSpPr>
          <p:cNvPr id="685" name="Google Shape;685;p48"/>
          <p:cNvSpPr txBox="1">
            <a:spLocks noGrp="1"/>
          </p:cNvSpPr>
          <p:nvPr>
            <p:ph type="ftr" idx="4294967295"/>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solidFill>
                  <a:srgbClr val="797979"/>
                </a:solidFill>
                <a:latin typeface="Calibri"/>
                <a:ea typeface="Calibri"/>
                <a:cs typeface="Calibri"/>
                <a:sym typeface="Calibri"/>
              </a:rPr>
              <a:t>Specialty Team Based Care V8 5.30.2020</a:t>
            </a:r>
            <a:endParaRPr>
              <a:solidFill>
                <a:srgbClr val="797979"/>
              </a:solidFill>
              <a:latin typeface="Calibri"/>
              <a:ea typeface="Calibri"/>
              <a:cs typeface="Calibri"/>
              <a:sym typeface="Calibri"/>
            </a:endParaRPr>
          </a:p>
        </p:txBody>
      </p:sp>
      <p:sp>
        <p:nvSpPr>
          <p:cNvPr id="686" name="Google Shape;686;p4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5824" y="721153"/>
            <a:ext cx="7578808" cy="5684105"/>
          </a:xfrm>
          <a:prstGeom prst="rect">
            <a:avLst/>
          </a:prstGeom>
        </p:spPr>
      </p:pic>
      <p:sp>
        <p:nvSpPr>
          <p:cNvPr id="2" name="Footer Placeholder 1"/>
          <p:cNvSpPr>
            <a:spLocks noGrp="1"/>
          </p:cNvSpPr>
          <p:nvPr>
            <p:ph type="ftr" idx="4294967295"/>
          </p:nvPr>
        </p:nvSpPr>
        <p:spPr>
          <a:xfrm>
            <a:off x="0" y="6492875"/>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797979"/>
                </a:solidFill>
                <a:effectLst/>
                <a:uLnTx/>
                <a:uFillTx/>
                <a:latin typeface="Calibri" panose="020F0502020204030204"/>
                <a:ea typeface="+mn-ea"/>
                <a:cs typeface="+mn-cs"/>
              </a:rPr>
              <a:t>Specialty Team Based Care V8 5.30.2020</a:t>
            </a:r>
            <a:endParaRPr kumimoji="0" lang="en-US" sz="1200" b="0" i="0" u="none" strike="noStrike" kern="1200" cap="none" spc="0" normalizeH="0" baseline="0" noProof="0" dirty="0">
              <a:ln>
                <a:noFill/>
              </a:ln>
              <a:solidFill>
                <a:srgbClr val="797979"/>
              </a:solidFill>
              <a:effectLst/>
              <a:uLnTx/>
              <a:uFillTx/>
              <a:latin typeface="Calibri" panose="020F0502020204030204"/>
              <a:ea typeface="+mn-ea"/>
              <a:cs typeface="+mn-cs"/>
            </a:endParaRPr>
          </a:p>
        </p:txBody>
      </p:sp>
      <p:sp>
        <p:nvSpPr>
          <p:cNvPr id="4" name="Rectangle 3"/>
          <p:cNvSpPr/>
          <p:nvPr/>
        </p:nvSpPr>
        <p:spPr>
          <a:xfrm>
            <a:off x="1805824" y="13266"/>
            <a:ext cx="7578808" cy="707886"/>
          </a:xfrm>
          <a:prstGeom prst="rect">
            <a:avLst/>
          </a:prstGeom>
        </p:spPr>
        <p:txBody>
          <a:bodyPr wrap="square">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Tool: SBAR</a:t>
            </a:r>
          </a:p>
        </p:txBody>
      </p:sp>
      <p:sp>
        <p:nvSpPr>
          <p:cNvPr id="5" name="Slide Number Placeholder 4"/>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091502"/>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BAR  Effective communication (CAPTIO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4601" y="216661"/>
            <a:ext cx="8415966" cy="6311975"/>
          </a:xfrm>
          <a:prstGeom prst="rect">
            <a:avLst/>
          </a:prstGeom>
        </p:spPr>
      </p:pic>
      <p:sp>
        <p:nvSpPr>
          <p:cNvPr id="2" name="Footer Placeholder 1"/>
          <p:cNvSpPr>
            <a:spLocks noGrp="1"/>
          </p:cNvSpPr>
          <p:nvPr>
            <p:ph type="ftr" idx="4294967295"/>
          </p:nvPr>
        </p:nvSpPr>
        <p:spPr>
          <a:xfrm>
            <a:off x="0" y="6528636"/>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797979"/>
                </a:solidFill>
                <a:effectLst/>
                <a:uLnTx/>
                <a:uFillTx/>
                <a:latin typeface="Calibri" panose="020F0502020204030204"/>
                <a:ea typeface="+mn-ea"/>
                <a:cs typeface="+mn-cs"/>
              </a:rPr>
              <a:t>Specialty Team Based Care V8 5.30.2020</a:t>
            </a:r>
            <a:endParaRPr kumimoji="0" lang="en-US" sz="1200" b="0" i="0" u="none" strike="noStrike" kern="1200" cap="none" spc="0" normalizeH="0" baseline="0" noProof="0" dirty="0">
              <a:ln>
                <a:noFill/>
              </a:ln>
              <a:solidFill>
                <a:srgbClr val="797979"/>
              </a:solidFill>
              <a:effectLst/>
              <a:uLnTx/>
              <a:uFillTx/>
              <a:latin typeface="Calibri" panose="020F0502020204030204"/>
              <a:ea typeface="+mn-ea"/>
              <a:cs typeface="+mn-cs"/>
            </a:endParaRPr>
          </a:p>
        </p:txBody>
      </p:sp>
      <p:pic>
        <p:nvPicPr>
          <p:cNvPr id="6" name="Picture 5"/>
          <p:cNvPicPr>
            <a:picLocks noChangeAspect="1"/>
          </p:cNvPicPr>
          <p:nvPr/>
        </p:nvPicPr>
        <p:blipFill>
          <a:blip r:embed="rId6"/>
          <a:stretch>
            <a:fillRect/>
          </a:stretch>
        </p:blipFill>
        <p:spPr>
          <a:xfrm>
            <a:off x="10281669" y="5881884"/>
            <a:ext cx="917070" cy="734505"/>
          </a:xfrm>
          <a:prstGeom prst="rect">
            <a:avLst/>
          </a:prstGeom>
        </p:spPr>
      </p:pic>
      <p:sp>
        <p:nvSpPr>
          <p:cNvPr id="3" name="Slide Number Placeholder 2"/>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248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0239" y="166790"/>
            <a:ext cx="105156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smtClean="0">
                <a:latin typeface="+mn-lt"/>
              </a:rPr>
              <a:t>Virtual Etiquette</a:t>
            </a:r>
            <a:endParaRPr lang="en-US" sz="6600" b="1" dirty="0">
              <a:latin typeface="+mn-lt"/>
            </a:endParaRPr>
          </a:p>
        </p:txBody>
      </p:sp>
      <p:sp>
        <p:nvSpPr>
          <p:cNvPr id="3" name="TextBox 2"/>
          <p:cNvSpPr txBox="1"/>
          <p:nvPr/>
        </p:nvSpPr>
        <p:spPr>
          <a:xfrm>
            <a:off x="396607" y="1266940"/>
            <a:ext cx="11655846" cy="5632311"/>
          </a:xfrm>
          <a:prstGeom prst="rect">
            <a:avLst/>
          </a:prstGeom>
          <a:noFill/>
        </p:spPr>
        <p:txBody>
          <a:bodyPr wrap="square" rtlCol="0">
            <a:spAutoFit/>
          </a:bodyPr>
          <a:lstStyle/>
          <a:p>
            <a:r>
              <a:rPr lang="en-US" sz="2000" b="1" dirty="0" smtClean="0"/>
              <a:t>Video and Audio:</a:t>
            </a:r>
          </a:p>
          <a:p>
            <a:pPr marL="285750" indent="-285750">
              <a:buFont typeface="Arial" panose="020B0604020202020204" pitchFamily="34" charset="0"/>
              <a:buChar char="•"/>
            </a:pPr>
            <a:r>
              <a:rPr lang="en-US" sz="2000" dirty="0" smtClean="0"/>
              <a:t>Unless distracting, please turn video ON. This is crucial for building trust and engagement.</a:t>
            </a:r>
          </a:p>
          <a:p>
            <a:pPr marL="285750" indent="-285750">
              <a:buFont typeface="Arial" panose="020B0604020202020204" pitchFamily="34" charset="0"/>
              <a:buChar char="•"/>
            </a:pPr>
            <a:r>
              <a:rPr lang="en-US" sz="2000" dirty="0" smtClean="0"/>
              <a:t>Test your video and audio before the meeting begins.</a:t>
            </a:r>
          </a:p>
          <a:p>
            <a:pPr marL="285750" indent="-285750">
              <a:buFont typeface="Arial" panose="020B0604020202020204" pitchFamily="34" charset="0"/>
              <a:buChar char="•"/>
            </a:pPr>
            <a:r>
              <a:rPr lang="en-US" sz="2000" dirty="0" smtClean="0"/>
              <a:t>Try to look at the camera when talking (to mimic the feeling of in-person eye contact).</a:t>
            </a:r>
          </a:p>
          <a:p>
            <a:pPr marL="285750" indent="-285750">
              <a:buFont typeface="Arial" panose="020B0604020202020204" pitchFamily="34" charset="0"/>
              <a:buChar char="•"/>
            </a:pPr>
            <a:r>
              <a:rPr lang="en-US" sz="2000" dirty="0" smtClean="0"/>
              <a:t>When possible, try to use good camera quality and sound.</a:t>
            </a:r>
          </a:p>
          <a:p>
            <a:pPr marL="285750" indent="-285750">
              <a:buFont typeface="Arial" panose="020B0604020202020204" pitchFamily="34" charset="0"/>
              <a:buChar char="•"/>
            </a:pPr>
            <a:r>
              <a:rPr lang="en-US" sz="2000" dirty="0" smtClean="0"/>
              <a:t>Adjust your camera if it is too high or low.</a:t>
            </a:r>
          </a:p>
          <a:p>
            <a:endParaRPr lang="en-US" sz="2000" dirty="0" smtClean="0"/>
          </a:p>
          <a:p>
            <a:r>
              <a:rPr lang="en-US" sz="2000" b="1" dirty="0" smtClean="0"/>
              <a:t>Meeting:</a:t>
            </a:r>
          </a:p>
          <a:p>
            <a:pPr marL="285750" indent="-285750">
              <a:buFont typeface="Arial" panose="020B0604020202020204" pitchFamily="34" charset="0"/>
              <a:buChar char="•"/>
            </a:pPr>
            <a:r>
              <a:rPr lang="en-US" sz="2000" dirty="0" smtClean="0"/>
              <a:t>Please hold off eating during the meeting as it can be distracting.</a:t>
            </a:r>
          </a:p>
          <a:p>
            <a:pPr marL="285750" indent="-285750">
              <a:buFont typeface="Arial" panose="020B0604020202020204" pitchFamily="34" charset="0"/>
              <a:buChar char="•"/>
            </a:pPr>
            <a:r>
              <a:rPr lang="en-US" sz="2000" dirty="0" smtClean="0"/>
              <a:t>Try not to multitask too much or make sure you’re muted.</a:t>
            </a:r>
          </a:p>
          <a:p>
            <a:endParaRPr lang="en-US" sz="2000" b="1" dirty="0" smtClean="0"/>
          </a:p>
          <a:p>
            <a:r>
              <a:rPr lang="en-US" sz="2000" b="1" dirty="0" smtClean="0"/>
              <a:t>Environment:</a:t>
            </a:r>
          </a:p>
          <a:p>
            <a:pPr marL="285750" indent="-285750">
              <a:buFont typeface="Arial" panose="020B0604020202020204" pitchFamily="34" charset="0"/>
              <a:buChar char="•"/>
            </a:pPr>
            <a:r>
              <a:rPr lang="en-US" sz="2000" dirty="0" smtClean="0"/>
              <a:t>Be aware of your backgrounds to not be distracting.</a:t>
            </a:r>
          </a:p>
          <a:p>
            <a:pPr marL="285750" indent="-285750">
              <a:buFont typeface="Arial" panose="020B0604020202020204" pitchFamily="34" charset="0"/>
              <a:buChar char="•"/>
            </a:pPr>
            <a:r>
              <a:rPr lang="en-US" sz="2000" dirty="0" smtClean="0"/>
              <a:t>Position yourself in the light. </a:t>
            </a:r>
          </a:p>
          <a:p>
            <a:pPr marL="285750" indent="-285750">
              <a:buFont typeface="Arial" panose="020B0604020202020204" pitchFamily="34" charset="0"/>
              <a:buChar char="•"/>
            </a:pPr>
            <a:r>
              <a:rPr lang="en-US" sz="2000" dirty="0" smtClean="0"/>
              <a:t>Find a quiet place to join or mute yourself as necessary.</a:t>
            </a:r>
          </a:p>
          <a:p>
            <a:endParaRPr lang="en-US" sz="2000" dirty="0" smtClean="0"/>
          </a:p>
          <a:p>
            <a:endParaRPr lang="en-US" sz="2000" dirty="0" smtClean="0"/>
          </a:p>
          <a:p>
            <a:endParaRPr lang="en-US" sz="2000" dirty="0" smtClean="0"/>
          </a:p>
        </p:txBody>
      </p:sp>
      <p:sp>
        <p:nvSpPr>
          <p:cNvPr id="4" name="Rectangle 3"/>
          <p:cNvSpPr/>
          <p:nvPr/>
        </p:nvSpPr>
        <p:spPr>
          <a:xfrm>
            <a:off x="0" y="6340650"/>
            <a:ext cx="3369833" cy="246221"/>
          </a:xfrm>
          <a:prstGeom prst="rect">
            <a:avLst/>
          </a:prstGeom>
        </p:spPr>
        <p:txBody>
          <a:bodyPr wrap="none">
            <a:spAutoFit/>
          </a:bodyPr>
          <a:lstStyle/>
          <a:p>
            <a:r>
              <a:rPr lang="en-US" sz="1000" dirty="0">
                <a:hlinkClick r:id="rId3"/>
              </a:rPr>
              <a:t>https://www.gend.co/blog/best-practice-tips-for-using-zoom</a:t>
            </a:r>
            <a:endParaRPr lang="en-US" sz="1000" dirty="0"/>
          </a:p>
        </p:txBody>
      </p:sp>
      <p:sp>
        <p:nvSpPr>
          <p:cNvPr id="5" name="Footer Placeholder 4"/>
          <p:cNvSpPr>
            <a:spLocks noGrp="1"/>
          </p:cNvSpPr>
          <p:nvPr>
            <p:ph type="ftr" sz="quarter" idx="11"/>
          </p:nvPr>
        </p:nvSpPr>
        <p:spPr>
          <a:xfrm>
            <a:off x="0" y="6514612"/>
            <a:ext cx="4114800" cy="365125"/>
          </a:xfrm>
        </p:spPr>
        <p:txBody>
          <a:bodyPr/>
          <a:lstStyle/>
          <a:p>
            <a:pPr algn="l"/>
            <a:r>
              <a:rPr lang="en-US" smtClean="0"/>
              <a:t>Specialty Team Based Care V8 5.30.2020</a:t>
            </a:r>
            <a:endParaRPr lang="en-US" dirty="0"/>
          </a:p>
        </p:txBody>
      </p:sp>
      <p:sp>
        <p:nvSpPr>
          <p:cNvPr id="6" name="Slide Number Placeholder 5"/>
          <p:cNvSpPr>
            <a:spLocks noGrp="1"/>
          </p:cNvSpPr>
          <p:nvPr>
            <p:ph type="sldNum" sz="quarter" idx="12"/>
          </p:nvPr>
        </p:nvSpPr>
        <p:spPr>
          <a:xfrm>
            <a:off x="9448800" y="6492875"/>
            <a:ext cx="2743200" cy="365125"/>
          </a:xfrm>
        </p:spPr>
        <p:txBody>
          <a:bodyPr/>
          <a:lstStyle/>
          <a:p>
            <a:fld id="{ADF51E2C-4774-4F84-B423-BAEFF1BA22E6}" type="slidenum">
              <a:rPr lang="en-US" smtClean="0"/>
              <a:t>5</a:t>
            </a:fld>
            <a:endParaRPr lang="en-US" dirty="0"/>
          </a:p>
        </p:txBody>
      </p:sp>
    </p:spTree>
    <p:extLst>
      <p:ext uri="{BB962C8B-B14F-4D97-AF65-F5344CB8AC3E}">
        <p14:creationId xmlns:p14="http://schemas.microsoft.com/office/powerpoint/2010/main" val="2976696666"/>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84434" y="750276"/>
            <a:ext cx="7821040" cy="5865779"/>
          </a:xfrm>
          <a:prstGeom prst="rect">
            <a:avLst/>
          </a:prstGeom>
        </p:spPr>
      </p:pic>
      <p:sp>
        <p:nvSpPr>
          <p:cNvPr id="2" name="Footer Placeholder 1"/>
          <p:cNvSpPr>
            <a:spLocks noGrp="1"/>
          </p:cNvSpPr>
          <p:nvPr>
            <p:ph type="ftr" idx="4294967295"/>
          </p:nvPr>
        </p:nvSpPr>
        <p:spPr>
          <a:xfrm>
            <a:off x="0" y="6538912"/>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797979"/>
                </a:solidFill>
                <a:effectLst/>
                <a:uLnTx/>
                <a:uFillTx/>
                <a:latin typeface="Calibri" panose="020F0502020204030204"/>
                <a:ea typeface="+mn-ea"/>
                <a:cs typeface="+mn-cs"/>
              </a:rPr>
              <a:t>Specialty Team Based Care V8 5.30.2020</a:t>
            </a:r>
            <a:endParaRPr kumimoji="0" lang="en-US" sz="1200" b="0" i="0" u="none" strike="noStrike" kern="1200" cap="none" spc="0" normalizeH="0" baseline="0" noProof="0" dirty="0">
              <a:ln>
                <a:noFill/>
              </a:ln>
              <a:solidFill>
                <a:srgbClr val="797979"/>
              </a:solidFill>
              <a:effectLst/>
              <a:uLnTx/>
              <a:uFillTx/>
              <a:latin typeface="Calibri" panose="020F0502020204030204"/>
              <a:ea typeface="+mn-ea"/>
              <a:cs typeface="+mn-cs"/>
            </a:endParaRPr>
          </a:p>
        </p:txBody>
      </p:sp>
      <p:sp>
        <p:nvSpPr>
          <p:cNvPr id="9" name="Rectangle 8"/>
          <p:cNvSpPr/>
          <p:nvPr/>
        </p:nvSpPr>
        <p:spPr>
          <a:xfrm>
            <a:off x="1805824" y="13266"/>
            <a:ext cx="7899650" cy="707886"/>
          </a:xfrm>
          <a:prstGeom prst="rect">
            <a:avLst/>
          </a:prstGeom>
        </p:spPr>
        <p:txBody>
          <a:bodyPr wrap="square">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Tool: SBAR</a:t>
            </a:r>
          </a:p>
        </p:txBody>
      </p:sp>
      <p:sp>
        <p:nvSpPr>
          <p:cNvPr id="4" name="Slide Number Placeholder 3"/>
          <p:cNvSpPr>
            <a:spLocks noGrp="1"/>
          </p:cNvSpPr>
          <p:nvPr>
            <p:ph type="sldNum" sz="quarter" idx="12"/>
          </p:nvPr>
        </p:nvSpPr>
        <p:spPr>
          <a:xfrm>
            <a:off x="9448800" y="649061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05846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9"/>
          <p:cNvSpPr txBox="1">
            <a:spLocks noGrp="1"/>
          </p:cNvSpPr>
          <p:nvPr>
            <p:ph type="title"/>
          </p:nvPr>
        </p:nvSpPr>
        <p:spPr>
          <a:xfrm>
            <a:off x="319230" y="135847"/>
            <a:ext cx="8760602" cy="1224671"/>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b="1" dirty="0">
                <a:solidFill>
                  <a:schemeClr val="accent2"/>
                </a:solidFill>
                <a:latin typeface="Calibri"/>
                <a:ea typeface="Calibri"/>
                <a:cs typeface="Calibri"/>
                <a:sym typeface="Calibri"/>
              </a:rPr>
              <a:t>Activity: </a:t>
            </a:r>
            <a:r>
              <a:rPr lang="en-US" b="1" dirty="0">
                <a:latin typeface="Calibri"/>
                <a:ea typeface="Calibri"/>
                <a:cs typeface="Calibri"/>
                <a:sym typeface="Calibri"/>
              </a:rPr>
              <a:t>Use SBAR Individually</a:t>
            </a:r>
            <a:r>
              <a:rPr lang="en-US" dirty="0">
                <a:latin typeface="Calibri"/>
                <a:ea typeface="Calibri"/>
                <a:cs typeface="Calibri"/>
                <a:sym typeface="Calibri"/>
              </a:rPr>
              <a:t/>
            </a:r>
            <a:br>
              <a:rPr lang="en-US" dirty="0">
                <a:latin typeface="Calibri"/>
                <a:ea typeface="Calibri"/>
                <a:cs typeface="Calibri"/>
                <a:sym typeface="Calibri"/>
              </a:rPr>
            </a:br>
            <a:r>
              <a:rPr lang="en-US" sz="3200" dirty="0">
                <a:latin typeface="Calibri"/>
                <a:ea typeface="Calibri"/>
                <a:cs typeface="Calibri"/>
                <a:sym typeface="Calibri"/>
              </a:rPr>
              <a:t>Prepare an SBAR for one scenario</a:t>
            </a:r>
            <a:endParaRPr sz="3200" dirty="0">
              <a:latin typeface="Calibri"/>
              <a:ea typeface="Calibri"/>
              <a:cs typeface="Calibri"/>
              <a:sym typeface="Calibri"/>
            </a:endParaRPr>
          </a:p>
        </p:txBody>
      </p:sp>
      <p:sp>
        <p:nvSpPr>
          <p:cNvPr id="694" name="Google Shape;694;p49"/>
          <p:cNvSpPr txBox="1">
            <a:spLocks noGrp="1"/>
          </p:cNvSpPr>
          <p:nvPr>
            <p:ph type="body" idx="1"/>
          </p:nvPr>
        </p:nvSpPr>
        <p:spPr>
          <a:xfrm>
            <a:off x="2149335" y="1935174"/>
            <a:ext cx="3874168" cy="3800307"/>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750"/>
              </a:spcBef>
              <a:spcAft>
                <a:spcPts val="0"/>
              </a:spcAft>
              <a:buClr>
                <a:schemeClr val="dk1"/>
              </a:buClr>
              <a:buSzPts val="1200"/>
              <a:buNone/>
            </a:pPr>
            <a:endParaRPr sz="900">
              <a:latin typeface="Arial"/>
              <a:ea typeface="Arial"/>
              <a:cs typeface="Arial"/>
              <a:sym typeface="Arial"/>
            </a:endParaRPr>
          </a:p>
          <a:p>
            <a:pPr marL="0" lvl="0" indent="0" algn="l" rtl="0">
              <a:lnSpc>
                <a:spcPct val="90000"/>
              </a:lnSpc>
              <a:spcBef>
                <a:spcPts val="750"/>
              </a:spcBef>
              <a:spcAft>
                <a:spcPts val="0"/>
              </a:spcAft>
              <a:buClr>
                <a:schemeClr val="dk1"/>
              </a:buClr>
              <a:buSzPts val="2133"/>
              <a:buNone/>
            </a:pPr>
            <a:endParaRPr sz="1600"/>
          </a:p>
        </p:txBody>
      </p:sp>
      <p:sp>
        <p:nvSpPr>
          <p:cNvPr id="695" name="Google Shape;695;p49"/>
          <p:cNvSpPr/>
          <p:nvPr/>
        </p:nvSpPr>
        <p:spPr>
          <a:xfrm>
            <a:off x="6239127" y="1498286"/>
            <a:ext cx="5439526" cy="3802883"/>
          </a:xfrm>
          <a:prstGeom prst="rect">
            <a:avLst/>
          </a:prstGeom>
          <a:noFill/>
          <a:ln w="38100" cap="flat" cmpd="sng">
            <a:solidFill>
              <a:schemeClr val="accent5"/>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Scenario One: A patient has been discharged from a rehabilitation center and is taking Coumadin.  The Coumadin was started during an inpatient hospital stay.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 patient calls the Nephrology CM to state he is not able to locate a Home Health Agency who will draw blood to check his blood clotting time.  He is due for this lab test in 2 days.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You decide a next step is to follow up with the PCP office.  It is Friday afternoon.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Create your SBAR to discuss with the PCP team member. </a:t>
            </a:r>
            <a:endParaRPr sz="1800" b="0" i="0" u="none" strike="noStrike" cap="none">
              <a:solidFill>
                <a:schemeClr val="dk1"/>
              </a:solidFill>
              <a:latin typeface="Calibri"/>
              <a:ea typeface="Calibri"/>
              <a:cs typeface="Calibri"/>
              <a:sym typeface="Calibri"/>
            </a:endParaRPr>
          </a:p>
        </p:txBody>
      </p:sp>
      <p:graphicFrame>
        <p:nvGraphicFramePr>
          <p:cNvPr id="696" name="Google Shape;696;p49"/>
          <p:cNvGraphicFramePr/>
          <p:nvPr/>
        </p:nvGraphicFramePr>
        <p:xfrm>
          <a:off x="319230" y="1498286"/>
          <a:ext cx="5455925" cy="3901480"/>
        </p:xfrm>
        <a:graphic>
          <a:graphicData uri="http://schemas.openxmlformats.org/drawingml/2006/table">
            <a:tbl>
              <a:tblPr firstRow="1" bandRow="1">
                <a:noFill/>
                <a:tableStyleId>{C652B921-8956-41CE-81AC-78CBEDE41E12}</a:tableStyleId>
              </a:tblPr>
              <a:tblGrid>
                <a:gridCol w="2288225">
                  <a:extLst>
                    <a:ext uri="{9D8B030D-6E8A-4147-A177-3AD203B41FA5}">
                      <a16:colId xmlns:a16="http://schemas.microsoft.com/office/drawing/2014/main" val="20000"/>
                    </a:ext>
                  </a:extLst>
                </a:gridCol>
                <a:gridCol w="3167700">
                  <a:extLst>
                    <a:ext uri="{9D8B030D-6E8A-4147-A177-3AD203B41FA5}">
                      <a16:colId xmlns:a16="http://schemas.microsoft.com/office/drawing/2014/main" val="20001"/>
                    </a:ext>
                  </a:extLst>
                </a:gridCol>
              </a:tblGrid>
              <a:tr h="411200">
                <a:tc>
                  <a:txBody>
                    <a:bodyPr/>
                    <a:lstStyle/>
                    <a:p>
                      <a:pPr marL="0" marR="0" lvl="0" indent="0" algn="l" rtl="0">
                        <a:lnSpc>
                          <a:spcPct val="100000"/>
                        </a:lnSpc>
                        <a:spcBef>
                          <a:spcPts val="0"/>
                        </a:spcBef>
                        <a:spcAft>
                          <a:spcPts val="0"/>
                        </a:spcAft>
                        <a:buClr>
                          <a:schemeClr val="dk1"/>
                        </a:buClr>
                        <a:buSzPts val="3600"/>
                        <a:buFont typeface="Calibri"/>
                        <a:buNone/>
                      </a:pPr>
                      <a:r>
                        <a:rPr lang="en-US" sz="3600" b="1" u="none" strike="noStrike" cap="none">
                          <a:solidFill>
                            <a:schemeClr val="dk1"/>
                          </a:solidFill>
                          <a:latin typeface="Calibri"/>
                          <a:ea typeface="Calibri"/>
                          <a:cs typeface="Calibri"/>
                          <a:sym typeface="Calibri"/>
                        </a:rPr>
                        <a:t>S</a:t>
                      </a:r>
                      <a:r>
                        <a:rPr lang="en-US" sz="2000" b="1" u="none" strike="noStrike" cap="none">
                          <a:solidFill>
                            <a:schemeClr val="dk1"/>
                          </a:solidFill>
                          <a:latin typeface="Calibri"/>
                          <a:ea typeface="Calibri"/>
                          <a:cs typeface="Calibri"/>
                          <a:sym typeface="Calibri"/>
                        </a:rPr>
                        <a:t>ituation:</a:t>
                      </a:r>
                      <a:endParaRPr sz="2000" b="1" u="none" strike="noStrike" cap="none">
                        <a:solidFill>
                          <a:schemeClr val="dk1"/>
                        </a:solidFill>
                        <a:latin typeface="Calibri"/>
                        <a:ea typeface="Calibri"/>
                        <a:cs typeface="Calibri"/>
                        <a:sym typeface="Calibri"/>
                      </a:endParaRPr>
                    </a:p>
                  </a:txBody>
                  <a:tcPr marL="91450" marR="91450" marT="45725" marB="45725" anchor="ctr">
                    <a:lnB w="9525"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What is the immediate problem? </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The headline</a:t>
                      </a:r>
                      <a:endParaRPr sz="2000" b="0" u="none" strike="noStrike" cap="none">
                        <a:solidFill>
                          <a:schemeClr val="dk1"/>
                        </a:solidFill>
                        <a:latin typeface="Calibri"/>
                        <a:ea typeface="Calibri"/>
                        <a:cs typeface="Calibri"/>
                        <a:sym typeface="Calibri"/>
                      </a:endParaRPr>
                    </a:p>
                  </a:txBody>
                  <a:tcPr marL="91450" marR="91450" marT="45725" marB="45725">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0"/>
                  </a:ext>
                </a:extLst>
              </a:tr>
              <a:tr h="493275">
                <a:tc>
                  <a:txBody>
                    <a:bodyPr/>
                    <a:lstStyle/>
                    <a:p>
                      <a:pPr marL="1028308" marR="0" lvl="0" indent="-1028308" algn="l" rtl="0">
                        <a:lnSpc>
                          <a:spcPct val="100000"/>
                        </a:lnSpc>
                        <a:spcBef>
                          <a:spcPts val="0"/>
                        </a:spcBef>
                        <a:spcAft>
                          <a:spcPts val="0"/>
                        </a:spcAft>
                        <a:buClr>
                          <a:schemeClr val="dk1"/>
                        </a:buClr>
                        <a:buSzPts val="3200"/>
                        <a:buFont typeface="Calibri"/>
                        <a:buNone/>
                      </a:pPr>
                      <a:r>
                        <a:rPr lang="en-US" sz="3200" b="1" u="none" strike="noStrike" cap="none">
                          <a:solidFill>
                            <a:schemeClr val="dk1"/>
                          </a:solidFill>
                          <a:latin typeface="Calibri"/>
                          <a:ea typeface="Calibri"/>
                          <a:cs typeface="Calibri"/>
                          <a:sym typeface="Calibri"/>
                        </a:rPr>
                        <a:t>B</a:t>
                      </a:r>
                      <a:r>
                        <a:rPr lang="en-US" sz="2000" b="1" u="none" strike="noStrike" cap="none">
                          <a:solidFill>
                            <a:schemeClr val="dk1"/>
                          </a:solidFill>
                          <a:latin typeface="Calibri"/>
                          <a:ea typeface="Calibri"/>
                          <a:cs typeface="Calibri"/>
                          <a:sym typeface="Calibri"/>
                        </a:rPr>
                        <a:t>ackground:</a:t>
                      </a:r>
                      <a:endParaRPr sz="2000" b="1" u="none" strike="noStrike" cap="none">
                        <a:solidFill>
                          <a:schemeClr val="dk1"/>
                        </a:solidFill>
                        <a:latin typeface="Calibri"/>
                        <a:ea typeface="Calibri"/>
                        <a:cs typeface="Calibri"/>
                        <a:sym typeface="Calibri"/>
                      </a:endParaRPr>
                    </a:p>
                  </a:txBody>
                  <a:tcPr marL="91450" marR="91450" marT="45725" marB="45725" anchor="ct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What is the relevant history related to the situation? </a:t>
                      </a:r>
                      <a:endParaRPr sz="2000" u="none" strike="noStrike" cap="none">
                        <a:solidFill>
                          <a:schemeClr val="dk1"/>
                        </a:solidFill>
                        <a:latin typeface="Calibri"/>
                        <a:ea typeface="Calibri"/>
                        <a:cs typeface="Calibri"/>
                        <a:sym typeface="Calibri"/>
                      </a:endParaRPr>
                    </a:p>
                  </a:txBody>
                  <a:tcPr marL="91450" marR="91450" marT="45725" marB="45725">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1"/>
                  </a:ext>
                </a:extLst>
              </a:tr>
              <a:tr h="527550">
                <a:tc>
                  <a:txBody>
                    <a:bodyPr/>
                    <a:lstStyle/>
                    <a:p>
                      <a:pPr marL="1028308" marR="0" lvl="0" indent="-1028308" algn="l" rtl="0">
                        <a:lnSpc>
                          <a:spcPct val="100000"/>
                        </a:lnSpc>
                        <a:spcBef>
                          <a:spcPts val="0"/>
                        </a:spcBef>
                        <a:spcAft>
                          <a:spcPts val="0"/>
                        </a:spcAft>
                        <a:buClr>
                          <a:schemeClr val="dk1"/>
                        </a:buClr>
                        <a:buSzPts val="3200"/>
                        <a:buFont typeface="Calibri"/>
                        <a:buNone/>
                      </a:pPr>
                      <a:r>
                        <a:rPr lang="en-US" sz="3200" b="1" u="none" strike="noStrike" cap="none">
                          <a:solidFill>
                            <a:schemeClr val="dk1"/>
                          </a:solidFill>
                          <a:latin typeface="Calibri"/>
                          <a:ea typeface="Calibri"/>
                          <a:cs typeface="Calibri"/>
                          <a:sym typeface="Calibri"/>
                        </a:rPr>
                        <a:t>A</a:t>
                      </a:r>
                      <a:r>
                        <a:rPr lang="en-US" sz="2000" b="1" u="none" strike="noStrike" cap="none">
                          <a:solidFill>
                            <a:schemeClr val="dk1"/>
                          </a:solidFill>
                          <a:latin typeface="Calibri"/>
                          <a:ea typeface="Calibri"/>
                          <a:cs typeface="Calibri"/>
                          <a:sym typeface="Calibri"/>
                        </a:rPr>
                        <a:t>ssessment:          </a:t>
                      </a:r>
                      <a:endParaRPr sz="1400" u="none" strike="noStrike" cap="none"/>
                    </a:p>
                    <a:p>
                      <a:pPr marL="0" marR="0" lvl="0" indent="0" algn="l" rtl="0">
                        <a:lnSpc>
                          <a:spcPct val="100000"/>
                        </a:lnSpc>
                        <a:spcBef>
                          <a:spcPts val="0"/>
                        </a:spcBef>
                        <a:spcAft>
                          <a:spcPts val="0"/>
                        </a:spcAft>
                        <a:buClr>
                          <a:srgbClr val="000000"/>
                        </a:buClr>
                        <a:buSzPts val="2000"/>
                        <a:buFont typeface="Arial"/>
                        <a:buNone/>
                      </a:pPr>
                      <a:endParaRPr sz="2000" b="1" u="none" strike="noStrike" cap="none">
                        <a:solidFill>
                          <a:schemeClr val="dk1"/>
                        </a:solidFill>
                        <a:latin typeface="Calibri"/>
                        <a:ea typeface="Calibri"/>
                        <a:cs typeface="Calibri"/>
                        <a:sym typeface="Calibri"/>
                      </a:endParaRPr>
                    </a:p>
                  </a:txBody>
                  <a:tcPr marL="91450" marR="91450" marT="45725" marB="45725" anchor="ct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What is your view of the situation and your perception of the urgency of the action needed? </a:t>
                      </a:r>
                      <a:endParaRPr sz="2000" u="none" strike="noStrike" cap="none">
                        <a:solidFill>
                          <a:schemeClr val="dk1"/>
                        </a:solidFill>
                        <a:latin typeface="Calibri"/>
                        <a:ea typeface="Calibri"/>
                        <a:cs typeface="Calibri"/>
                        <a:sym typeface="Calibri"/>
                      </a:endParaRPr>
                    </a:p>
                  </a:txBody>
                  <a:tcPr marL="91450" marR="91450" marT="45725" marB="45725">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tcPr>
                </a:tc>
                <a:extLst>
                  <a:ext uri="{0D108BD9-81ED-4DB2-BD59-A6C34878D82A}">
                    <a16:rowId xmlns:a16="http://schemas.microsoft.com/office/drawing/2014/main" val="10002"/>
                  </a:ext>
                </a:extLst>
              </a:tr>
              <a:tr h="626025">
                <a:tc>
                  <a:txBody>
                    <a:bodyPr/>
                    <a:lstStyle/>
                    <a:p>
                      <a:pPr marL="1028308" marR="0" lvl="0" indent="-1028308" algn="l" rtl="0">
                        <a:lnSpc>
                          <a:spcPct val="100000"/>
                        </a:lnSpc>
                        <a:spcBef>
                          <a:spcPts val="0"/>
                        </a:spcBef>
                        <a:spcAft>
                          <a:spcPts val="0"/>
                        </a:spcAft>
                        <a:buClr>
                          <a:schemeClr val="dk1"/>
                        </a:buClr>
                        <a:buSzPts val="3200"/>
                        <a:buFont typeface="Calibri"/>
                        <a:buNone/>
                      </a:pPr>
                      <a:r>
                        <a:rPr lang="en-US" sz="3200" b="1" u="none" strike="noStrike" cap="none">
                          <a:solidFill>
                            <a:schemeClr val="dk1"/>
                          </a:solidFill>
                          <a:latin typeface="Calibri"/>
                          <a:ea typeface="Calibri"/>
                          <a:cs typeface="Calibri"/>
                          <a:sym typeface="Calibri"/>
                        </a:rPr>
                        <a:t>R</a:t>
                      </a:r>
                      <a:r>
                        <a:rPr lang="en-US" sz="2000" b="1" u="none" strike="noStrike" cap="none">
                          <a:solidFill>
                            <a:schemeClr val="dk1"/>
                          </a:solidFill>
                          <a:latin typeface="Calibri"/>
                          <a:ea typeface="Calibri"/>
                          <a:cs typeface="Calibri"/>
                          <a:sym typeface="Calibri"/>
                        </a:rPr>
                        <a:t>ecommendation:</a:t>
                      </a:r>
                      <a:endParaRPr sz="1400" u="none" strike="noStrike" cap="none"/>
                    </a:p>
                    <a:p>
                      <a:pPr marL="0" marR="0" lvl="0" indent="0" algn="l" rtl="0">
                        <a:lnSpc>
                          <a:spcPct val="100000"/>
                        </a:lnSpc>
                        <a:spcBef>
                          <a:spcPts val="0"/>
                        </a:spcBef>
                        <a:spcAft>
                          <a:spcPts val="0"/>
                        </a:spcAft>
                        <a:buClr>
                          <a:srgbClr val="000000"/>
                        </a:buClr>
                        <a:buSzPts val="2000"/>
                        <a:buFont typeface="Arial"/>
                        <a:buNone/>
                      </a:pPr>
                      <a:endParaRPr sz="2000" b="1" u="none" strike="noStrike" cap="none">
                        <a:solidFill>
                          <a:schemeClr val="dk1"/>
                        </a:solidFill>
                        <a:latin typeface="Calibri"/>
                        <a:ea typeface="Calibri"/>
                        <a:cs typeface="Calibri"/>
                        <a:sym typeface="Calibri"/>
                      </a:endParaRPr>
                    </a:p>
                  </a:txBody>
                  <a:tcPr marL="91450" marR="91450" marT="45725" marB="45725" anchor="ctr">
                    <a:lnT w="9525" cap="flat" cmpd="sng">
                      <a:solidFill>
                        <a:schemeClr val="dk1"/>
                      </a:solidFill>
                      <a:prstDash val="dot"/>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What is your request or recommendation? </a:t>
                      </a:r>
                      <a:endParaRPr sz="2000" u="none" strike="noStrike" cap="none">
                        <a:solidFill>
                          <a:schemeClr val="dk1"/>
                        </a:solidFill>
                        <a:latin typeface="Calibri"/>
                        <a:ea typeface="Calibri"/>
                        <a:cs typeface="Calibri"/>
                        <a:sym typeface="Calibri"/>
                      </a:endParaRPr>
                    </a:p>
                  </a:txBody>
                  <a:tcPr marL="91450" marR="91450" marT="45725" marB="45725">
                    <a:lnT w="9525" cap="flat" cmpd="sng">
                      <a:solidFill>
                        <a:schemeClr val="dk1"/>
                      </a:solidFill>
                      <a:prstDash val="dot"/>
                      <a:round/>
                      <a:headEnd type="none" w="sm" len="sm"/>
                      <a:tailEnd type="none" w="sm" len="sm"/>
                    </a:lnT>
                  </a:tcPr>
                </a:tc>
                <a:extLst>
                  <a:ext uri="{0D108BD9-81ED-4DB2-BD59-A6C34878D82A}">
                    <a16:rowId xmlns:a16="http://schemas.microsoft.com/office/drawing/2014/main" val="10003"/>
                  </a:ext>
                </a:extLst>
              </a:tr>
            </a:tbl>
          </a:graphicData>
        </a:graphic>
      </p:graphicFrame>
      <p:pic>
        <p:nvPicPr>
          <p:cNvPr id="697" name="Google Shape;697;p49"/>
          <p:cNvPicPr preferRelativeResize="0"/>
          <p:nvPr/>
        </p:nvPicPr>
        <p:blipFill rotWithShape="1">
          <a:blip r:embed="rId3">
            <a:alphaModFix/>
          </a:blip>
          <a:srcRect/>
          <a:stretch/>
        </p:blipFill>
        <p:spPr>
          <a:xfrm>
            <a:off x="11465011" y="6093498"/>
            <a:ext cx="427283" cy="627977"/>
          </a:xfrm>
          <a:prstGeom prst="rect">
            <a:avLst/>
          </a:prstGeom>
          <a:noFill/>
          <a:ln>
            <a:noFill/>
          </a:ln>
        </p:spPr>
      </p:pic>
      <p:sp>
        <p:nvSpPr>
          <p:cNvPr id="698" name="Google Shape;698;p4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699" name="Google Shape;699;p49"/>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51</a:t>
            </a:fld>
            <a:endParaRPr/>
          </a:p>
        </p:txBody>
      </p:sp>
    </p:spTree>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74f3864137_5_31"/>
          <p:cNvSpPr txBox="1"/>
          <p:nvPr/>
        </p:nvSpPr>
        <p:spPr>
          <a:xfrm>
            <a:off x="516364" y="654000"/>
            <a:ext cx="51216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AA90"/>
              </a:buClr>
              <a:buSzPts val="3600"/>
              <a:buFont typeface="Calibri"/>
              <a:buNone/>
            </a:pPr>
            <a:r>
              <a:rPr lang="en-US" sz="8000" b="1">
                <a:solidFill>
                  <a:schemeClr val="dk1"/>
                </a:solidFill>
                <a:latin typeface="Calibri"/>
                <a:ea typeface="Calibri"/>
                <a:cs typeface="Calibri"/>
                <a:sym typeface="Calibri"/>
              </a:rPr>
              <a:t>Summary</a:t>
            </a:r>
            <a:endParaRPr sz="8000" b="1" i="0" u="none" strike="noStrike" cap="none">
              <a:solidFill>
                <a:schemeClr val="dk1"/>
              </a:solidFill>
              <a:latin typeface="Calibri"/>
              <a:ea typeface="Calibri"/>
              <a:cs typeface="Calibri"/>
              <a:sym typeface="Calibri"/>
            </a:endParaRPr>
          </a:p>
        </p:txBody>
      </p:sp>
      <p:sp>
        <p:nvSpPr>
          <p:cNvPr id="706" name="Google Shape;706;g74f3864137_5_31"/>
          <p:cNvSpPr txBox="1"/>
          <p:nvPr/>
        </p:nvSpPr>
        <p:spPr>
          <a:xfrm>
            <a:off x="516364" y="2083200"/>
            <a:ext cx="8826983" cy="3517500"/>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Font typeface="Arial" panose="020B0604020202020204" pitchFamily="34" charset="0"/>
              <a:buChar char="•"/>
            </a:pPr>
            <a:r>
              <a:rPr lang="en-US" sz="4000" dirty="0">
                <a:solidFill>
                  <a:schemeClr val="dk1"/>
                </a:solidFill>
                <a:latin typeface="Calibri"/>
                <a:ea typeface="Calibri"/>
                <a:cs typeface="Calibri"/>
                <a:sym typeface="Calibri"/>
              </a:rPr>
              <a:t>St</a:t>
            </a:r>
            <a:r>
              <a:rPr lang="en-US" sz="4000" i="0" u="none" strike="noStrike" cap="none" dirty="0">
                <a:solidFill>
                  <a:schemeClr val="dk1"/>
                </a:solidFill>
                <a:latin typeface="Calibri"/>
                <a:ea typeface="Calibri"/>
                <a:cs typeface="Calibri"/>
                <a:sym typeface="Calibri"/>
              </a:rPr>
              <a:t>rategies to improve coordination across the </a:t>
            </a:r>
            <a:r>
              <a:rPr lang="en-US" sz="4000" dirty="0">
                <a:solidFill>
                  <a:schemeClr val="dk1"/>
                </a:solidFill>
                <a:latin typeface="Calibri"/>
                <a:ea typeface="Calibri"/>
                <a:cs typeface="Calibri"/>
                <a:sym typeface="Calibri"/>
              </a:rPr>
              <a:t>c</a:t>
            </a:r>
            <a:r>
              <a:rPr lang="en-US" sz="4000" i="0" u="none" strike="noStrike" cap="none" dirty="0">
                <a:solidFill>
                  <a:schemeClr val="dk1"/>
                </a:solidFill>
                <a:latin typeface="Calibri"/>
                <a:ea typeface="Calibri"/>
                <a:cs typeface="Calibri"/>
                <a:sym typeface="Calibri"/>
              </a:rPr>
              <a:t>are </a:t>
            </a:r>
            <a:r>
              <a:rPr lang="en-US" sz="4000" dirty="0" smtClean="0">
                <a:solidFill>
                  <a:schemeClr val="dk1"/>
                </a:solidFill>
                <a:latin typeface="Calibri"/>
                <a:ea typeface="Calibri"/>
                <a:cs typeface="Calibri"/>
                <a:sym typeface="Calibri"/>
              </a:rPr>
              <a:t>c</a:t>
            </a:r>
            <a:r>
              <a:rPr lang="en-US" sz="4000" i="0" u="none" strike="noStrike" cap="none" dirty="0" smtClean="0">
                <a:solidFill>
                  <a:schemeClr val="dk1"/>
                </a:solidFill>
                <a:latin typeface="Calibri"/>
                <a:ea typeface="Calibri"/>
                <a:cs typeface="Calibri"/>
                <a:sym typeface="Calibri"/>
              </a:rPr>
              <a:t>ontinuum</a:t>
            </a:r>
            <a:endParaRPr lang="en-US" sz="4000" dirty="0">
              <a:solidFill>
                <a:schemeClr val="dk1"/>
              </a:solidFill>
              <a:latin typeface="Calibri"/>
              <a:ea typeface="Calibri"/>
              <a:cs typeface="Calibri"/>
              <a:sym typeface="Calibri"/>
            </a:endParaRPr>
          </a:p>
          <a:p>
            <a:pPr marL="571500" marR="0" lvl="0" indent="-571500" algn="l" rtl="0">
              <a:lnSpc>
                <a:spcPct val="100000"/>
              </a:lnSpc>
              <a:spcBef>
                <a:spcPts val="0"/>
              </a:spcBef>
              <a:spcAft>
                <a:spcPts val="0"/>
              </a:spcAft>
              <a:buFont typeface="Arial" panose="020B0604020202020204" pitchFamily="34" charset="0"/>
              <a:buChar char="•"/>
            </a:pPr>
            <a:r>
              <a:rPr lang="en-US" sz="4000" dirty="0" smtClean="0">
                <a:solidFill>
                  <a:schemeClr val="dk1"/>
                </a:solidFill>
                <a:latin typeface="Calibri"/>
                <a:ea typeface="Calibri"/>
                <a:cs typeface="Calibri"/>
                <a:sym typeface="Calibri"/>
              </a:rPr>
              <a:t>Effective </a:t>
            </a:r>
            <a:r>
              <a:rPr lang="en-US" sz="4000" dirty="0">
                <a:solidFill>
                  <a:schemeClr val="dk1"/>
                </a:solidFill>
                <a:latin typeface="Calibri"/>
                <a:ea typeface="Calibri"/>
                <a:cs typeface="Calibri"/>
                <a:sym typeface="Calibri"/>
              </a:rPr>
              <a:t>processes of communication</a:t>
            </a:r>
            <a:endParaRPr sz="4000" dirty="0">
              <a:solidFill>
                <a:schemeClr val="dk1"/>
              </a:solidFill>
              <a:latin typeface="Calibri"/>
              <a:ea typeface="Calibri"/>
              <a:cs typeface="Calibri"/>
              <a:sym typeface="Calibri"/>
            </a:endParaRPr>
          </a:p>
          <a:p>
            <a:pPr marL="228600" marR="0" lvl="0" indent="-50800" algn="l" rtl="0">
              <a:lnSpc>
                <a:spcPct val="90000"/>
              </a:lnSpc>
              <a:spcBef>
                <a:spcPts val="0"/>
              </a:spcBef>
              <a:spcAft>
                <a:spcPts val="0"/>
              </a:spcAft>
              <a:buClr>
                <a:srgbClr val="797979"/>
              </a:buClr>
              <a:buSzPts val="2800"/>
              <a:buFont typeface="Arial"/>
              <a:buNone/>
            </a:pPr>
            <a:endParaRPr sz="4000" i="0" u="none" strike="noStrike" cap="none" dirty="0">
              <a:solidFill>
                <a:schemeClr val="dk1"/>
              </a:solidFill>
              <a:latin typeface="Calibri"/>
              <a:ea typeface="Calibri"/>
              <a:cs typeface="Calibri"/>
              <a:sym typeface="Calibri"/>
            </a:endParaRPr>
          </a:p>
        </p:txBody>
      </p:sp>
      <p:sp>
        <p:nvSpPr>
          <p:cNvPr id="707" name="Google Shape;707;g74f3864137_5_31"/>
          <p:cNvSpPr txBox="1"/>
          <p:nvPr/>
        </p:nvSpPr>
        <p:spPr>
          <a:xfrm>
            <a:off x="2199140" y="6507179"/>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708" name="Google Shape;708;g74f3864137_5_31"/>
          <p:cNvPicPr preferRelativeResize="0"/>
          <p:nvPr/>
        </p:nvPicPr>
        <p:blipFill rotWithShape="1">
          <a:blip r:embed="rId3">
            <a:alphaModFix/>
          </a:blip>
          <a:srcRect/>
          <a:stretch/>
        </p:blipFill>
        <p:spPr>
          <a:xfrm>
            <a:off x="9338953" y="1954720"/>
            <a:ext cx="2280375" cy="2340225"/>
          </a:xfrm>
          <a:prstGeom prst="rect">
            <a:avLst/>
          </a:prstGeom>
          <a:noFill/>
          <a:ln>
            <a:noFill/>
          </a:ln>
        </p:spPr>
      </p:pic>
      <p:sp>
        <p:nvSpPr>
          <p:cNvPr id="709" name="Google Shape;709;g74f3864137_5_31"/>
          <p:cNvSpPr txBox="1">
            <a:spLocks noGrp="1"/>
          </p:cNvSpPr>
          <p:nvPr>
            <p:ph type="ftr" idx="11"/>
          </p:nvPr>
        </p:nvSpPr>
        <p:spPr>
          <a:xfrm>
            <a:off x="-37492" y="650717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710" name="Google Shape;710;g74f3864137_5_31"/>
          <p:cNvSpPr txBox="1">
            <a:spLocks noGrp="1"/>
          </p:cNvSpPr>
          <p:nvPr>
            <p:ph type="sldNum" idx="12"/>
          </p:nvPr>
        </p:nvSpPr>
        <p:spPr>
          <a:xfrm>
            <a:off x="9448800" y="649132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51"/>
          <p:cNvSpPr txBox="1">
            <a:spLocks noGrp="1"/>
          </p:cNvSpPr>
          <p:nvPr>
            <p:ph type="title"/>
          </p:nvPr>
        </p:nvSpPr>
        <p:spPr>
          <a:xfrm>
            <a:off x="366650" y="151843"/>
            <a:ext cx="7886700" cy="1138989"/>
          </a:xfrm>
          <a:prstGeom prst="rect">
            <a:avLst/>
          </a:prstGeom>
          <a:noFill/>
          <a:ln>
            <a:noFill/>
          </a:ln>
        </p:spPr>
        <p:txBody>
          <a:bodyPr spcFirstLastPara="1" wrap="square" lIns="0" tIns="34275" rIns="68550" bIns="34275" anchor="b" anchorCtr="0">
            <a:noAutofit/>
          </a:bodyPr>
          <a:lstStyle/>
          <a:p>
            <a:pPr marL="0" lvl="0" indent="0" algn="l" rtl="0">
              <a:lnSpc>
                <a:spcPct val="90000"/>
              </a:lnSpc>
              <a:spcBef>
                <a:spcPts val="0"/>
              </a:spcBef>
              <a:spcAft>
                <a:spcPts val="0"/>
              </a:spcAft>
              <a:buClr>
                <a:srgbClr val="009681"/>
              </a:buClr>
              <a:buSzPts val="7200"/>
              <a:buFont typeface="Calibri"/>
              <a:buNone/>
            </a:pPr>
            <a:r>
              <a:rPr lang="en-US" sz="7200" b="1" dirty="0">
                <a:latin typeface="Calibri"/>
                <a:ea typeface="Calibri"/>
                <a:cs typeface="Calibri"/>
                <a:sym typeface="Calibri"/>
              </a:rPr>
              <a:t/>
            </a:r>
            <a:br>
              <a:rPr lang="en-US" sz="7200" b="1" dirty="0">
                <a:latin typeface="Calibri"/>
                <a:ea typeface="Calibri"/>
                <a:cs typeface="Calibri"/>
                <a:sym typeface="Calibri"/>
              </a:rPr>
            </a:br>
            <a:r>
              <a:rPr lang="en-US" sz="7200" b="1" dirty="0">
                <a:latin typeface="Calibri"/>
                <a:ea typeface="Calibri"/>
                <a:cs typeface="Calibri"/>
                <a:sym typeface="Calibri"/>
              </a:rPr>
              <a:t>Resources</a:t>
            </a:r>
            <a:endParaRPr sz="6000" b="1" dirty="0">
              <a:latin typeface="Calibri"/>
              <a:ea typeface="Calibri"/>
              <a:cs typeface="Calibri"/>
              <a:sym typeface="Calibri"/>
            </a:endParaRPr>
          </a:p>
        </p:txBody>
      </p:sp>
      <p:sp>
        <p:nvSpPr>
          <p:cNvPr id="717" name="Google Shape;717;p51"/>
          <p:cNvSpPr txBox="1">
            <a:spLocks noGrp="1"/>
          </p:cNvSpPr>
          <p:nvPr>
            <p:ph type="body" idx="1"/>
          </p:nvPr>
        </p:nvSpPr>
        <p:spPr>
          <a:xfrm>
            <a:off x="366650" y="1386082"/>
            <a:ext cx="11584718" cy="3263400"/>
          </a:xfrm>
          <a:prstGeom prst="rect">
            <a:avLst/>
          </a:prstGeom>
          <a:noFill/>
          <a:ln>
            <a:noFill/>
          </a:ln>
        </p:spPr>
        <p:txBody>
          <a:bodyPr spcFirstLastPara="1" wrap="square" lIns="68550" tIns="34275" rIns="68550" bIns="34275" anchor="t" anchorCtr="0">
            <a:noAutofit/>
          </a:bodyPr>
          <a:lstStyle/>
          <a:p>
            <a:pPr marL="228600" lvl="0" indent="-228600" algn="l" rtl="0">
              <a:lnSpc>
                <a:spcPct val="90000"/>
              </a:lnSpc>
              <a:spcBef>
                <a:spcPts val="750"/>
              </a:spcBef>
              <a:spcAft>
                <a:spcPts val="0"/>
              </a:spcAft>
              <a:buClr>
                <a:srgbClr val="003865"/>
              </a:buClr>
              <a:buSzPts val="2800"/>
              <a:buChar char="•"/>
            </a:pPr>
            <a:r>
              <a:rPr lang="en-US" u="sng" dirty="0">
                <a:solidFill>
                  <a:schemeClr val="hlink"/>
                </a:solidFill>
                <a:highlight>
                  <a:srgbClr val="FFFFFF"/>
                </a:highlight>
                <a:hlinkClick r:id="rId3"/>
              </a:rPr>
              <a:t>SBAR toolkit - Institute for Healthcare Improvement  </a:t>
            </a:r>
            <a:endParaRPr u="sng" dirty="0">
              <a:highlight>
                <a:srgbClr val="FFFFFF"/>
              </a:highlight>
            </a:endParaRPr>
          </a:p>
          <a:p>
            <a:pPr marL="228600" lvl="0" indent="-228600" algn="l" rtl="0">
              <a:lnSpc>
                <a:spcPct val="90000"/>
              </a:lnSpc>
              <a:spcBef>
                <a:spcPts val="750"/>
              </a:spcBef>
              <a:spcAft>
                <a:spcPts val="0"/>
              </a:spcAft>
              <a:buClr>
                <a:srgbClr val="003865"/>
              </a:buClr>
              <a:buSzPts val="2800"/>
              <a:buChar char="•"/>
            </a:pPr>
            <a:r>
              <a:rPr lang="en-US" dirty="0">
                <a:highlight>
                  <a:srgbClr val="FFFFFF"/>
                </a:highlight>
              </a:rPr>
              <a:t>Narayan, M. C. (2013). Using SBAR Communications in Efforts to Prevent Patient </a:t>
            </a:r>
            <a:r>
              <a:rPr lang="en-US" dirty="0" err="1">
                <a:highlight>
                  <a:srgbClr val="FFFFFF"/>
                </a:highlight>
              </a:rPr>
              <a:t>Rehospitalizations</a:t>
            </a:r>
            <a:r>
              <a:rPr lang="en-US" dirty="0">
                <a:highlight>
                  <a:srgbClr val="FFFFFF"/>
                </a:highlight>
              </a:rPr>
              <a:t>. Home Healthcare Nurse, 31(9), 504–515. https://doi.org/10.1097/nhh.0b013e3182a87711</a:t>
            </a:r>
            <a:endParaRPr dirty="0">
              <a:highlight>
                <a:srgbClr val="FFFFFF"/>
              </a:highlight>
            </a:endParaRPr>
          </a:p>
          <a:p>
            <a:pPr marL="0" lvl="0" indent="0" algn="l" rtl="0">
              <a:lnSpc>
                <a:spcPct val="90000"/>
              </a:lnSpc>
              <a:spcBef>
                <a:spcPts val="750"/>
              </a:spcBef>
              <a:spcAft>
                <a:spcPts val="0"/>
              </a:spcAft>
              <a:buClr>
                <a:schemeClr val="dk1"/>
              </a:buClr>
              <a:buSzPts val="1100"/>
              <a:buNone/>
            </a:pPr>
            <a:endParaRPr dirty="0">
              <a:highlight>
                <a:srgbClr val="FFFFFF"/>
              </a:highlight>
            </a:endParaRPr>
          </a:p>
          <a:p>
            <a:pPr marL="0" lvl="0" indent="0" algn="l" rtl="0">
              <a:lnSpc>
                <a:spcPct val="90000"/>
              </a:lnSpc>
              <a:spcBef>
                <a:spcPts val="750"/>
              </a:spcBef>
              <a:spcAft>
                <a:spcPts val="0"/>
              </a:spcAft>
              <a:buClr>
                <a:schemeClr val="dk1"/>
              </a:buClr>
              <a:buSzPts val="5400"/>
              <a:buNone/>
            </a:pPr>
            <a:endParaRPr sz="5400" dirty="0"/>
          </a:p>
        </p:txBody>
      </p:sp>
      <p:sp>
        <p:nvSpPr>
          <p:cNvPr id="718" name="Google Shape;718;p51"/>
          <p:cNvSpPr txBox="1">
            <a:spLocks noGrp="1"/>
          </p:cNvSpPr>
          <p:nvPr>
            <p:ph type="ftr" idx="4294967295"/>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solidFill>
                  <a:srgbClr val="797979"/>
                </a:solidFill>
                <a:latin typeface="Calibri"/>
                <a:ea typeface="Calibri"/>
                <a:cs typeface="Calibri"/>
                <a:sym typeface="Calibri"/>
              </a:rPr>
              <a:t>Specialty Team Based Care V8 5.30.2020</a:t>
            </a:r>
            <a:endParaRPr>
              <a:solidFill>
                <a:srgbClr val="797979"/>
              </a:solidFill>
              <a:latin typeface="Calibri"/>
              <a:ea typeface="Calibri"/>
              <a:cs typeface="Calibri"/>
              <a:sym typeface="Calibri"/>
            </a:endParaRPr>
          </a:p>
        </p:txBody>
      </p:sp>
      <p:sp>
        <p:nvSpPr>
          <p:cNvPr id="719" name="Google Shape;719;p5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Tree>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71"/>
          <p:cNvSpPr txBox="1"/>
          <p:nvPr/>
        </p:nvSpPr>
        <p:spPr>
          <a:xfrm>
            <a:off x="2687053" y="2548239"/>
            <a:ext cx="7886700" cy="2636818"/>
          </a:xfrm>
          <a:prstGeom prst="rect">
            <a:avLst/>
          </a:prstGeom>
          <a:noFill/>
          <a:ln>
            <a:noFill/>
          </a:ln>
        </p:spPr>
        <p:txBody>
          <a:bodyPr spcFirstLastPara="1" wrap="square" lIns="0" tIns="34275" rIns="68550" bIns="34275" anchor="b" anchorCtr="0">
            <a:noAutofit/>
          </a:bodyPr>
          <a:lstStyle/>
          <a:p>
            <a:pPr marL="0" marR="0" lvl="0" indent="0" algn="l" rtl="0">
              <a:lnSpc>
                <a:spcPct val="90000"/>
              </a:lnSpc>
              <a:spcBef>
                <a:spcPts val="0"/>
              </a:spcBef>
              <a:spcAft>
                <a:spcPts val="0"/>
              </a:spcAft>
              <a:buClr>
                <a:srgbClr val="009681"/>
              </a:buClr>
              <a:buSzPts val="7200"/>
              <a:buFont typeface="Calibri"/>
              <a:buNone/>
            </a:pPr>
            <a:r>
              <a:rPr lang="en-US" sz="11500" b="1" i="0" u="none" strike="noStrike" cap="none" dirty="0">
                <a:solidFill>
                  <a:schemeClr val="dk1"/>
                </a:solidFill>
                <a:latin typeface="Calibri"/>
                <a:ea typeface="Calibri"/>
                <a:cs typeface="Calibri"/>
                <a:sym typeface="Calibri"/>
              </a:rPr>
              <a:t/>
            </a:r>
            <a:br>
              <a:rPr lang="en-US" sz="11500" b="1" i="0" u="none" strike="noStrike" cap="none" dirty="0">
                <a:solidFill>
                  <a:schemeClr val="dk1"/>
                </a:solidFill>
                <a:latin typeface="Calibri"/>
                <a:ea typeface="Calibri"/>
                <a:cs typeface="Calibri"/>
                <a:sym typeface="Calibri"/>
              </a:rPr>
            </a:br>
            <a:r>
              <a:rPr lang="en-US" sz="11500" b="1" i="0" u="none" strike="noStrike" cap="none" dirty="0">
                <a:solidFill>
                  <a:schemeClr val="dk1"/>
                </a:solidFill>
                <a:latin typeface="Calibri"/>
                <a:ea typeface="Calibri"/>
                <a:cs typeface="Calibri"/>
                <a:sym typeface="Calibri"/>
              </a:rPr>
              <a:t>Break</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9681"/>
              </a:buClr>
              <a:buSzPts val="7200"/>
              <a:buFont typeface="Calibri"/>
              <a:buNone/>
            </a:pPr>
            <a:r>
              <a:rPr lang="en-US" sz="4800" b="1" i="0" u="none" strike="noStrike" cap="none" dirty="0">
                <a:solidFill>
                  <a:schemeClr val="dk1"/>
                </a:solidFill>
                <a:latin typeface="Calibri"/>
                <a:ea typeface="Calibri"/>
                <a:cs typeface="Calibri"/>
                <a:sym typeface="Calibri"/>
              </a:rPr>
              <a:t/>
            </a:r>
            <a:br>
              <a:rPr lang="en-US" sz="4800" b="1" i="0" u="none" strike="noStrike" cap="none" dirty="0">
                <a:solidFill>
                  <a:schemeClr val="dk1"/>
                </a:solidFill>
                <a:latin typeface="Calibri"/>
                <a:ea typeface="Calibri"/>
                <a:cs typeface="Calibri"/>
                <a:sym typeface="Calibri"/>
              </a:rPr>
            </a:br>
            <a:endParaRPr sz="4800" b="1" i="0" u="none" strike="noStrike" cap="none" dirty="0">
              <a:solidFill>
                <a:schemeClr val="dk1"/>
              </a:solidFill>
              <a:latin typeface="Calibri"/>
              <a:ea typeface="Calibri"/>
              <a:cs typeface="Calibri"/>
              <a:sym typeface="Calibri"/>
            </a:endParaRPr>
          </a:p>
        </p:txBody>
      </p:sp>
      <p:sp>
        <p:nvSpPr>
          <p:cNvPr id="936" name="Google Shape;936;p7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37" name="Google Shape;937;p7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pic>
        <p:nvPicPr>
          <p:cNvPr id="938" name="Google Shape;938;p71"/>
          <p:cNvPicPr preferRelativeResize="0"/>
          <p:nvPr/>
        </p:nvPicPr>
        <p:blipFill rotWithShape="1">
          <a:blip r:embed="rId3">
            <a:alphaModFix/>
          </a:blip>
          <a:srcRect/>
          <a:stretch/>
        </p:blipFill>
        <p:spPr>
          <a:xfrm>
            <a:off x="558464" y="1662774"/>
            <a:ext cx="1854869" cy="1572606"/>
          </a:xfrm>
          <a:prstGeom prst="rect">
            <a:avLst/>
          </a:prstGeom>
          <a:noFill/>
          <a:ln>
            <a:noFill/>
          </a:ln>
        </p:spPr>
      </p:pic>
      <p:pic>
        <p:nvPicPr>
          <p:cNvPr id="939" name="Google Shape;939;p71"/>
          <p:cNvPicPr preferRelativeResize="0"/>
          <p:nvPr/>
        </p:nvPicPr>
        <p:blipFill rotWithShape="1">
          <a:blip r:embed="rId4">
            <a:alphaModFix/>
          </a:blip>
          <a:srcRect/>
          <a:stretch/>
        </p:blipFill>
        <p:spPr>
          <a:xfrm>
            <a:off x="6648449" y="2141100"/>
            <a:ext cx="2655972" cy="2803527"/>
          </a:xfrm>
          <a:prstGeom prst="rect">
            <a:avLst/>
          </a:prstGeom>
          <a:noFill/>
          <a:ln>
            <a:noFill/>
          </a:ln>
        </p:spPr>
      </p:pic>
      <p:pic>
        <p:nvPicPr>
          <p:cNvPr id="940" name="Google Shape;940;p71"/>
          <p:cNvPicPr preferRelativeResize="0"/>
          <p:nvPr/>
        </p:nvPicPr>
        <p:blipFill rotWithShape="1">
          <a:blip r:embed="rId5">
            <a:alphaModFix/>
          </a:blip>
          <a:srcRect/>
          <a:stretch/>
        </p:blipFill>
        <p:spPr>
          <a:xfrm>
            <a:off x="310814" y="3277016"/>
            <a:ext cx="1941095" cy="1754829"/>
          </a:xfrm>
          <a:prstGeom prst="rect">
            <a:avLst/>
          </a:prstGeom>
          <a:noFill/>
          <a:ln>
            <a:noFill/>
          </a:ln>
        </p:spPr>
      </p:pic>
    </p:spTree>
    <p:extLst>
      <p:ext uri="{BB962C8B-B14F-4D97-AF65-F5344CB8AC3E}">
        <p14:creationId xmlns:p14="http://schemas.microsoft.com/office/powerpoint/2010/main" val="60908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M-b1c2spPE"/>
          <p:cNvPicPr>
            <a:picLocks noRot="1" noChangeAspect="1"/>
          </p:cNvPicPr>
          <p:nvPr>
            <a:videoFile r:link="rId1"/>
          </p:nvPr>
        </p:nvPicPr>
        <p:blipFill>
          <a:blip r:embed="rId3"/>
          <a:stretch>
            <a:fillRect/>
          </a:stretch>
        </p:blipFill>
        <p:spPr>
          <a:xfrm>
            <a:off x="1262527" y="1026467"/>
            <a:ext cx="9777663" cy="5499936"/>
          </a:xfrm>
          <a:prstGeom prst="rect">
            <a:avLst/>
          </a:prstGeom>
        </p:spPr>
      </p:pic>
      <p:sp>
        <p:nvSpPr>
          <p:cNvPr id="3" name="Title 1">
            <a:extLst>
              <a:ext uri="{FF2B5EF4-FFF2-40B4-BE49-F238E27FC236}">
                <a16:creationId xmlns:a16="http://schemas.microsoft.com/office/drawing/2014/main" id="{279D5E95-83E1-B246-9A75-273C74BBA6D0}"/>
              </a:ext>
            </a:extLst>
          </p:cNvPr>
          <p:cNvSpPr txBox="1">
            <a:spLocks/>
          </p:cNvSpPr>
          <p:nvPr/>
        </p:nvSpPr>
        <p:spPr>
          <a:xfrm>
            <a:off x="1262527" y="93944"/>
            <a:ext cx="9777663" cy="2121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rPr>
              <a:t>Deskercise</a:t>
            </a:r>
          </a:p>
        </p:txBody>
      </p:sp>
      <p:sp>
        <p:nvSpPr>
          <p:cNvPr id="4" name="Footer Placeholder 3"/>
          <p:cNvSpPr>
            <a:spLocks noGrp="1"/>
          </p:cNvSpPr>
          <p:nvPr>
            <p:ph type="ftr" sz="quarter" idx="11"/>
          </p:nvPr>
        </p:nvSpPr>
        <p:spPr>
          <a:xfrm>
            <a:off x="0" y="6570829"/>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Specialty Team Based Care V8 5.30.2020</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11162635" y="5814111"/>
            <a:ext cx="917070" cy="734505"/>
          </a:xfrm>
          <a:prstGeom prst="rect">
            <a:avLst/>
          </a:prstGeom>
        </p:spPr>
      </p:pic>
      <p:sp>
        <p:nvSpPr>
          <p:cNvPr id="7" name="Slide Number Placeholder 6"/>
          <p:cNvSpPr>
            <a:spLocks noGrp="1"/>
          </p:cNvSpPr>
          <p:nvPr>
            <p:ph type="sldNum" sz="quarter" idx="12"/>
          </p:nvPr>
        </p:nvSpPr>
        <p:spPr>
          <a:xfrm>
            <a:off x="9355769" y="64925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063DC-74DA-4261-A35C-FBADA4435C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151018"/>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6" name="Google Shape;726;g74dc89e2c8_2_18"/>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728" name="Google Shape;728;g74dc89e2c8_2_18"/>
          <p:cNvSpPr txBox="1">
            <a:spLocks noGrp="1"/>
          </p:cNvSpPr>
          <p:nvPr>
            <p:ph type="ftr" idx="11"/>
          </p:nvPr>
        </p:nvSpPr>
        <p:spPr>
          <a:xfrm>
            <a:off x="9400" y="649655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729" name="Google Shape;729;g74dc89e2c8_2_18"/>
          <p:cNvSpPr txBox="1">
            <a:spLocks noGrp="1"/>
          </p:cNvSpPr>
          <p:nvPr>
            <p:ph type="sldNum" idx="12"/>
          </p:nvPr>
        </p:nvSpPr>
        <p:spPr>
          <a:xfrm>
            <a:off x="9448800" y="650606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56</a:t>
            </a:fld>
            <a:endParaRPr/>
          </a:p>
        </p:txBody>
      </p:sp>
      <p:sp>
        <p:nvSpPr>
          <p:cNvPr id="7" name="Google Shape;206;g74dc89e2c8_2_0"/>
          <p:cNvSpPr txBox="1"/>
          <p:nvPr/>
        </p:nvSpPr>
        <p:spPr>
          <a:xfrm>
            <a:off x="471979" y="204828"/>
            <a:ext cx="11448795"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Calibri"/>
              <a:buNone/>
            </a:pPr>
            <a:r>
              <a:rPr lang="en-US" sz="5400" b="1" i="0" u="none" strike="noStrike" cap="none" dirty="0">
                <a:solidFill>
                  <a:schemeClr val="dk1"/>
                </a:solidFill>
                <a:latin typeface="Calibri"/>
                <a:ea typeface="Calibri"/>
                <a:cs typeface="Calibri"/>
                <a:sym typeface="Calibri"/>
              </a:rPr>
              <a:t>Agenda</a:t>
            </a:r>
            <a:endParaRPr sz="5400" b="0" i="0" u="none" strike="noStrike" cap="none" dirty="0">
              <a:solidFill>
                <a:srgbClr val="000000"/>
              </a:solidFill>
              <a:sym typeface="Arial"/>
            </a:endParaRPr>
          </a:p>
        </p:txBody>
      </p:sp>
      <p:graphicFrame>
        <p:nvGraphicFramePr>
          <p:cNvPr id="8" name="Google Shape;169;p7"/>
          <p:cNvGraphicFramePr/>
          <p:nvPr>
            <p:extLst>
              <p:ext uri="{D42A27DB-BD31-4B8C-83A1-F6EECF244321}">
                <p14:modId xmlns:p14="http://schemas.microsoft.com/office/powerpoint/2010/main" val="1800582868"/>
              </p:ext>
            </p:extLst>
          </p:nvPr>
        </p:nvGraphicFramePr>
        <p:xfrm>
          <a:off x="471980" y="1127292"/>
          <a:ext cx="11448795" cy="4554740"/>
        </p:xfrm>
        <a:graphic>
          <a:graphicData uri="http://schemas.openxmlformats.org/drawingml/2006/table">
            <a:tbl>
              <a:tblPr firstRow="1" bandRow="1">
                <a:noFill/>
                <a:tableStyleId>{230098C1-9BA2-4677-8B7F-A49ACF95FC8D}</a:tableStyleId>
              </a:tblPr>
              <a:tblGrid>
                <a:gridCol w="3261820">
                  <a:extLst>
                    <a:ext uri="{9D8B030D-6E8A-4147-A177-3AD203B41FA5}">
                      <a16:colId xmlns:a16="http://schemas.microsoft.com/office/drawing/2014/main" val="20000"/>
                    </a:ext>
                  </a:extLst>
                </a:gridCol>
                <a:gridCol w="8186975">
                  <a:extLst>
                    <a:ext uri="{9D8B030D-6E8A-4147-A177-3AD203B41FA5}">
                      <a16:colId xmlns:a16="http://schemas.microsoft.com/office/drawing/2014/main" val="20001"/>
                    </a:ext>
                  </a:extLst>
                </a:gridCol>
              </a:tblGrid>
              <a:tr h="342125">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Topic</a:t>
                      </a:r>
                      <a:endParaRPr sz="2000" b="1" u="none" strike="noStrike" cap="none" dirty="0"/>
                    </a:p>
                  </a:txBody>
                  <a:tcPr marL="91450" marR="91450" marT="45725" marB="45725">
                    <a:solidFill>
                      <a:schemeClr val="tx2"/>
                    </a:solidFill>
                  </a:tcPr>
                </a:tc>
                <a:tc>
                  <a:txBody>
                    <a:bodyPr/>
                    <a:lstStyle/>
                    <a:p>
                      <a:pPr marL="0" marR="0" lvl="0" indent="0" algn="ctr" rtl="0">
                        <a:lnSpc>
                          <a:spcPct val="100000"/>
                        </a:lnSpc>
                        <a:spcBef>
                          <a:spcPts val="0"/>
                        </a:spcBef>
                        <a:spcAft>
                          <a:spcPts val="0"/>
                        </a:spcAft>
                        <a:buNone/>
                      </a:pPr>
                      <a:r>
                        <a:rPr lang="en-US" sz="2000" b="1" dirty="0"/>
                        <a:t>Objectives</a:t>
                      </a:r>
                      <a:endParaRPr sz="2000" b="1" u="none" strike="noStrike" cap="none" dirty="0"/>
                    </a:p>
                  </a:txBody>
                  <a:tcPr marL="91450" marR="91450" marT="45725" marB="45725">
                    <a:solidFill>
                      <a:schemeClr val="tx2"/>
                    </a:solidFill>
                  </a:tcPr>
                </a:tc>
                <a:extLst>
                  <a:ext uri="{0D108BD9-81ED-4DB2-BD59-A6C34878D82A}">
                    <a16:rowId xmlns:a16="http://schemas.microsoft.com/office/drawing/2014/main" val="10000"/>
                  </a:ext>
                </a:extLst>
              </a:tr>
              <a:tr h="60273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solidFill>
                            <a:schemeClr val="tx1"/>
                          </a:solidFill>
                        </a:rPr>
                        <a:t>Introductions</a:t>
                      </a:r>
                      <a:endParaRPr sz="2000" b="1" u="none" strike="noStrike" cap="none"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solidFill>
                          <a:schemeClr val="dk1"/>
                        </a:solidFill>
                      </a:endParaRPr>
                    </a:p>
                  </a:txBody>
                  <a:tcPr marL="91450" marR="91450" marT="45725" marB="45725" anchor="ctr"/>
                </a:tc>
                <a:extLst>
                  <a:ext uri="{0D108BD9-81ED-4DB2-BD59-A6C34878D82A}">
                    <a16:rowId xmlns:a16="http://schemas.microsoft.com/office/drawing/2014/main" val="10001"/>
                  </a:ext>
                </a:extLst>
              </a:tr>
              <a:tr h="5407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solidFill>
                            <a:schemeClr val="tx1"/>
                          </a:solidFill>
                        </a:rPr>
                        <a:t>Chronic Care </a:t>
                      </a:r>
                      <a:r>
                        <a:rPr lang="en-US" sz="2000" b="1" u="none" strike="noStrike" cap="none" dirty="0" smtClean="0">
                          <a:solidFill>
                            <a:schemeClr val="tx1"/>
                          </a:solidFill>
                        </a:rPr>
                        <a:t>Model</a:t>
                      </a:r>
                      <a:endParaRPr sz="2000" b="1" u="none" strike="noStrike" cap="none" dirty="0">
                        <a:solidFill>
                          <a:schemeClr val="tx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how a prepared, proactive team contributes to positive patient </a:t>
                      </a:r>
                      <a:r>
                        <a:rPr lang="en-US" sz="1600" dirty="0" smtClean="0"/>
                        <a:t>outcomes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a:t>
                      </a:r>
                      <a:r>
                        <a:rPr lang="en-US" sz="1600" dirty="0"/>
                        <a:t>how the components of the Chronic Care Model support the practice team</a:t>
                      </a:r>
                      <a:endParaRPr sz="1600" dirty="0"/>
                    </a:p>
                  </a:txBody>
                  <a:tcPr marL="91425" marR="91450" marT="45725" marB="45725" anchor="ctr"/>
                </a:tc>
                <a:extLst>
                  <a:ext uri="{0D108BD9-81ED-4DB2-BD59-A6C34878D82A}">
                    <a16:rowId xmlns:a16="http://schemas.microsoft.com/office/drawing/2014/main" val="10002"/>
                  </a:ext>
                </a:extLst>
              </a:tr>
              <a:tr h="438204">
                <a:tc>
                  <a:txBody>
                    <a:bodyPr/>
                    <a:lstStyle/>
                    <a:p>
                      <a:pPr marL="0" marR="0" lvl="0" indent="0" algn="ctr" rtl="0">
                        <a:lnSpc>
                          <a:spcPct val="100000"/>
                        </a:lnSpc>
                        <a:spcBef>
                          <a:spcPts val="0"/>
                        </a:spcBef>
                        <a:spcAft>
                          <a:spcPts val="0"/>
                        </a:spcAft>
                        <a:buClr>
                          <a:schemeClr val="dk1"/>
                        </a:buClr>
                        <a:buSzPts val="1800"/>
                        <a:buFont typeface="Calibri"/>
                        <a:buNone/>
                      </a:pPr>
                      <a:r>
                        <a:rPr lang="en-US" sz="2000" b="1" u="none" strike="noStrike" cap="none" dirty="0">
                          <a:solidFill>
                            <a:schemeClr val="tx1"/>
                          </a:solidFill>
                        </a:rPr>
                        <a:t>Team Based Care and Care </a:t>
                      </a:r>
                      <a:r>
                        <a:rPr lang="en-US" sz="2000" b="1" u="none" strike="noStrike" cap="none" dirty="0" smtClean="0">
                          <a:solidFill>
                            <a:schemeClr val="tx1"/>
                          </a:solidFill>
                        </a:rPr>
                        <a:t>Coordination</a:t>
                      </a:r>
                      <a:endParaRPr sz="2000" b="1" u="none" strike="noStrike" cap="none" dirty="0">
                        <a:solidFill>
                          <a:schemeClr val="tx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Describe strategies to improve coordination across the care </a:t>
                      </a:r>
                      <a:r>
                        <a:rPr lang="en-US" sz="1600" dirty="0" smtClean="0"/>
                        <a:t>continuum</a:t>
                      </a:r>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effective processes of communication</a:t>
                      </a:r>
                      <a:endParaRPr sz="1600" dirty="0"/>
                    </a:p>
                  </a:txBody>
                  <a:tcPr marL="91450" marR="91450" marT="45725" marB="45725" anchor="ctr"/>
                </a:tc>
                <a:extLst>
                  <a:ext uri="{0D108BD9-81ED-4DB2-BD59-A6C34878D82A}">
                    <a16:rowId xmlns:a16="http://schemas.microsoft.com/office/drawing/2014/main" val="10003"/>
                  </a:ext>
                </a:extLst>
              </a:tr>
              <a:tr h="377234">
                <a:tc>
                  <a:txBody>
                    <a:bodyPr/>
                    <a:lstStyle/>
                    <a:p>
                      <a:pPr marL="0" marR="0" lvl="0" indent="0" algn="ctr" rtl="0">
                        <a:lnSpc>
                          <a:spcPct val="100000"/>
                        </a:lnSpc>
                        <a:spcBef>
                          <a:spcPts val="0"/>
                        </a:spcBef>
                        <a:spcAft>
                          <a:spcPts val="0"/>
                        </a:spcAft>
                        <a:buClr>
                          <a:srgbClr val="000000"/>
                        </a:buClr>
                        <a:buSzPts val="1800"/>
                        <a:buFont typeface="Arial"/>
                        <a:buNone/>
                      </a:pPr>
                      <a:r>
                        <a:rPr lang="en-US" sz="3200" b="1" u="none" strike="noStrike" cap="none" dirty="0" smtClean="0">
                          <a:solidFill>
                            <a:srgbClr val="C00000"/>
                          </a:solidFill>
                        </a:rPr>
                        <a:t>Outcomes</a:t>
                      </a:r>
                      <a:endParaRPr sz="3200" b="1" u="none" strike="noStrike" cap="none" dirty="0">
                        <a:solidFill>
                          <a:srgbClr val="C00000"/>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Define two outcome measures that indicate the Specialty team-based care is successful</a:t>
                      </a:r>
                      <a:endParaRPr sz="1600" u="none" strike="noStrike" cap="none" dirty="0"/>
                    </a:p>
                  </a:txBody>
                  <a:tcPr marL="91450" marR="91450" marT="45725" marB="45725" anchor="ctr"/>
                </a:tc>
                <a:extLst>
                  <a:ext uri="{0D108BD9-81ED-4DB2-BD59-A6C34878D82A}">
                    <a16:rowId xmlns:a16="http://schemas.microsoft.com/office/drawing/2014/main" val="10004"/>
                  </a:ext>
                </a:extLst>
              </a:tr>
              <a:tr h="3895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Break</a:t>
                      </a:r>
                      <a:endParaRPr sz="2000" b="1" u="none" strike="noStrike" cap="none" dirty="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p>
                  </a:txBody>
                  <a:tcPr marL="91450" marR="91450" marT="45725" marB="45725" anchor="ctr"/>
                </a:tc>
                <a:extLst>
                  <a:ext uri="{0D108BD9-81ED-4DB2-BD59-A6C34878D82A}">
                    <a16:rowId xmlns:a16="http://schemas.microsoft.com/office/drawing/2014/main" val="10005"/>
                  </a:ext>
                </a:extLst>
              </a:tr>
              <a:tr h="5940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Care Management Process</a:t>
                      </a:r>
                      <a:endParaRPr sz="2000" b="1" u="none" strike="noStrike" cap="none" dirty="0"/>
                    </a:p>
                    <a:p>
                      <a:pPr marL="0" marR="0" lvl="0" indent="0" algn="ctr" rtl="0">
                        <a:lnSpc>
                          <a:spcPct val="100000"/>
                        </a:lnSpc>
                        <a:spcBef>
                          <a:spcPts val="0"/>
                        </a:spcBef>
                        <a:spcAft>
                          <a:spcPts val="0"/>
                        </a:spcAft>
                        <a:buClr>
                          <a:srgbClr val="000000"/>
                        </a:buClr>
                        <a:buSzPts val="1800"/>
                        <a:buFont typeface="Arial"/>
                        <a:buNone/>
                      </a:pP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the care management press and actions which address the needs of high risk </a:t>
                      </a:r>
                      <a:r>
                        <a:rPr lang="en-US" sz="1600" dirty="0" smtClean="0"/>
                        <a:t>patients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Illustrate </a:t>
                      </a:r>
                      <a:r>
                        <a:rPr lang="en-US" sz="1600" dirty="0"/>
                        <a:t>care management interventions to decrease ED utilizations and hospital admissions</a:t>
                      </a:r>
                      <a:endParaRPr sz="1600" dirty="0"/>
                    </a:p>
                  </a:txBody>
                  <a:tcPr marL="91450" marR="91450" marT="45725" marB="45725" anchor="ctr"/>
                </a:tc>
                <a:extLst>
                  <a:ext uri="{0D108BD9-81ED-4DB2-BD59-A6C34878D82A}">
                    <a16:rowId xmlns:a16="http://schemas.microsoft.com/office/drawing/2014/main" val="10006"/>
                  </a:ext>
                </a:extLst>
              </a:tr>
              <a:tr h="5991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Coding and </a:t>
                      </a:r>
                      <a:r>
                        <a:rPr lang="en-US" sz="2000" b="1" u="none" strike="noStrike" cap="none" dirty="0" smtClean="0"/>
                        <a:t>Billing</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Illustrate how to use care management codes for daily care team activities</a:t>
                      </a:r>
                      <a:endParaRPr sz="1600" u="none" strike="noStrike" cap="none" dirty="0"/>
                    </a:p>
                  </a:txBody>
                  <a:tcPr marL="91450" marR="91450" marT="45725" marB="45725" anchor="ct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74f3864137_5_41"/>
          <p:cNvSpPr txBox="1">
            <a:spLocks noGrp="1"/>
          </p:cNvSpPr>
          <p:nvPr>
            <p:ph type="title"/>
          </p:nvPr>
        </p:nvSpPr>
        <p:spPr>
          <a:xfrm>
            <a:off x="366650" y="1502705"/>
            <a:ext cx="78867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dirty="0"/>
              <a:t>Objective </a:t>
            </a:r>
            <a:endParaRPr sz="6600" b="1" dirty="0">
              <a:latin typeface="Calibri"/>
              <a:ea typeface="Calibri"/>
              <a:cs typeface="Calibri"/>
              <a:sym typeface="Calibri"/>
            </a:endParaRPr>
          </a:p>
        </p:txBody>
      </p:sp>
      <p:sp>
        <p:nvSpPr>
          <p:cNvPr id="736" name="Google Shape;736;g74f3864137_5_41"/>
          <p:cNvSpPr/>
          <p:nvPr/>
        </p:nvSpPr>
        <p:spPr>
          <a:xfrm>
            <a:off x="476450" y="2554948"/>
            <a:ext cx="7776900" cy="16527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571500" marR="0" lvl="0" indent="-571500" algn="l" rtl="0">
              <a:lnSpc>
                <a:spcPct val="90000"/>
              </a:lnSpc>
              <a:spcBef>
                <a:spcPts val="0"/>
              </a:spcBef>
              <a:spcAft>
                <a:spcPts val="0"/>
              </a:spcAft>
              <a:buClr>
                <a:srgbClr val="000000"/>
              </a:buClr>
              <a:buSzPts val="3200"/>
              <a:buFont typeface="Arial" panose="020B0604020202020204" pitchFamily="34" charset="0"/>
              <a:buChar char="•"/>
            </a:pPr>
            <a:r>
              <a:rPr lang="en-US" sz="3600" dirty="0">
                <a:solidFill>
                  <a:schemeClr val="dk1"/>
                </a:solidFill>
                <a:latin typeface="Calibri"/>
                <a:ea typeface="Calibri"/>
                <a:cs typeface="Calibri"/>
                <a:sym typeface="Calibri"/>
              </a:rPr>
              <a:t>Identify two outcome measures that indicate the Specialty team based care is successful.</a:t>
            </a:r>
            <a:endParaRPr sz="1600" i="0" u="none" strike="noStrike" cap="none" dirty="0">
              <a:solidFill>
                <a:srgbClr val="000000"/>
              </a:solidFill>
              <a:sym typeface="Arial"/>
            </a:endParaRPr>
          </a:p>
        </p:txBody>
      </p:sp>
      <p:pic>
        <p:nvPicPr>
          <p:cNvPr id="737" name="Google Shape;737;g74f3864137_5_41"/>
          <p:cNvPicPr preferRelativeResize="0"/>
          <p:nvPr/>
        </p:nvPicPr>
        <p:blipFill rotWithShape="1">
          <a:blip r:embed="rId3">
            <a:alphaModFix/>
          </a:blip>
          <a:srcRect/>
          <a:stretch/>
        </p:blipFill>
        <p:spPr>
          <a:xfrm>
            <a:off x="8253350" y="1502705"/>
            <a:ext cx="2808349" cy="3164392"/>
          </a:xfrm>
          <a:prstGeom prst="rect">
            <a:avLst/>
          </a:prstGeom>
          <a:noFill/>
          <a:ln>
            <a:noFill/>
          </a:ln>
        </p:spPr>
      </p:pic>
      <p:sp>
        <p:nvSpPr>
          <p:cNvPr id="738" name="Google Shape;738;g74f3864137_5_4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739" name="Google Shape;739;g74f3864137_5_41"/>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7"/>
          <p:cNvSpPr txBox="1">
            <a:spLocks noGrp="1"/>
          </p:cNvSpPr>
          <p:nvPr>
            <p:ph type="title"/>
          </p:nvPr>
        </p:nvSpPr>
        <p:spPr>
          <a:xfrm>
            <a:off x="379864" y="263993"/>
            <a:ext cx="11282747"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3600"/>
              <a:buFont typeface="Calibri"/>
              <a:buNone/>
            </a:pPr>
            <a:r>
              <a:rPr lang="en-US" sz="6600" b="1" dirty="0">
                <a:latin typeface="Calibri"/>
                <a:ea typeface="Calibri"/>
                <a:cs typeface="Calibri"/>
                <a:sym typeface="Calibri"/>
              </a:rPr>
              <a:t>What are Outcomes Measures?</a:t>
            </a:r>
            <a:endParaRPr sz="6600" b="1" dirty="0">
              <a:latin typeface="Calibri"/>
              <a:ea typeface="Calibri"/>
              <a:cs typeface="Calibri"/>
              <a:sym typeface="Calibri"/>
            </a:endParaRPr>
          </a:p>
        </p:txBody>
      </p:sp>
      <p:sp>
        <p:nvSpPr>
          <p:cNvPr id="746" name="Google Shape;746;p57"/>
          <p:cNvSpPr txBox="1">
            <a:spLocks noGrp="1"/>
          </p:cNvSpPr>
          <p:nvPr>
            <p:ph type="body" idx="1"/>
          </p:nvPr>
        </p:nvSpPr>
        <p:spPr>
          <a:xfrm>
            <a:off x="379864" y="1696325"/>
            <a:ext cx="7125835" cy="1143128"/>
          </a:xfrm>
          <a:prstGeom prst="rect">
            <a:avLst/>
          </a:prstGeom>
          <a:solidFill>
            <a:schemeClr val="lt2"/>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865"/>
              </a:buClr>
              <a:buSzPts val="2800"/>
              <a:buNone/>
            </a:pPr>
            <a:r>
              <a:rPr lang="en-US" sz="3600"/>
              <a:t>Outcomes measures are </a:t>
            </a:r>
            <a:r>
              <a:rPr lang="en-US" sz="3600" b="1"/>
              <a:t>the reason why </a:t>
            </a:r>
            <a:r>
              <a:rPr lang="en-US" sz="3600"/>
              <a:t>we implement a program.</a:t>
            </a:r>
            <a:endParaRPr sz="3600"/>
          </a:p>
        </p:txBody>
      </p:sp>
      <p:sp>
        <p:nvSpPr>
          <p:cNvPr id="747" name="Google Shape;747;p57"/>
          <p:cNvSpPr/>
          <p:nvPr/>
        </p:nvSpPr>
        <p:spPr>
          <a:xfrm>
            <a:off x="3409951" y="3338960"/>
            <a:ext cx="8252660" cy="1588127"/>
          </a:xfrm>
          <a:prstGeom prst="rect">
            <a:avLst/>
          </a:prstGeom>
          <a:solidFill>
            <a:schemeClr val="lt2"/>
          </a:solid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they are what payers and organizational leadership can use to </a:t>
            </a:r>
            <a:r>
              <a:rPr lang="en-US" sz="3600" b="1" i="0" u="none" strike="noStrike" cap="none">
                <a:solidFill>
                  <a:schemeClr val="dk1"/>
                </a:solidFill>
                <a:latin typeface="Calibri"/>
                <a:ea typeface="Calibri"/>
                <a:cs typeface="Calibri"/>
                <a:sym typeface="Calibri"/>
              </a:rPr>
              <a:t>determine</a:t>
            </a:r>
            <a:r>
              <a:rPr lang="en-US" sz="3600" b="0" i="0" u="none" strike="noStrike" cap="none">
                <a:solidFill>
                  <a:schemeClr val="dk1"/>
                </a:solidFill>
                <a:latin typeface="Calibri"/>
                <a:ea typeface="Calibri"/>
                <a:cs typeface="Calibri"/>
                <a:sym typeface="Calibri"/>
              </a:rPr>
              <a:t> whether or not our </a:t>
            </a:r>
            <a:r>
              <a:rPr lang="en-US" sz="3600" b="1" i="0" u="none" strike="noStrike" cap="none">
                <a:solidFill>
                  <a:schemeClr val="dk1"/>
                </a:solidFill>
                <a:latin typeface="Calibri"/>
                <a:ea typeface="Calibri"/>
                <a:cs typeface="Calibri"/>
                <a:sym typeface="Calibri"/>
              </a:rPr>
              <a:t>programs are successful</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748" name="Google Shape;748;p57"/>
          <p:cNvPicPr preferRelativeResize="0"/>
          <p:nvPr/>
        </p:nvPicPr>
        <p:blipFill rotWithShape="1">
          <a:blip r:embed="rId3">
            <a:alphaModFix/>
          </a:blip>
          <a:srcRect/>
          <a:stretch/>
        </p:blipFill>
        <p:spPr>
          <a:xfrm>
            <a:off x="7536281" y="1639017"/>
            <a:ext cx="1314450" cy="1169474"/>
          </a:xfrm>
          <a:prstGeom prst="rect">
            <a:avLst/>
          </a:prstGeom>
          <a:noFill/>
          <a:ln>
            <a:noFill/>
          </a:ln>
        </p:spPr>
      </p:pic>
      <p:pic>
        <p:nvPicPr>
          <p:cNvPr id="749" name="Google Shape;749;p57"/>
          <p:cNvPicPr preferRelativeResize="0"/>
          <p:nvPr/>
        </p:nvPicPr>
        <p:blipFill rotWithShape="1">
          <a:blip r:embed="rId4">
            <a:alphaModFix/>
          </a:blip>
          <a:srcRect/>
          <a:stretch/>
        </p:blipFill>
        <p:spPr>
          <a:xfrm>
            <a:off x="1800225" y="3416267"/>
            <a:ext cx="1422787" cy="1433512"/>
          </a:xfrm>
          <a:prstGeom prst="rect">
            <a:avLst/>
          </a:prstGeom>
          <a:noFill/>
          <a:ln>
            <a:noFill/>
          </a:ln>
        </p:spPr>
      </p:pic>
      <p:sp>
        <p:nvSpPr>
          <p:cNvPr id="750" name="Google Shape;750;p5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751" name="Google Shape;751;p57"/>
          <p:cNvSpPr txBox="1">
            <a:spLocks noGrp="1"/>
          </p:cNvSpPr>
          <p:nvPr>
            <p:ph type="sldNum" idx="12"/>
          </p:nvPr>
        </p:nvSpPr>
        <p:spPr>
          <a:xfrm>
            <a:off x="9448800" y="64904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58</a:t>
            </a:fld>
            <a:endParaRPr/>
          </a:p>
        </p:txBody>
      </p:sp>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txBox="1">
            <a:spLocks noGrp="1"/>
          </p:cNvSpPr>
          <p:nvPr>
            <p:ph type="title"/>
          </p:nvPr>
        </p:nvSpPr>
        <p:spPr>
          <a:xfrm>
            <a:off x="1719141" y="140678"/>
            <a:ext cx="8515349" cy="1325563"/>
          </a:xfrm>
          <a:prstGeom prst="rect">
            <a:avLst/>
          </a:prstGeom>
          <a:noFill/>
          <a:ln>
            <a:noFill/>
          </a:ln>
        </p:spPr>
        <p:txBody>
          <a:bodyPr spcFirstLastPara="1" wrap="square" lIns="91425" tIns="45700" rIns="91425" bIns="45700" anchor="t" anchorCtr="0">
            <a:noAutofit/>
          </a:bodyPr>
          <a:lstStyle/>
          <a:p>
            <a:pPr algn="ctr"/>
            <a:r>
              <a:rPr lang="en-US" sz="6600" dirty="0">
                <a:solidFill>
                  <a:srgbClr val="009687"/>
                </a:solidFill>
              </a:rPr>
              <a:t>Why</a:t>
            </a:r>
            <a:endParaRPr sz="6600" dirty="0">
              <a:solidFill>
                <a:srgbClr val="009687"/>
              </a:solidFill>
            </a:endParaRPr>
          </a:p>
        </p:txBody>
      </p:sp>
      <p:pic>
        <p:nvPicPr>
          <p:cNvPr id="3" name="1ytFB8TrkTo"/>
          <p:cNvPicPr>
            <a:picLocks noRot="1" noChangeAspect="1"/>
          </p:cNvPicPr>
          <p:nvPr>
            <a:videoFile r:link="rId1"/>
          </p:nvPr>
        </p:nvPicPr>
        <p:blipFill>
          <a:blip r:embed="rId4"/>
          <a:stretch>
            <a:fillRect/>
          </a:stretch>
        </p:blipFill>
        <p:spPr>
          <a:xfrm>
            <a:off x="2192215" y="1170111"/>
            <a:ext cx="7569200" cy="4257675"/>
          </a:xfrm>
          <a:prstGeom prst="rect">
            <a:avLst/>
          </a:prstGeom>
        </p:spPr>
      </p:pic>
    </p:spTree>
    <p:extLst>
      <p:ext uri="{BB962C8B-B14F-4D97-AF65-F5344CB8AC3E}">
        <p14:creationId xmlns:p14="http://schemas.microsoft.com/office/powerpoint/2010/main" val="3541181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p:nvPr/>
        </p:nvSpPr>
        <p:spPr>
          <a:xfrm>
            <a:off x="444875" y="217995"/>
            <a:ext cx="10367504" cy="2121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Michigan Institute for Care Management and Transformation (MICMT)</a:t>
            </a:r>
            <a:endParaRPr sz="1400" b="0" i="0" u="none" strike="noStrike" cap="none">
              <a:solidFill>
                <a:srgbClr val="000000"/>
              </a:solidFill>
              <a:latin typeface="Arial"/>
              <a:ea typeface="Arial"/>
              <a:cs typeface="Arial"/>
              <a:sym typeface="Arial"/>
            </a:endParaRPr>
          </a:p>
        </p:txBody>
      </p:sp>
      <p:sp>
        <p:nvSpPr>
          <p:cNvPr id="122" name="Google Shape;122;p3"/>
          <p:cNvSpPr txBox="1"/>
          <p:nvPr/>
        </p:nvSpPr>
        <p:spPr>
          <a:xfrm>
            <a:off x="320841" y="1667755"/>
            <a:ext cx="1704165" cy="1077218"/>
          </a:xfrm>
          <a:prstGeom prst="rect">
            <a:avLst/>
          </a:prstGeom>
          <a:solidFill>
            <a:srgbClr val="C3D4E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Who We Are</a:t>
            </a:r>
            <a:endParaRPr sz="1400" b="0" i="0" u="none" strike="noStrike" cap="none">
              <a:solidFill>
                <a:srgbClr val="000000"/>
              </a:solidFill>
              <a:latin typeface="Arial"/>
              <a:ea typeface="Arial"/>
              <a:cs typeface="Arial"/>
              <a:sym typeface="Arial"/>
            </a:endParaRPr>
          </a:p>
        </p:txBody>
      </p:sp>
      <p:sp>
        <p:nvSpPr>
          <p:cNvPr id="123" name="Google Shape;123;p3"/>
          <p:cNvSpPr txBox="1"/>
          <p:nvPr/>
        </p:nvSpPr>
        <p:spPr>
          <a:xfrm>
            <a:off x="2201469" y="1729311"/>
            <a:ext cx="9509268" cy="954107"/>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Partnership between University of Michigan and BCBSM Physician Group Incentive Program (PGIP)</a:t>
            </a:r>
            <a:endParaRPr sz="1400" b="0" i="0" u="none" strike="noStrike" cap="none">
              <a:solidFill>
                <a:srgbClr val="000000"/>
              </a:solidFill>
              <a:latin typeface="Arial"/>
              <a:ea typeface="Arial"/>
              <a:cs typeface="Arial"/>
              <a:sym typeface="Arial"/>
            </a:endParaRPr>
          </a:p>
        </p:txBody>
      </p:sp>
      <p:sp>
        <p:nvSpPr>
          <p:cNvPr id="124" name="Google Shape;124;p3"/>
          <p:cNvSpPr txBox="1"/>
          <p:nvPr/>
        </p:nvSpPr>
        <p:spPr>
          <a:xfrm>
            <a:off x="320842" y="3115352"/>
            <a:ext cx="1704165" cy="1077218"/>
          </a:xfrm>
          <a:prstGeom prst="rect">
            <a:avLst/>
          </a:prstGeom>
          <a:solidFill>
            <a:srgbClr val="C3D4E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Goal of MICMT</a:t>
            </a:r>
            <a:endParaRPr sz="1400" b="0" i="0" u="none" strike="noStrike" cap="none">
              <a:solidFill>
                <a:srgbClr val="000000"/>
              </a:solidFill>
              <a:latin typeface="Arial"/>
              <a:ea typeface="Arial"/>
              <a:cs typeface="Arial"/>
              <a:sym typeface="Arial"/>
            </a:endParaRPr>
          </a:p>
        </p:txBody>
      </p:sp>
      <p:sp>
        <p:nvSpPr>
          <p:cNvPr id="125" name="Google Shape;125;p3"/>
          <p:cNvSpPr txBox="1"/>
          <p:nvPr/>
        </p:nvSpPr>
        <p:spPr>
          <a:xfrm>
            <a:off x="2201469" y="3112367"/>
            <a:ext cx="9509268" cy="2246769"/>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To help </a:t>
            </a:r>
            <a:r>
              <a:rPr lang="en-US" sz="2800" b="1" i="0" u="none" strike="noStrike" cap="none">
                <a:solidFill>
                  <a:schemeClr val="dk1"/>
                </a:solidFill>
                <a:latin typeface="Calibri"/>
                <a:ea typeface="Calibri"/>
                <a:cs typeface="Calibri"/>
                <a:sym typeface="Calibri"/>
              </a:rPr>
              <a:t>expand </a:t>
            </a:r>
            <a:r>
              <a:rPr lang="en-US" sz="2800" b="0" i="0" u="none" strike="noStrike" cap="none">
                <a:solidFill>
                  <a:schemeClr val="dk1"/>
                </a:solidFill>
                <a:latin typeface="Calibri"/>
                <a:ea typeface="Calibri"/>
                <a:cs typeface="Calibri"/>
                <a:sym typeface="Calibri"/>
              </a:rPr>
              <a:t>the adoption of and access to </a:t>
            </a:r>
            <a:r>
              <a:rPr lang="en-US" sz="2800" b="1" i="0" u="none" strike="noStrike" cap="none">
                <a:solidFill>
                  <a:schemeClr val="dk1"/>
                </a:solidFill>
                <a:latin typeface="Calibri"/>
                <a:ea typeface="Calibri"/>
                <a:cs typeface="Calibri"/>
                <a:sym typeface="Calibri"/>
              </a:rPr>
              <a:t>multidisciplinary care teams </a:t>
            </a:r>
            <a:r>
              <a:rPr lang="en-US" sz="2800" b="0" i="0" u="none" strike="noStrike" cap="none">
                <a:solidFill>
                  <a:schemeClr val="dk1"/>
                </a:solidFill>
                <a:latin typeface="Calibri"/>
                <a:ea typeface="Calibri"/>
                <a:cs typeface="Calibri"/>
                <a:sym typeface="Calibri"/>
              </a:rPr>
              <a:t>providing </a:t>
            </a:r>
            <a:r>
              <a:rPr lang="en-US" sz="2800" b="1" i="0" u="none" strike="noStrike" cap="none">
                <a:solidFill>
                  <a:schemeClr val="dk1"/>
                </a:solidFill>
                <a:latin typeface="Calibri"/>
                <a:ea typeface="Calibri"/>
                <a:cs typeface="Calibri"/>
                <a:sym typeface="Calibri"/>
              </a:rPr>
              <a:t>care management</a:t>
            </a:r>
            <a:r>
              <a:rPr lang="en-US" sz="2800" b="0" i="0" u="none" strike="noStrike" cap="none">
                <a:solidFill>
                  <a:schemeClr val="dk1"/>
                </a:solidFill>
                <a:latin typeface="Calibri"/>
                <a:ea typeface="Calibri"/>
                <a:cs typeface="Calibri"/>
                <a:sym typeface="Calibri"/>
              </a:rPr>
              <a:t> to populations served by the physician community in order to </a:t>
            </a:r>
            <a:r>
              <a:rPr lang="en-US" sz="2800" b="1" i="0" u="none" strike="noStrike" cap="none">
                <a:solidFill>
                  <a:schemeClr val="dk1"/>
                </a:solidFill>
                <a:latin typeface="Calibri"/>
                <a:ea typeface="Calibri"/>
                <a:cs typeface="Calibri"/>
                <a:sym typeface="Calibri"/>
              </a:rPr>
              <a:t>improve care coordination </a:t>
            </a:r>
            <a:r>
              <a:rPr lang="en-US" sz="2800" b="0" i="0" u="none" strike="noStrike" cap="none">
                <a:solidFill>
                  <a:schemeClr val="dk1"/>
                </a:solidFill>
                <a:latin typeface="Calibri"/>
                <a:ea typeface="Calibri"/>
                <a:cs typeface="Calibri"/>
                <a:sym typeface="Calibri"/>
              </a:rPr>
              <a:t>and </a:t>
            </a:r>
            <a:r>
              <a:rPr lang="en-US" sz="2800" b="1" i="0" u="none" strike="noStrike" cap="none">
                <a:solidFill>
                  <a:schemeClr val="dk1"/>
                </a:solidFill>
                <a:latin typeface="Calibri"/>
                <a:ea typeface="Calibri"/>
                <a:cs typeface="Calibri"/>
                <a:sym typeface="Calibri"/>
              </a:rPr>
              <a:t>outcomes</a:t>
            </a:r>
            <a:r>
              <a:rPr lang="en-US" sz="2800" b="0" i="0" u="none" strike="noStrike" cap="none">
                <a:solidFill>
                  <a:schemeClr val="dk1"/>
                </a:solidFill>
                <a:latin typeface="Calibri"/>
                <a:ea typeface="Calibri"/>
                <a:cs typeface="Calibri"/>
                <a:sym typeface="Calibri"/>
              </a:rPr>
              <a:t> for patients with complex illness, emerging risk, and transitions of care.</a:t>
            </a:r>
            <a:endParaRPr sz="1400" b="0" i="0" u="none" strike="noStrike" cap="none">
              <a:solidFill>
                <a:srgbClr val="000000"/>
              </a:solidFill>
              <a:latin typeface="Arial"/>
              <a:ea typeface="Arial"/>
              <a:cs typeface="Arial"/>
              <a:sym typeface="Arial"/>
            </a:endParaRPr>
          </a:p>
        </p:txBody>
      </p:sp>
      <p:pic>
        <p:nvPicPr>
          <p:cNvPr id="126" name="Google Shape;126;p3"/>
          <p:cNvPicPr preferRelativeResize="0"/>
          <p:nvPr/>
        </p:nvPicPr>
        <p:blipFill rotWithShape="1">
          <a:blip r:embed="rId3">
            <a:alphaModFix/>
          </a:blip>
          <a:srcRect/>
          <a:stretch/>
        </p:blipFill>
        <p:spPr>
          <a:xfrm>
            <a:off x="9084227" y="5734767"/>
            <a:ext cx="2626510" cy="861495"/>
          </a:xfrm>
          <a:prstGeom prst="rect">
            <a:avLst/>
          </a:prstGeom>
          <a:noFill/>
          <a:ln>
            <a:noFill/>
          </a:ln>
        </p:spPr>
      </p:pic>
      <p:sp>
        <p:nvSpPr>
          <p:cNvPr id="127" name="Google Shape;127;p3"/>
          <p:cNvSpPr txBox="1">
            <a:spLocks noGrp="1"/>
          </p:cNvSpPr>
          <p:nvPr>
            <p:ph type="ftr" idx="11"/>
          </p:nvPr>
        </p:nvSpPr>
        <p:spPr>
          <a:xfrm>
            <a:off x="-32394"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28" name="Google Shape;128;p3"/>
          <p:cNvSpPr txBox="1">
            <a:spLocks noGrp="1"/>
          </p:cNvSpPr>
          <p:nvPr>
            <p:ph type="sldNum" idx="12"/>
          </p:nvPr>
        </p:nvSpPr>
        <p:spPr>
          <a:xfrm>
            <a:off x="94488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8"/>
          <p:cNvSpPr txBox="1">
            <a:spLocks noGrp="1"/>
          </p:cNvSpPr>
          <p:nvPr>
            <p:ph type="title"/>
          </p:nvPr>
        </p:nvSpPr>
        <p:spPr>
          <a:xfrm>
            <a:off x="1648557" y="213836"/>
            <a:ext cx="8831875" cy="8010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3600"/>
              <a:buFont typeface="Calibri"/>
              <a:buNone/>
            </a:pPr>
            <a:r>
              <a:rPr lang="en-US" sz="6000" b="1">
                <a:latin typeface="Calibri"/>
                <a:ea typeface="Calibri"/>
                <a:cs typeface="Calibri"/>
                <a:sym typeface="Calibri"/>
              </a:rPr>
              <a:t>STBC Outcomes Measures</a:t>
            </a:r>
            <a:endParaRPr sz="6000" b="1">
              <a:latin typeface="Calibri"/>
              <a:ea typeface="Calibri"/>
              <a:cs typeface="Calibri"/>
              <a:sym typeface="Calibri"/>
            </a:endParaRPr>
          </a:p>
        </p:txBody>
      </p:sp>
      <p:sp>
        <p:nvSpPr>
          <p:cNvPr id="767" name="Google Shape;767;p58"/>
          <p:cNvSpPr txBox="1">
            <a:spLocks noGrp="1"/>
          </p:cNvSpPr>
          <p:nvPr>
            <p:ph type="body" idx="1"/>
          </p:nvPr>
        </p:nvSpPr>
        <p:spPr>
          <a:xfrm>
            <a:off x="1711570" y="1060099"/>
            <a:ext cx="8956431" cy="133082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a:t>While there are many potential measures that could be used (patient satisfaction, quality of care, etc.), </a:t>
            </a:r>
            <a:r>
              <a:rPr lang="en-US" b="1"/>
              <a:t>the ones that determine program success </a:t>
            </a:r>
            <a:r>
              <a:rPr lang="en-US"/>
              <a:t>are:</a:t>
            </a:r>
            <a:endParaRPr/>
          </a:p>
          <a:p>
            <a:pPr marL="0" lvl="0" indent="0" algn="ctr" rtl="0">
              <a:lnSpc>
                <a:spcPct val="90000"/>
              </a:lnSpc>
              <a:spcBef>
                <a:spcPts val="1000"/>
              </a:spcBef>
              <a:spcAft>
                <a:spcPts val="0"/>
              </a:spcAft>
              <a:buClr>
                <a:schemeClr val="dk1"/>
              </a:buClr>
              <a:buSzPts val="2800"/>
              <a:buNone/>
            </a:pPr>
            <a:endParaRPr/>
          </a:p>
        </p:txBody>
      </p:sp>
      <p:sp>
        <p:nvSpPr>
          <p:cNvPr id="768" name="Google Shape;768;p58"/>
          <p:cNvSpPr/>
          <p:nvPr/>
        </p:nvSpPr>
        <p:spPr>
          <a:xfrm>
            <a:off x="882316" y="2531075"/>
            <a:ext cx="4451683" cy="2533294"/>
          </a:xfrm>
          <a:prstGeom prst="roundRect">
            <a:avLst>
              <a:gd name="adj" fmla="val 16667"/>
            </a:avLst>
          </a:prstGeom>
          <a:solidFill>
            <a:schemeClr val="lt1"/>
          </a:solidFill>
          <a:ln w="762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Inpatient Utilization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769" name="Google Shape;769;p58"/>
          <p:cNvSpPr/>
          <p:nvPr/>
        </p:nvSpPr>
        <p:spPr>
          <a:xfrm>
            <a:off x="6254261" y="2592968"/>
            <a:ext cx="5039381" cy="2471401"/>
          </a:xfrm>
          <a:prstGeom prst="roundRect">
            <a:avLst>
              <a:gd name="adj" fmla="val 16667"/>
            </a:avLst>
          </a:prstGeom>
          <a:solidFill>
            <a:schemeClr val="lt1"/>
          </a:solidFill>
          <a:ln w="762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Emergency Department Utilization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pic>
        <p:nvPicPr>
          <p:cNvPr id="770" name="Google Shape;770;p58"/>
          <p:cNvPicPr preferRelativeResize="0"/>
          <p:nvPr/>
        </p:nvPicPr>
        <p:blipFill rotWithShape="1">
          <a:blip r:embed="rId3">
            <a:alphaModFix/>
          </a:blip>
          <a:srcRect/>
          <a:stretch/>
        </p:blipFill>
        <p:spPr>
          <a:xfrm>
            <a:off x="2222586" y="3797722"/>
            <a:ext cx="1743075" cy="1782891"/>
          </a:xfrm>
          <a:prstGeom prst="rect">
            <a:avLst/>
          </a:prstGeom>
          <a:noFill/>
          <a:ln>
            <a:noFill/>
          </a:ln>
        </p:spPr>
      </p:pic>
      <p:pic>
        <p:nvPicPr>
          <p:cNvPr id="771" name="Google Shape;771;p58"/>
          <p:cNvPicPr preferRelativeResize="0"/>
          <p:nvPr/>
        </p:nvPicPr>
        <p:blipFill rotWithShape="1">
          <a:blip r:embed="rId4">
            <a:alphaModFix/>
          </a:blip>
          <a:srcRect/>
          <a:stretch/>
        </p:blipFill>
        <p:spPr>
          <a:xfrm>
            <a:off x="7418190" y="3999720"/>
            <a:ext cx="2711521" cy="1629687"/>
          </a:xfrm>
          <a:prstGeom prst="rect">
            <a:avLst/>
          </a:prstGeom>
          <a:noFill/>
          <a:ln>
            <a:noFill/>
          </a:ln>
        </p:spPr>
      </p:pic>
      <p:sp>
        <p:nvSpPr>
          <p:cNvPr id="772" name="Google Shape;772;p58"/>
          <p:cNvSpPr txBox="1">
            <a:spLocks noGrp="1"/>
          </p:cNvSpPr>
          <p:nvPr>
            <p:ph type="ftr" idx="11"/>
          </p:nvPr>
        </p:nvSpPr>
        <p:spPr>
          <a:xfrm>
            <a:off x="0" y="654998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773" name="Google Shape;773;p58"/>
          <p:cNvSpPr txBox="1">
            <a:spLocks noGrp="1"/>
          </p:cNvSpPr>
          <p:nvPr>
            <p:ph type="sldNum" idx="12"/>
          </p:nvPr>
        </p:nvSpPr>
        <p:spPr>
          <a:xfrm>
            <a:off x="9448800" y="65127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59"/>
          <p:cNvSpPr txBox="1">
            <a:spLocks noGrp="1"/>
          </p:cNvSpPr>
          <p:nvPr>
            <p:ph type="title"/>
          </p:nvPr>
        </p:nvSpPr>
        <p:spPr>
          <a:xfrm>
            <a:off x="320503" y="240525"/>
            <a:ext cx="8654438"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b="1">
                <a:latin typeface="Calibri"/>
                <a:ea typeface="Calibri"/>
                <a:cs typeface="Calibri"/>
                <a:sym typeface="Calibri"/>
              </a:rPr>
              <a:t>Metric Definitions </a:t>
            </a:r>
            <a:r>
              <a:rPr lang="en-US" sz="4000">
                <a:latin typeface="Calibri"/>
                <a:ea typeface="Calibri"/>
                <a:cs typeface="Calibri"/>
                <a:sym typeface="Calibri"/>
              </a:rPr>
              <a:t/>
            </a:r>
            <a:br>
              <a:rPr lang="en-US" sz="4000">
                <a:latin typeface="Calibri"/>
                <a:ea typeface="Calibri"/>
                <a:cs typeface="Calibri"/>
                <a:sym typeface="Calibri"/>
              </a:rPr>
            </a:br>
            <a:r>
              <a:rPr lang="en-US" sz="4000">
                <a:latin typeface="Calibri"/>
                <a:ea typeface="Calibri"/>
                <a:cs typeface="Calibri"/>
                <a:sym typeface="Calibri"/>
              </a:rPr>
              <a:t>What does ED and IP utilization mean?</a:t>
            </a:r>
            <a:endParaRPr sz="4000">
              <a:latin typeface="Calibri"/>
              <a:ea typeface="Calibri"/>
              <a:cs typeface="Calibri"/>
              <a:sym typeface="Calibri"/>
            </a:endParaRPr>
          </a:p>
        </p:txBody>
      </p:sp>
      <p:sp>
        <p:nvSpPr>
          <p:cNvPr id="780" name="Google Shape;780;p59"/>
          <p:cNvSpPr txBox="1">
            <a:spLocks noGrp="1"/>
          </p:cNvSpPr>
          <p:nvPr>
            <p:ph type="body" idx="1"/>
          </p:nvPr>
        </p:nvSpPr>
        <p:spPr>
          <a:xfrm>
            <a:off x="325435" y="1824860"/>
            <a:ext cx="2464654" cy="145174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2400"/>
              <a:buNone/>
            </a:pPr>
            <a:r>
              <a:rPr lang="en-US" sz="4000"/>
              <a:t>ED Utilization</a:t>
            </a:r>
            <a:endParaRPr sz="4000"/>
          </a:p>
        </p:txBody>
      </p:sp>
      <p:sp>
        <p:nvSpPr>
          <p:cNvPr id="781" name="Google Shape;781;p59"/>
          <p:cNvSpPr txBox="1">
            <a:spLocks noGrp="1"/>
          </p:cNvSpPr>
          <p:nvPr>
            <p:ph type="body" idx="2"/>
          </p:nvPr>
        </p:nvSpPr>
        <p:spPr>
          <a:xfrm>
            <a:off x="2790089" y="1824860"/>
            <a:ext cx="8011262" cy="1451740"/>
          </a:xfrm>
          <a:prstGeom prst="rect">
            <a:avLst/>
          </a:prstGeom>
          <a:solidFill>
            <a:srgbClr val="FFF2CC"/>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3200"/>
              <a:t>The number of times per thousand that the patients attributed to your practice visited the emergency department.</a:t>
            </a:r>
            <a:endParaRPr sz="3200"/>
          </a:p>
        </p:txBody>
      </p:sp>
      <p:sp>
        <p:nvSpPr>
          <p:cNvPr id="782" name="Google Shape;782;p59"/>
          <p:cNvSpPr txBox="1">
            <a:spLocks noGrp="1"/>
          </p:cNvSpPr>
          <p:nvPr>
            <p:ph type="body" idx="4"/>
          </p:nvPr>
        </p:nvSpPr>
        <p:spPr>
          <a:xfrm>
            <a:off x="2790089" y="3909072"/>
            <a:ext cx="8011262" cy="1418039"/>
          </a:xfrm>
          <a:prstGeom prst="rect">
            <a:avLst/>
          </a:prstGeom>
          <a:solidFill>
            <a:srgbClr val="FFF2CC"/>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3200"/>
              <a:t>The number of times per thousand that the patients attributed to your practice were admitted / readmitted.</a:t>
            </a:r>
            <a:endParaRPr sz="3200"/>
          </a:p>
        </p:txBody>
      </p:sp>
      <p:sp>
        <p:nvSpPr>
          <p:cNvPr id="783" name="Google Shape;783;p59"/>
          <p:cNvSpPr txBox="1">
            <a:spLocks noGrp="1"/>
          </p:cNvSpPr>
          <p:nvPr>
            <p:ph type="body" idx="1"/>
          </p:nvPr>
        </p:nvSpPr>
        <p:spPr>
          <a:xfrm>
            <a:off x="376321" y="3909072"/>
            <a:ext cx="2464654" cy="141803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2400"/>
              <a:buNone/>
            </a:pPr>
            <a:r>
              <a:rPr lang="en-US" sz="4000"/>
              <a:t>IP</a:t>
            </a:r>
            <a:endParaRPr/>
          </a:p>
          <a:p>
            <a:pPr marL="0" lvl="0" indent="0" algn="l" rtl="0">
              <a:lnSpc>
                <a:spcPct val="90000"/>
              </a:lnSpc>
              <a:spcBef>
                <a:spcPts val="0"/>
              </a:spcBef>
              <a:spcAft>
                <a:spcPts val="0"/>
              </a:spcAft>
              <a:buClr>
                <a:schemeClr val="accent1"/>
              </a:buClr>
              <a:buSzPts val="2400"/>
              <a:buNone/>
            </a:pPr>
            <a:r>
              <a:rPr lang="en-US" sz="4000"/>
              <a:t>Utilization</a:t>
            </a:r>
            <a:endParaRPr sz="4000"/>
          </a:p>
        </p:txBody>
      </p:sp>
      <p:sp>
        <p:nvSpPr>
          <p:cNvPr id="784" name="Google Shape;784;p59"/>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785" name="Google Shape;785;p59"/>
          <p:cNvSpPr txBox="1">
            <a:spLocks noGrp="1"/>
          </p:cNvSpPr>
          <p:nvPr>
            <p:ph type="ftr" idx="11"/>
          </p:nvPr>
        </p:nvSpPr>
        <p:spPr>
          <a:xfrm>
            <a:off x="0" y="653936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786" name="Google Shape;786;p59"/>
          <p:cNvSpPr txBox="1">
            <a:spLocks noGrp="1"/>
          </p:cNvSpPr>
          <p:nvPr>
            <p:ph type="sldNum" idx="12"/>
          </p:nvPr>
        </p:nvSpPr>
        <p:spPr>
          <a:xfrm>
            <a:off x="9448800" y="65393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1">
                                            <p:txEl>
                                              <p:pRg st="0" end="0"/>
                                            </p:txEl>
                                          </p:spTgt>
                                        </p:tgtEl>
                                        <p:attrNameLst>
                                          <p:attrName>style.visibility</p:attrName>
                                        </p:attrNameLst>
                                      </p:cBhvr>
                                      <p:to>
                                        <p:strVal val="visible"/>
                                      </p:to>
                                    </p:set>
                                    <p:anim calcmode="lin" valueType="num">
                                      <p:cBhvr additive="base">
                                        <p:cTn id="7" dur="500"/>
                                        <p:tgtEl>
                                          <p:spTgt spid="7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82">
                                            <p:txEl>
                                              <p:pRg st="0" end="0"/>
                                            </p:txEl>
                                          </p:spTgt>
                                        </p:tgtEl>
                                        <p:attrNameLst>
                                          <p:attrName>style.visibility</p:attrName>
                                        </p:attrNameLst>
                                      </p:cBhvr>
                                      <p:to>
                                        <p:strVal val="visible"/>
                                      </p:to>
                                    </p:set>
                                    <p:anim calcmode="lin" valueType="num">
                                      <p:cBhvr additive="base">
                                        <p:cTn id="12" dur="500"/>
                                        <p:tgtEl>
                                          <p:spTgt spid="78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60"/>
          <p:cNvPicPr preferRelativeResize="0"/>
          <p:nvPr/>
        </p:nvPicPr>
        <p:blipFill rotWithShape="1">
          <a:blip r:embed="rId3">
            <a:alphaModFix/>
          </a:blip>
          <a:srcRect/>
          <a:stretch/>
        </p:blipFill>
        <p:spPr>
          <a:xfrm>
            <a:off x="891377" y="2172482"/>
            <a:ext cx="3676650" cy="3781425"/>
          </a:xfrm>
          <a:prstGeom prst="rect">
            <a:avLst/>
          </a:prstGeom>
          <a:noFill/>
          <a:ln>
            <a:noFill/>
          </a:ln>
        </p:spPr>
      </p:pic>
      <p:sp>
        <p:nvSpPr>
          <p:cNvPr id="793" name="Google Shape;793;p60"/>
          <p:cNvSpPr txBox="1">
            <a:spLocks noGrp="1"/>
          </p:cNvSpPr>
          <p:nvPr>
            <p:ph type="title"/>
          </p:nvPr>
        </p:nvSpPr>
        <p:spPr>
          <a:xfrm>
            <a:off x="368968" y="245997"/>
            <a:ext cx="8398119" cy="8010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5400" b="1">
                <a:latin typeface="Calibri"/>
                <a:ea typeface="Calibri"/>
                <a:cs typeface="Calibri"/>
                <a:sym typeface="Calibri"/>
              </a:rPr>
              <a:t>What is visits per thousand?</a:t>
            </a:r>
            <a:endParaRPr sz="5400" b="1">
              <a:latin typeface="Calibri"/>
              <a:ea typeface="Calibri"/>
              <a:cs typeface="Calibri"/>
              <a:sym typeface="Calibri"/>
            </a:endParaRPr>
          </a:p>
        </p:txBody>
      </p:sp>
      <p:sp>
        <p:nvSpPr>
          <p:cNvPr id="794" name="Google Shape;794;p60"/>
          <p:cNvSpPr txBox="1">
            <a:spLocks noGrp="1"/>
          </p:cNvSpPr>
          <p:nvPr>
            <p:ph type="body" idx="1"/>
          </p:nvPr>
        </p:nvSpPr>
        <p:spPr>
          <a:xfrm>
            <a:off x="3850721" y="3051142"/>
            <a:ext cx="7667509" cy="2371089"/>
          </a:xfrm>
          <a:prstGeom prst="rect">
            <a:avLst/>
          </a:prstGeom>
          <a:solidFill>
            <a:schemeClr val="lt1"/>
          </a:solidFill>
          <a:ln w="762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b="1"/>
              <a:t>What does this mean?</a:t>
            </a:r>
            <a:endParaRPr/>
          </a:p>
          <a:p>
            <a:pPr marL="0" lvl="0" indent="0" algn="l" rtl="0">
              <a:lnSpc>
                <a:spcPct val="100000"/>
              </a:lnSpc>
              <a:spcBef>
                <a:spcPts val="0"/>
              </a:spcBef>
              <a:spcAft>
                <a:spcPts val="0"/>
              </a:spcAft>
              <a:buClr>
                <a:schemeClr val="dk1"/>
              </a:buClr>
              <a:buSzPts val="2800"/>
              <a:buNone/>
            </a:pPr>
            <a:r>
              <a:rPr lang="en-US"/>
              <a:t>If a hospital or ED admits/sees 500 patients from a total attributed population of 800 people, the number of admits per thousand is 625 (500 x 1,000 divided by 800 = 625)</a:t>
            </a:r>
            <a:endParaRPr/>
          </a:p>
        </p:txBody>
      </p:sp>
      <p:sp>
        <p:nvSpPr>
          <p:cNvPr id="795" name="Google Shape;795;p60"/>
          <p:cNvSpPr/>
          <p:nvPr/>
        </p:nvSpPr>
        <p:spPr>
          <a:xfrm>
            <a:off x="368968" y="1421238"/>
            <a:ext cx="9759770" cy="1255728"/>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For both ED and IP utilization, the metrics are usually calculated as “</a:t>
            </a:r>
            <a:r>
              <a:rPr lang="en-US" sz="2800" b="1" i="0" u="none" strike="noStrike" cap="none">
                <a:solidFill>
                  <a:schemeClr val="dk1"/>
                </a:solidFill>
                <a:latin typeface="Calibri"/>
                <a:ea typeface="Calibri"/>
                <a:cs typeface="Calibri"/>
                <a:sym typeface="Calibri"/>
              </a:rPr>
              <a:t>visits per thousand</a:t>
            </a:r>
            <a:r>
              <a:rPr lang="en-US" sz="2800" b="0" i="0" u="none" strike="noStrike" cap="none">
                <a:solidFill>
                  <a:schemeClr val="dk1"/>
                </a:solidFill>
                <a:latin typeface="Calibri"/>
                <a:ea typeface="Calibri"/>
                <a:cs typeface="Calibri"/>
                <a:sym typeface="Calibri"/>
              </a:rPr>
              <a:t>”, which allows for comparison across different size populations.</a:t>
            </a:r>
            <a:endParaRPr sz="1400" b="0" i="0" u="none" strike="noStrike" cap="none">
              <a:solidFill>
                <a:srgbClr val="000000"/>
              </a:solidFill>
              <a:latin typeface="Arial"/>
              <a:ea typeface="Arial"/>
              <a:cs typeface="Arial"/>
              <a:sym typeface="Arial"/>
            </a:endParaRPr>
          </a:p>
        </p:txBody>
      </p:sp>
      <p:sp>
        <p:nvSpPr>
          <p:cNvPr id="796" name="Google Shape;796;p60"/>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797" name="Google Shape;797;p60"/>
          <p:cNvSpPr txBox="1">
            <a:spLocks noGrp="1"/>
          </p:cNvSpPr>
          <p:nvPr>
            <p:ph type="sldNum" idx="12"/>
          </p:nvPr>
        </p:nvSpPr>
        <p:spPr>
          <a:xfrm>
            <a:off x="94488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Tree>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1"/>
          <p:cNvSpPr txBox="1">
            <a:spLocks noGrp="1"/>
          </p:cNvSpPr>
          <p:nvPr>
            <p:ph type="body" idx="1"/>
          </p:nvPr>
        </p:nvSpPr>
        <p:spPr>
          <a:xfrm>
            <a:off x="391059" y="1252385"/>
            <a:ext cx="10467441" cy="1368254"/>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b="1" dirty="0"/>
              <a:t>Step 1: Individually </a:t>
            </a:r>
            <a:endParaRPr sz="2400" b="1" dirty="0"/>
          </a:p>
          <a:p>
            <a:pPr marL="0" lvl="0" indent="0" algn="l" rtl="0">
              <a:lnSpc>
                <a:spcPct val="100000"/>
              </a:lnSpc>
              <a:spcBef>
                <a:spcPts val="0"/>
              </a:spcBef>
              <a:spcAft>
                <a:spcPts val="0"/>
              </a:spcAft>
              <a:buClr>
                <a:schemeClr val="dk1"/>
              </a:buClr>
              <a:buSzPts val="2400"/>
              <a:buNone/>
            </a:pPr>
            <a:r>
              <a:rPr lang="en-US" sz="2400" dirty="0"/>
              <a:t>Please take about 30 seconds to think </a:t>
            </a:r>
            <a:r>
              <a:rPr lang="en-US" sz="2400" b="1" dirty="0"/>
              <a:t>about a loved one or patient</a:t>
            </a:r>
            <a:r>
              <a:rPr lang="en-US" sz="2400" dirty="0"/>
              <a:t> who had a </a:t>
            </a:r>
            <a:r>
              <a:rPr lang="en-US" sz="2400" b="1" dirty="0"/>
              <a:t>difficult experience </a:t>
            </a:r>
            <a:r>
              <a:rPr lang="en-US" sz="2400" dirty="0"/>
              <a:t>with lots of trips to the ER or hospital.  </a:t>
            </a:r>
            <a:endParaRPr sz="2400" dirty="0"/>
          </a:p>
          <a:p>
            <a:pPr marL="228600" lvl="0" indent="-7620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b="1" dirty="0"/>
          </a:p>
        </p:txBody>
      </p:sp>
      <p:sp>
        <p:nvSpPr>
          <p:cNvPr id="804" name="Google Shape;804;p61"/>
          <p:cNvSpPr txBox="1"/>
          <p:nvPr/>
        </p:nvSpPr>
        <p:spPr>
          <a:xfrm>
            <a:off x="390398" y="2833319"/>
            <a:ext cx="10468102" cy="1224331"/>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Step 2: Individually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Now, please take 30 seconds to think about how </a:t>
            </a:r>
            <a:r>
              <a:rPr lang="en-US" sz="2400" b="1" i="0" u="none" strike="noStrike" cap="none">
                <a:solidFill>
                  <a:schemeClr val="dk1"/>
                </a:solidFill>
                <a:latin typeface="Calibri"/>
                <a:ea typeface="Calibri"/>
                <a:cs typeface="Calibri"/>
                <a:sym typeface="Calibri"/>
              </a:rPr>
              <a:t>this role could have changed that experience.</a:t>
            </a:r>
            <a:endParaRPr sz="2400" b="1"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p:txBody>
      </p:sp>
      <p:sp>
        <p:nvSpPr>
          <p:cNvPr id="805" name="Google Shape;805;p61"/>
          <p:cNvSpPr txBox="1"/>
          <p:nvPr/>
        </p:nvSpPr>
        <p:spPr>
          <a:xfrm>
            <a:off x="390398" y="4305538"/>
            <a:ext cx="10468102" cy="1276112"/>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Step 3: Group sharing</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Could at least 2 people share the patient/loved one experience and how they think this role could have helped them?</a:t>
            </a: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p:txBody>
      </p:sp>
      <p:sp>
        <p:nvSpPr>
          <p:cNvPr id="806" name="Google Shape;806;p61"/>
          <p:cNvSpPr txBox="1">
            <a:spLocks noGrp="1"/>
          </p:cNvSpPr>
          <p:nvPr>
            <p:ph type="title"/>
          </p:nvPr>
        </p:nvSpPr>
        <p:spPr>
          <a:xfrm>
            <a:off x="368968" y="245997"/>
            <a:ext cx="8398119" cy="8010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5400" b="1" dirty="0">
                <a:solidFill>
                  <a:schemeClr val="accent2"/>
                </a:solidFill>
                <a:latin typeface="Calibri"/>
                <a:ea typeface="Calibri"/>
                <a:cs typeface="Calibri"/>
                <a:sym typeface="Calibri"/>
              </a:rPr>
              <a:t>Activity</a:t>
            </a:r>
            <a:endParaRPr sz="5400" b="1" dirty="0">
              <a:solidFill>
                <a:schemeClr val="accent2"/>
              </a:solidFill>
              <a:latin typeface="Calibri"/>
              <a:ea typeface="Calibri"/>
              <a:cs typeface="Calibri"/>
              <a:sym typeface="Calibri"/>
            </a:endParaRPr>
          </a:p>
        </p:txBody>
      </p:sp>
      <p:pic>
        <p:nvPicPr>
          <p:cNvPr id="807" name="Google Shape;807;p61"/>
          <p:cNvPicPr preferRelativeResize="0"/>
          <p:nvPr/>
        </p:nvPicPr>
        <p:blipFill rotWithShape="1">
          <a:blip r:embed="rId3">
            <a:alphaModFix/>
          </a:blip>
          <a:srcRect/>
          <a:stretch/>
        </p:blipFill>
        <p:spPr>
          <a:xfrm>
            <a:off x="11463189" y="6178886"/>
            <a:ext cx="427283" cy="627977"/>
          </a:xfrm>
          <a:prstGeom prst="rect">
            <a:avLst/>
          </a:prstGeom>
          <a:noFill/>
          <a:ln>
            <a:noFill/>
          </a:ln>
        </p:spPr>
      </p:pic>
      <p:sp>
        <p:nvSpPr>
          <p:cNvPr id="808" name="Google Shape;808;p61"/>
          <p:cNvSpPr txBox="1">
            <a:spLocks noGrp="1"/>
          </p:cNvSpPr>
          <p:nvPr>
            <p:ph type="ftr" idx="11"/>
          </p:nvPr>
        </p:nvSpPr>
        <p:spPr>
          <a:xfrm>
            <a:off x="0" y="649446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809" name="Google Shape;809;p6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Tree>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62"/>
          <p:cNvPicPr preferRelativeResize="0"/>
          <p:nvPr/>
        </p:nvPicPr>
        <p:blipFill rotWithShape="1">
          <a:blip r:embed="rId3">
            <a:alphaModFix/>
          </a:blip>
          <a:srcRect/>
          <a:stretch/>
        </p:blipFill>
        <p:spPr>
          <a:xfrm>
            <a:off x="1141498" y="3131423"/>
            <a:ext cx="2162175" cy="2590800"/>
          </a:xfrm>
          <a:prstGeom prst="rect">
            <a:avLst/>
          </a:prstGeom>
          <a:noFill/>
          <a:ln>
            <a:noFill/>
          </a:ln>
        </p:spPr>
      </p:pic>
      <p:sp>
        <p:nvSpPr>
          <p:cNvPr id="816" name="Google Shape;816;p62"/>
          <p:cNvSpPr txBox="1">
            <a:spLocks noGrp="1"/>
          </p:cNvSpPr>
          <p:nvPr>
            <p:ph type="title"/>
          </p:nvPr>
        </p:nvSpPr>
        <p:spPr>
          <a:xfrm>
            <a:off x="942902" y="269248"/>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a:latin typeface="Calibri"/>
                <a:ea typeface="Calibri"/>
                <a:cs typeface="Calibri"/>
                <a:sym typeface="Calibri"/>
              </a:rPr>
              <a:t>Tracking Performance</a:t>
            </a:r>
            <a:endParaRPr sz="6600" b="1">
              <a:latin typeface="Calibri"/>
              <a:ea typeface="Calibri"/>
              <a:cs typeface="Calibri"/>
              <a:sym typeface="Calibri"/>
            </a:endParaRPr>
          </a:p>
        </p:txBody>
      </p:sp>
      <p:sp>
        <p:nvSpPr>
          <p:cNvPr id="817" name="Google Shape;817;p62"/>
          <p:cNvSpPr>
            <a:spLocks noGrp="1"/>
          </p:cNvSpPr>
          <p:nvPr>
            <p:ph type="body" idx="1"/>
          </p:nvPr>
        </p:nvSpPr>
        <p:spPr>
          <a:xfrm>
            <a:off x="942902" y="1467529"/>
            <a:ext cx="9344902" cy="1282213"/>
          </a:xfrm>
          <a:prstGeom prst="homePlate">
            <a:avLst>
              <a:gd name="adj" fmla="val 50000"/>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3600" b="1"/>
              <a:t>Step 1: </a:t>
            </a:r>
            <a:r>
              <a:rPr lang="en-US" sz="3600"/>
              <a:t>Know</a:t>
            </a:r>
            <a:r>
              <a:rPr lang="en-US" sz="3600" b="1"/>
              <a:t> who </a:t>
            </a:r>
            <a:r>
              <a:rPr lang="en-US" sz="3600"/>
              <a:t>you’re responsible for</a:t>
            </a:r>
            <a:r>
              <a:rPr lang="en-US" sz="3600" b="1"/>
              <a:t> </a:t>
            </a:r>
            <a:r>
              <a:rPr lang="en-US" sz="3600"/>
              <a:t>keeping out of the ED and hospital!</a:t>
            </a:r>
            <a:endParaRPr sz="3600"/>
          </a:p>
          <a:p>
            <a:pPr marL="0" lvl="0" indent="0" algn="l" rtl="0">
              <a:lnSpc>
                <a:spcPct val="90000"/>
              </a:lnSpc>
              <a:spcBef>
                <a:spcPts val="1000"/>
              </a:spcBef>
              <a:spcAft>
                <a:spcPts val="0"/>
              </a:spcAft>
              <a:buClr>
                <a:schemeClr val="dk1"/>
              </a:buClr>
              <a:buSzPts val="2800"/>
              <a:buNone/>
            </a:pPr>
            <a:endParaRPr sz="3600" b="1"/>
          </a:p>
          <a:p>
            <a:pPr marL="0" lvl="0" indent="0" algn="l" rtl="0">
              <a:lnSpc>
                <a:spcPct val="90000"/>
              </a:lnSpc>
              <a:spcBef>
                <a:spcPts val="1000"/>
              </a:spcBef>
              <a:spcAft>
                <a:spcPts val="0"/>
              </a:spcAft>
              <a:buClr>
                <a:schemeClr val="dk1"/>
              </a:buClr>
              <a:buSzPts val="2800"/>
              <a:buNone/>
            </a:pPr>
            <a:endParaRPr sz="3600"/>
          </a:p>
        </p:txBody>
      </p:sp>
      <p:sp>
        <p:nvSpPr>
          <p:cNvPr id="818" name="Google Shape;818;p62"/>
          <p:cNvSpPr/>
          <p:nvPr/>
        </p:nvSpPr>
        <p:spPr>
          <a:xfrm>
            <a:off x="3314700" y="3131423"/>
            <a:ext cx="7913078" cy="2231340"/>
          </a:xfrm>
          <a:prstGeom prst="homePlate">
            <a:avLst>
              <a:gd name="adj" fmla="val 50000"/>
            </a:avLst>
          </a:prstGeom>
          <a:noFill/>
          <a:ln w="762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Work with your </a:t>
            </a:r>
            <a:r>
              <a:rPr lang="en-US" sz="3200" b="1" i="0" u="none" strike="noStrike" cap="none">
                <a:solidFill>
                  <a:schemeClr val="dk1"/>
                </a:solidFill>
                <a:latin typeface="Calibri"/>
                <a:ea typeface="Calibri"/>
                <a:cs typeface="Calibri"/>
                <a:sym typeface="Calibri"/>
              </a:rPr>
              <a:t>practice administrative </a:t>
            </a:r>
            <a:r>
              <a:rPr lang="en-US" sz="3200" b="0" i="0" u="none" strike="noStrike" cap="none">
                <a:solidFill>
                  <a:schemeClr val="dk1"/>
                </a:solidFill>
                <a:latin typeface="Calibri"/>
                <a:ea typeface="Calibri"/>
                <a:cs typeface="Calibri"/>
                <a:sym typeface="Calibri"/>
              </a:rPr>
              <a:t>and </a:t>
            </a:r>
            <a:r>
              <a:rPr lang="en-US" sz="3200" b="1" i="0" u="none" strike="noStrike" cap="none">
                <a:solidFill>
                  <a:schemeClr val="dk1"/>
                </a:solidFill>
                <a:latin typeface="Calibri"/>
                <a:ea typeface="Calibri"/>
                <a:cs typeface="Calibri"/>
                <a:sym typeface="Calibri"/>
              </a:rPr>
              <a:t>clinical leadership </a:t>
            </a:r>
            <a:r>
              <a:rPr lang="en-US" sz="3200" b="0" i="0" u="none" strike="noStrike" cap="none">
                <a:solidFill>
                  <a:schemeClr val="dk1"/>
                </a:solidFill>
                <a:latin typeface="Calibri"/>
                <a:ea typeface="Calibri"/>
                <a:cs typeface="Calibri"/>
                <a:sym typeface="Calibri"/>
              </a:rPr>
              <a:t>to identify which population of </a:t>
            </a:r>
            <a:r>
              <a:rPr lang="en-US" sz="3200" b="1" i="0" u="none" strike="noStrike" cap="none">
                <a:solidFill>
                  <a:schemeClr val="dk1"/>
                </a:solidFill>
                <a:latin typeface="Calibri"/>
                <a:ea typeface="Calibri"/>
                <a:cs typeface="Calibri"/>
                <a:sym typeface="Calibri"/>
              </a:rPr>
              <a:t>patients</a:t>
            </a:r>
            <a:r>
              <a:rPr lang="en-US" sz="3200" b="0" i="0" u="none" strike="noStrike" cap="none">
                <a:solidFill>
                  <a:schemeClr val="dk1"/>
                </a:solidFill>
                <a:latin typeface="Calibri"/>
                <a:ea typeface="Calibri"/>
                <a:cs typeface="Calibri"/>
                <a:sym typeface="Calibri"/>
              </a:rPr>
              <a:t> you should be </a:t>
            </a:r>
            <a:r>
              <a:rPr lang="en-US" sz="3200" b="1" i="0" u="none" strike="noStrike" cap="none">
                <a:solidFill>
                  <a:schemeClr val="dk1"/>
                </a:solidFill>
                <a:latin typeface="Calibri"/>
                <a:ea typeface="Calibri"/>
                <a:cs typeface="Calibri"/>
                <a:sym typeface="Calibri"/>
              </a:rPr>
              <a:t>focusing on and tracking.</a:t>
            </a:r>
            <a:endParaRPr sz="1400" b="0" i="0" u="none" strike="noStrike" cap="none">
              <a:solidFill>
                <a:srgbClr val="000000"/>
              </a:solidFill>
              <a:latin typeface="Arial"/>
              <a:ea typeface="Arial"/>
              <a:cs typeface="Arial"/>
              <a:sym typeface="Arial"/>
            </a:endParaRPr>
          </a:p>
        </p:txBody>
      </p:sp>
      <p:sp>
        <p:nvSpPr>
          <p:cNvPr id="819" name="Google Shape;819;p6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820" name="Google Shape;820;p62"/>
          <p:cNvSpPr txBox="1">
            <a:spLocks noGrp="1"/>
          </p:cNvSpPr>
          <p:nvPr>
            <p:ph type="sldNum" idx="12"/>
          </p:nvPr>
        </p:nvSpPr>
        <p:spPr>
          <a:xfrm>
            <a:off x="9448800" y="649479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64</a:t>
            </a:fld>
            <a:endParaRPr/>
          </a:p>
        </p:txBody>
      </p:sp>
    </p:spTree>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63"/>
          <p:cNvPicPr preferRelativeResize="0"/>
          <p:nvPr/>
        </p:nvPicPr>
        <p:blipFill rotWithShape="1">
          <a:blip r:embed="rId3">
            <a:alphaModFix/>
          </a:blip>
          <a:srcRect/>
          <a:stretch/>
        </p:blipFill>
        <p:spPr>
          <a:xfrm>
            <a:off x="1392362" y="3601054"/>
            <a:ext cx="3209925" cy="2809875"/>
          </a:xfrm>
          <a:prstGeom prst="rect">
            <a:avLst/>
          </a:prstGeom>
          <a:noFill/>
          <a:ln>
            <a:noFill/>
          </a:ln>
        </p:spPr>
      </p:pic>
      <p:sp>
        <p:nvSpPr>
          <p:cNvPr id="827" name="Google Shape;827;p63"/>
          <p:cNvSpPr txBox="1">
            <a:spLocks noGrp="1"/>
          </p:cNvSpPr>
          <p:nvPr>
            <p:ph type="body" idx="1"/>
          </p:nvPr>
        </p:nvSpPr>
        <p:spPr>
          <a:xfrm>
            <a:off x="5325419" y="3516637"/>
            <a:ext cx="6385318" cy="1532438"/>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lvl="1" indent="0" algn="r" rtl="0">
              <a:lnSpc>
                <a:spcPct val="100000"/>
              </a:lnSpc>
              <a:spcBef>
                <a:spcPts val="0"/>
              </a:spcBef>
              <a:spcAft>
                <a:spcPts val="0"/>
              </a:spcAft>
              <a:buClr>
                <a:schemeClr val="dk1"/>
              </a:buClr>
              <a:buSzPts val="2400"/>
              <a:buNone/>
            </a:pPr>
            <a:r>
              <a:rPr lang="en-US" sz="3200" b="1"/>
              <a:t>Group discussion</a:t>
            </a:r>
            <a:endParaRPr sz="3200" b="1"/>
          </a:p>
          <a:p>
            <a:pPr marL="285750" lvl="1" indent="-285750" algn="r" rtl="0">
              <a:lnSpc>
                <a:spcPct val="100000"/>
              </a:lnSpc>
              <a:spcBef>
                <a:spcPts val="0"/>
              </a:spcBef>
              <a:spcAft>
                <a:spcPts val="0"/>
              </a:spcAft>
              <a:buClr>
                <a:schemeClr val="dk1"/>
              </a:buClr>
              <a:buSzPts val="2800"/>
              <a:buChar char="•"/>
            </a:pPr>
            <a:r>
              <a:rPr lang="en-US" sz="2800"/>
              <a:t>Describe your patient populations and the type of tracking that is in place.</a:t>
            </a:r>
            <a:endParaRPr sz="2800"/>
          </a:p>
        </p:txBody>
      </p:sp>
      <p:sp>
        <p:nvSpPr>
          <p:cNvPr id="828" name="Google Shape;828;p63"/>
          <p:cNvSpPr/>
          <p:nvPr/>
        </p:nvSpPr>
        <p:spPr>
          <a:xfrm>
            <a:off x="222537" y="1432386"/>
            <a:ext cx="11488200" cy="2086725"/>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52388" marR="0" lvl="1" indent="0" algn="l"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Think on your own for a minute</a:t>
            </a:r>
            <a:endParaRPr sz="1400" b="0" i="0" u="none" strike="noStrike" cap="none">
              <a:solidFill>
                <a:srgbClr val="000000"/>
              </a:solidFill>
              <a:latin typeface="Arial"/>
              <a:ea typeface="Arial"/>
              <a:cs typeface="Arial"/>
              <a:sym typeface="Arial"/>
            </a:endParaRPr>
          </a:p>
          <a:p>
            <a:pPr marL="338138" marR="0" lvl="1" indent="-28575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What population would be considered the highest risk of emergency department and inpatient utilization in your clinics?  </a:t>
            </a:r>
            <a:endParaRPr sz="1400" b="0" i="0" u="none" strike="noStrike" cap="none">
              <a:solidFill>
                <a:srgbClr val="000000"/>
              </a:solidFill>
              <a:latin typeface="Arial"/>
              <a:ea typeface="Arial"/>
              <a:cs typeface="Arial"/>
              <a:sym typeface="Arial"/>
            </a:endParaRPr>
          </a:p>
          <a:p>
            <a:pPr marL="338138" marR="0" lvl="1" indent="-28575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Is there someone who might be able to identify this subset of patients  in a registry?</a:t>
            </a:r>
            <a:endParaRPr sz="1400" b="0" i="0" u="none" strike="noStrike" cap="none">
              <a:solidFill>
                <a:srgbClr val="000000"/>
              </a:solidFill>
              <a:latin typeface="Arial"/>
              <a:ea typeface="Arial"/>
              <a:cs typeface="Arial"/>
              <a:sym typeface="Arial"/>
            </a:endParaRPr>
          </a:p>
        </p:txBody>
      </p:sp>
      <p:sp>
        <p:nvSpPr>
          <p:cNvPr id="829" name="Google Shape;829;p63"/>
          <p:cNvSpPr txBox="1">
            <a:spLocks noGrp="1"/>
          </p:cNvSpPr>
          <p:nvPr>
            <p:ph type="title"/>
          </p:nvPr>
        </p:nvSpPr>
        <p:spPr>
          <a:xfrm>
            <a:off x="368968" y="245997"/>
            <a:ext cx="8398119" cy="8010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7200" b="1" dirty="0">
                <a:solidFill>
                  <a:schemeClr val="accent2"/>
                </a:solidFill>
                <a:latin typeface="Calibri"/>
                <a:ea typeface="Calibri"/>
                <a:cs typeface="Calibri"/>
                <a:sym typeface="Calibri"/>
              </a:rPr>
              <a:t>Activity</a:t>
            </a:r>
            <a:endParaRPr sz="7200" b="1" dirty="0">
              <a:solidFill>
                <a:schemeClr val="accent2"/>
              </a:solidFill>
              <a:latin typeface="Calibri"/>
              <a:ea typeface="Calibri"/>
              <a:cs typeface="Calibri"/>
              <a:sym typeface="Calibri"/>
            </a:endParaRPr>
          </a:p>
        </p:txBody>
      </p:sp>
      <p:pic>
        <p:nvPicPr>
          <p:cNvPr id="830" name="Google Shape;830;p63"/>
          <p:cNvPicPr preferRelativeResize="0"/>
          <p:nvPr/>
        </p:nvPicPr>
        <p:blipFill rotWithShape="1">
          <a:blip r:embed="rId4">
            <a:alphaModFix/>
          </a:blip>
          <a:srcRect/>
          <a:stretch/>
        </p:blipFill>
        <p:spPr>
          <a:xfrm>
            <a:off x="10629000" y="6116943"/>
            <a:ext cx="427283" cy="627977"/>
          </a:xfrm>
          <a:prstGeom prst="rect">
            <a:avLst/>
          </a:prstGeom>
          <a:noFill/>
          <a:ln>
            <a:noFill/>
          </a:ln>
        </p:spPr>
      </p:pic>
      <p:sp>
        <p:nvSpPr>
          <p:cNvPr id="831" name="Google Shape;831;p63"/>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832" name="Google Shape;832;p63"/>
          <p:cNvSpPr txBox="1">
            <a:spLocks noGrp="1"/>
          </p:cNvSpPr>
          <p:nvPr>
            <p:ph type="ftr" idx="11"/>
          </p:nvPr>
        </p:nvSpPr>
        <p:spPr>
          <a:xfrm>
            <a:off x="0" y="649287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833" name="Google Shape;833;p63"/>
          <p:cNvSpPr txBox="1">
            <a:spLocks noGrp="1"/>
          </p:cNvSpPr>
          <p:nvPr>
            <p:ph type="sldNum" idx="12"/>
          </p:nvPr>
        </p:nvSpPr>
        <p:spPr>
          <a:xfrm>
            <a:off x="9448800" y="652164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65</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animEffect transition="in" filter="fade">
                                      <p:cBhvr>
                                        <p:cTn id="7" dur="1000"/>
                                        <p:tgtEl>
                                          <p:spTgt spid="8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7">
                                            <p:txEl>
                                              <p:pRg st="0" end="0"/>
                                            </p:txEl>
                                          </p:spTgt>
                                        </p:tgtEl>
                                        <p:attrNameLst>
                                          <p:attrName>style.visibility</p:attrName>
                                        </p:attrNameLst>
                                      </p:cBhvr>
                                      <p:to>
                                        <p:strVal val="visible"/>
                                      </p:to>
                                    </p:set>
                                    <p:animEffect transition="in" filter="fade">
                                      <p:cBhvr>
                                        <p:cTn id="12" dur="1000"/>
                                        <p:tgtEl>
                                          <p:spTgt spid="8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7">
                                            <p:txEl>
                                              <p:pRg st="1" end="1"/>
                                            </p:txEl>
                                          </p:spTgt>
                                        </p:tgtEl>
                                        <p:attrNameLst>
                                          <p:attrName>style.visibility</p:attrName>
                                        </p:attrNameLst>
                                      </p:cBhvr>
                                      <p:to>
                                        <p:strVal val="visible"/>
                                      </p:to>
                                    </p:set>
                                    <p:animEffect transition="in" filter="fade">
                                      <p:cBhvr>
                                        <p:cTn id="17" dur="1000"/>
                                        <p:tgtEl>
                                          <p:spTgt spid="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64"/>
          <p:cNvSpPr txBox="1">
            <a:spLocks noGrp="1"/>
          </p:cNvSpPr>
          <p:nvPr>
            <p:ph type="title"/>
          </p:nvPr>
        </p:nvSpPr>
        <p:spPr>
          <a:xfrm>
            <a:off x="1744316" y="286241"/>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000" b="1">
                <a:latin typeface="Calibri"/>
                <a:ea typeface="Calibri"/>
                <a:cs typeface="Calibri"/>
                <a:sym typeface="Calibri"/>
              </a:rPr>
              <a:t>Tracking Performance</a:t>
            </a:r>
            <a:endParaRPr sz="6000" b="1">
              <a:latin typeface="Calibri"/>
              <a:ea typeface="Calibri"/>
              <a:cs typeface="Calibri"/>
              <a:sym typeface="Calibri"/>
            </a:endParaRPr>
          </a:p>
        </p:txBody>
      </p:sp>
      <p:sp>
        <p:nvSpPr>
          <p:cNvPr id="840" name="Google Shape;840;p64"/>
          <p:cNvSpPr txBox="1">
            <a:spLocks noGrp="1"/>
          </p:cNvSpPr>
          <p:nvPr>
            <p:ph type="body" idx="1"/>
          </p:nvPr>
        </p:nvSpPr>
        <p:spPr>
          <a:xfrm>
            <a:off x="2257050" y="2997276"/>
            <a:ext cx="8211900" cy="2076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come into the clinic</a:t>
            </a:r>
            <a:endParaRPr/>
          </a:p>
          <a:p>
            <a:pPr marL="228600" lvl="0" indent="-228600" algn="l" rtl="0">
              <a:lnSpc>
                <a:spcPct val="100000"/>
              </a:lnSpc>
              <a:spcBef>
                <a:spcPts val="0"/>
              </a:spcBef>
              <a:spcAft>
                <a:spcPts val="0"/>
              </a:spcAft>
              <a:buClr>
                <a:schemeClr val="dk1"/>
              </a:buClr>
              <a:buSzPts val="3200"/>
              <a:buChar char="•"/>
            </a:pPr>
            <a:r>
              <a:rPr lang="en-US" sz="3200" b="1"/>
              <a:t>visited</a:t>
            </a:r>
            <a:r>
              <a:rPr lang="en-US" sz="3200"/>
              <a:t> the ED</a:t>
            </a:r>
            <a:endParaRPr/>
          </a:p>
          <a:p>
            <a:pPr marL="228600" lvl="0" indent="-228600" algn="l" rtl="0">
              <a:lnSpc>
                <a:spcPct val="100000"/>
              </a:lnSpc>
              <a:spcBef>
                <a:spcPts val="0"/>
              </a:spcBef>
              <a:spcAft>
                <a:spcPts val="0"/>
              </a:spcAft>
              <a:buClr>
                <a:schemeClr val="dk1"/>
              </a:buClr>
              <a:buSzPts val="3200"/>
              <a:buChar char="•"/>
            </a:pPr>
            <a:r>
              <a:rPr lang="en-US" sz="3200"/>
              <a:t>were </a:t>
            </a:r>
            <a:r>
              <a:rPr lang="en-US" sz="3200" b="1"/>
              <a:t>admitted </a:t>
            </a:r>
            <a:r>
              <a:rPr lang="en-US" sz="3200"/>
              <a:t>to the hospital</a:t>
            </a:r>
            <a:endParaRPr sz="3200"/>
          </a:p>
          <a:p>
            <a:pPr marL="514350" lvl="0" indent="-336550" algn="l" rtl="0">
              <a:lnSpc>
                <a:spcPct val="90000"/>
              </a:lnSpc>
              <a:spcBef>
                <a:spcPts val="1000"/>
              </a:spcBef>
              <a:spcAft>
                <a:spcPts val="0"/>
              </a:spcAft>
              <a:buClr>
                <a:schemeClr val="dk1"/>
              </a:buClr>
              <a:buSzPts val="2800"/>
              <a:buNone/>
            </a:pPr>
            <a:endParaRPr sz="3200" b="1"/>
          </a:p>
          <a:p>
            <a:pPr marL="0" lvl="0" indent="0" algn="l" rtl="0">
              <a:lnSpc>
                <a:spcPct val="90000"/>
              </a:lnSpc>
              <a:spcBef>
                <a:spcPts val="1000"/>
              </a:spcBef>
              <a:spcAft>
                <a:spcPts val="0"/>
              </a:spcAft>
              <a:buClr>
                <a:schemeClr val="dk1"/>
              </a:buClr>
              <a:buSzPts val="2800"/>
              <a:buNone/>
            </a:pPr>
            <a:endParaRPr sz="3200"/>
          </a:p>
          <a:p>
            <a:pPr marL="0" lvl="0" indent="0" algn="l" rtl="0">
              <a:lnSpc>
                <a:spcPct val="90000"/>
              </a:lnSpc>
              <a:spcBef>
                <a:spcPts val="1000"/>
              </a:spcBef>
              <a:spcAft>
                <a:spcPts val="0"/>
              </a:spcAft>
              <a:buClr>
                <a:schemeClr val="dk1"/>
              </a:buClr>
              <a:buSzPts val="2800"/>
              <a:buNone/>
            </a:pPr>
            <a:endParaRPr sz="3200"/>
          </a:p>
        </p:txBody>
      </p:sp>
      <p:sp>
        <p:nvSpPr>
          <p:cNvPr id="841" name="Google Shape;841;p64"/>
          <p:cNvSpPr/>
          <p:nvPr/>
        </p:nvSpPr>
        <p:spPr>
          <a:xfrm>
            <a:off x="7825395" y="3093255"/>
            <a:ext cx="3981594" cy="2549018"/>
          </a:xfrm>
          <a:prstGeom prst="ellipse">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Again, clinic leadership and PO leadership can be helpful!</a:t>
            </a:r>
            <a:endParaRPr sz="1400" b="0" i="0" u="none" strike="noStrike" cap="none">
              <a:solidFill>
                <a:srgbClr val="000000"/>
              </a:solidFill>
              <a:latin typeface="Arial"/>
              <a:ea typeface="Arial"/>
              <a:cs typeface="Arial"/>
              <a:sym typeface="Arial"/>
            </a:endParaRPr>
          </a:p>
        </p:txBody>
      </p:sp>
      <p:sp>
        <p:nvSpPr>
          <p:cNvPr id="842" name="Google Shape;842;p64"/>
          <p:cNvSpPr/>
          <p:nvPr/>
        </p:nvSpPr>
        <p:spPr>
          <a:xfrm>
            <a:off x="1877550" y="1039725"/>
            <a:ext cx="8591400" cy="2218800"/>
          </a:xfrm>
          <a:prstGeom prst="rightArrow">
            <a:avLst>
              <a:gd name="adj1" fmla="val 50000"/>
              <a:gd name="adj2" fmla="val 50000"/>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Step 2:</a:t>
            </a:r>
            <a:r>
              <a:rPr lang="en-US" sz="3200" b="0" i="0" u="none" strike="noStrike" cap="none">
                <a:solidFill>
                  <a:schemeClr val="dk1"/>
                </a:solidFill>
                <a:latin typeface="Calibri"/>
                <a:ea typeface="Calibri"/>
                <a:cs typeface="Calibri"/>
                <a:sym typeface="Calibri"/>
              </a:rPr>
              <a:t> Get notifications or find out when high risk patients …</a:t>
            </a:r>
            <a:endParaRPr sz="1400" b="0" i="0" u="none" strike="noStrike" cap="none">
              <a:solidFill>
                <a:srgbClr val="000000"/>
              </a:solidFill>
              <a:latin typeface="Arial"/>
              <a:ea typeface="Arial"/>
              <a:cs typeface="Arial"/>
              <a:sym typeface="Arial"/>
            </a:endParaRPr>
          </a:p>
        </p:txBody>
      </p:sp>
      <p:pic>
        <p:nvPicPr>
          <p:cNvPr id="843" name="Google Shape;843;p64"/>
          <p:cNvPicPr preferRelativeResize="0"/>
          <p:nvPr/>
        </p:nvPicPr>
        <p:blipFill rotWithShape="1">
          <a:blip r:embed="rId3">
            <a:alphaModFix/>
          </a:blip>
          <a:srcRect/>
          <a:stretch/>
        </p:blipFill>
        <p:spPr>
          <a:xfrm>
            <a:off x="349660" y="2942885"/>
            <a:ext cx="1907401" cy="2218911"/>
          </a:xfrm>
          <a:prstGeom prst="rect">
            <a:avLst/>
          </a:prstGeom>
          <a:noFill/>
          <a:ln>
            <a:noFill/>
          </a:ln>
        </p:spPr>
      </p:pic>
      <p:sp>
        <p:nvSpPr>
          <p:cNvPr id="844" name="Google Shape;844;p64"/>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845" name="Google Shape;845;p64"/>
          <p:cNvSpPr txBox="1">
            <a:spLocks noGrp="1"/>
          </p:cNvSpPr>
          <p:nvPr>
            <p:ph type="ftr" idx="11"/>
          </p:nvPr>
        </p:nvSpPr>
        <p:spPr>
          <a:xfrm>
            <a:off x="0" y="649287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846" name="Google Shape;846;p64"/>
          <p:cNvSpPr txBox="1">
            <a:spLocks noGrp="1"/>
          </p:cNvSpPr>
          <p:nvPr>
            <p:ph type="sldNum" idx="12"/>
          </p:nvPr>
        </p:nvSpPr>
        <p:spPr>
          <a:xfrm>
            <a:off x="9448800" y="651836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66</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0">
                                            <p:txEl>
                                              <p:pRg st="0" end="0"/>
                                            </p:txEl>
                                          </p:spTgt>
                                        </p:tgtEl>
                                        <p:attrNameLst>
                                          <p:attrName>style.visibility</p:attrName>
                                        </p:attrNameLst>
                                      </p:cBhvr>
                                      <p:to>
                                        <p:strVal val="visible"/>
                                      </p:to>
                                    </p:set>
                                    <p:animEffect transition="in" filter="fade">
                                      <p:cBhvr>
                                        <p:cTn id="7" dur="500"/>
                                        <p:tgtEl>
                                          <p:spTgt spid="8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0">
                                            <p:txEl>
                                              <p:pRg st="1" end="1"/>
                                            </p:txEl>
                                          </p:spTgt>
                                        </p:tgtEl>
                                        <p:attrNameLst>
                                          <p:attrName>style.visibility</p:attrName>
                                        </p:attrNameLst>
                                      </p:cBhvr>
                                      <p:to>
                                        <p:strVal val="visible"/>
                                      </p:to>
                                    </p:set>
                                    <p:animEffect transition="in" filter="fade">
                                      <p:cBhvr>
                                        <p:cTn id="12" dur="500"/>
                                        <p:tgtEl>
                                          <p:spTgt spid="8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0">
                                            <p:txEl>
                                              <p:pRg st="2" end="2"/>
                                            </p:txEl>
                                          </p:spTgt>
                                        </p:tgtEl>
                                        <p:attrNameLst>
                                          <p:attrName>style.visibility</p:attrName>
                                        </p:attrNameLst>
                                      </p:cBhvr>
                                      <p:to>
                                        <p:strVal val="visible"/>
                                      </p:to>
                                    </p:set>
                                    <p:animEffect transition="in" filter="fade">
                                      <p:cBhvr>
                                        <p:cTn id="17" dur="500"/>
                                        <p:tgtEl>
                                          <p:spTgt spid="8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0">
                                            <p:txEl>
                                              <p:pRg st="3" end="3"/>
                                            </p:txEl>
                                          </p:spTgt>
                                        </p:tgtEl>
                                        <p:attrNameLst>
                                          <p:attrName>style.visibility</p:attrName>
                                        </p:attrNameLst>
                                      </p:cBhvr>
                                      <p:to>
                                        <p:strVal val="visible"/>
                                      </p:to>
                                    </p:set>
                                    <p:animEffect transition="in" filter="fade">
                                      <p:cBhvr>
                                        <p:cTn id="22" dur="500"/>
                                        <p:tgtEl>
                                          <p:spTgt spid="8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0">
                                            <p:txEl>
                                              <p:pRg st="4" end="4"/>
                                            </p:txEl>
                                          </p:spTgt>
                                        </p:tgtEl>
                                        <p:attrNameLst>
                                          <p:attrName>style.visibility</p:attrName>
                                        </p:attrNameLst>
                                      </p:cBhvr>
                                      <p:to>
                                        <p:strVal val="visible"/>
                                      </p:to>
                                    </p:set>
                                    <p:animEffect transition="in" filter="fade">
                                      <p:cBhvr>
                                        <p:cTn id="27" dur="500"/>
                                        <p:tgtEl>
                                          <p:spTgt spid="84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40">
                                            <p:txEl>
                                              <p:pRg st="5" end="5"/>
                                            </p:txEl>
                                          </p:spTgt>
                                        </p:tgtEl>
                                        <p:attrNameLst>
                                          <p:attrName>style.visibility</p:attrName>
                                        </p:attrNameLst>
                                      </p:cBhvr>
                                      <p:to>
                                        <p:strVal val="visible"/>
                                      </p:to>
                                    </p:set>
                                    <p:animEffect transition="in" filter="fade">
                                      <p:cBhvr>
                                        <p:cTn id="32" dur="500"/>
                                        <p:tgtEl>
                                          <p:spTgt spid="84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1"/>
                                        </p:tgtEl>
                                        <p:attrNameLst>
                                          <p:attrName>style.visibility</p:attrName>
                                        </p:attrNameLst>
                                      </p:cBhvr>
                                      <p:to>
                                        <p:strVal val="visible"/>
                                      </p:to>
                                    </p:set>
                                    <p:animEffect transition="in" filter="fade">
                                      <p:cBhvr>
                                        <p:cTn id="37" dur="500"/>
                                        <p:tgtEl>
                                          <p:spTgt spid="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5"/>
          <p:cNvSpPr txBox="1">
            <a:spLocks noGrp="1"/>
          </p:cNvSpPr>
          <p:nvPr>
            <p:ph type="title"/>
          </p:nvPr>
        </p:nvSpPr>
        <p:spPr>
          <a:xfrm>
            <a:off x="98953" y="332238"/>
            <a:ext cx="11250816" cy="132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Impacting Performance: Clinical </a:t>
            </a:r>
            <a:endParaRPr sz="6000" b="1">
              <a:latin typeface="Calibri"/>
              <a:ea typeface="Calibri"/>
              <a:cs typeface="Calibri"/>
              <a:sym typeface="Calibri"/>
            </a:endParaRPr>
          </a:p>
        </p:txBody>
      </p:sp>
      <p:sp>
        <p:nvSpPr>
          <p:cNvPr id="853" name="Google Shape;853;p65"/>
          <p:cNvSpPr txBox="1">
            <a:spLocks noGrp="1"/>
          </p:cNvSpPr>
          <p:nvPr>
            <p:ph type="body" idx="1"/>
          </p:nvPr>
        </p:nvSpPr>
        <p:spPr>
          <a:xfrm>
            <a:off x="0" y="1229870"/>
            <a:ext cx="11448722" cy="102221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800"/>
              <a:buNone/>
            </a:pPr>
            <a:r>
              <a:rPr lang="en-US"/>
              <a:t>While ED and IP utilization are </a:t>
            </a:r>
            <a:r>
              <a:rPr lang="en-US" b="1"/>
              <a:t>outcomes measures</a:t>
            </a:r>
            <a:r>
              <a:rPr lang="en-US"/>
              <a:t>, lots of different factors play into whether or not your patient population has </a:t>
            </a:r>
            <a:r>
              <a:rPr lang="en-US" b="1"/>
              <a:t>high utilization</a:t>
            </a:r>
            <a:r>
              <a:rPr lang="en-US"/>
              <a:t>:</a:t>
            </a:r>
            <a:endParaRPr/>
          </a:p>
          <a:p>
            <a:pPr marL="0" lvl="0" indent="0" algn="ctr" rtl="0">
              <a:lnSpc>
                <a:spcPct val="90000"/>
              </a:lnSpc>
              <a:spcBef>
                <a:spcPts val="1000"/>
              </a:spcBef>
              <a:spcAft>
                <a:spcPts val="0"/>
              </a:spcAft>
              <a:buClr>
                <a:schemeClr val="dk1"/>
              </a:buClr>
              <a:buSzPts val="2800"/>
              <a:buNone/>
            </a:pPr>
            <a:r>
              <a:rPr lang="en-US"/>
              <a:t> </a:t>
            </a:r>
            <a:endParaRPr/>
          </a:p>
        </p:txBody>
      </p:sp>
      <p:sp>
        <p:nvSpPr>
          <p:cNvPr id="854" name="Google Shape;854;p65"/>
          <p:cNvSpPr txBox="1"/>
          <p:nvPr/>
        </p:nvSpPr>
        <p:spPr>
          <a:xfrm>
            <a:off x="8296310" y="3140966"/>
            <a:ext cx="2749471"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Quality Metrics </a:t>
            </a:r>
            <a:endParaRPr sz="1400" b="0" i="0" u="none" strike="noStrike" cap="none">
              <a:solidFill>
                <a:srgbClr val="000000"/>
              </a:solidFill>
              <a:latin typeface="Arial"/>
              <a:ea typeface="Arial"/>
              <a:cs typeface="Arial"/>
              <a:sym typeface="Arial"/>
            </a:endParaRPr>
          </a:p>
        </p:txBody>
      </p:sp>
      <p:sp>
        <p:nvSpPr>
          <p:cNvPr id="855" name="Google Shape;855;p65"/>
          <p:cNvSpPr txBox="1"/>
          <p:nvPr/>
        </p:nvSpPr>
        <p:spPr>
          <a:xfrm>
            <a:off x="484434" y="4687491"/>
            <a:ext cx="3626314"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Symptom Management</a:t>
            </a:r>
            <a:endParaRPr sz="1400" b="0" i="0" u="none" strike="noStrike" cap="none">
              <a:solidFill>
                <a:srgbClr val="000000"/>
              </a:solidFill>
              <a:latin typeface="Arial"/>
              <a:ea typeface="Arial"/>
              <a:cs typeface="Arial"/>
              <a:sym typeface="Arial"/>
            </a:endParaRPr>
          </a:p>
        </p:txBody>
      </p:sp>
      <p:sp>
        <p:nvSpPr>
          <p:cNvPr id="856" name="Google Shape;856;p65"/>
          <p:cNvSpPr txBox="1"/>
          <p:nvPr/>
        </p:nvSpPr>
        <p:spPr>
          <a:xfrm>
            <a:off x="484434" y="2408038"/>
            <a:ext cx="3626314"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Medication Adherence</a:t>
            </a:r>
            <a:endParaRPr sz="1400" b="0" i="0" u="none" strike="noStrike" cap="none">
              <a:solidFill>
                <a:srgbClr val="000000"/>
              </a:solidFill>
              <a:latin typeface="Arial"/>
              <a:ea typeface="Arial"/>
              <a:cs typeface="Arial"/>
              <a:sym typeface="Arial"/>
            </a:endParaRPr>
          </a:p>
        </p:txBody>
      </p:sp>
      <p:sp>
        <p:nvSpPr>
          <p:cNvPr id="857" name="Google Shape;857;p65"/>
          <p:cNvSpPr txBox="1"/>
          <p:nvPr/>
        </p:nvSpPr>
        <p:spPr>
          <a:xfrm>
            <a:off x="8296311" y="2402947"/>
            <a:ext cx="2749471"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Treating to target</a:t>
            </a:r>
            <a:endParaRPr sz="1400" b="0" i="0" u="none" strike="noStrike" cap="none">
              <a:solidFill>
                <a:srgbClr val="000000"/>
              </a:solidFill>
              <a:latin typeface="Arial"/>
              <a:ea typeface="Arial"/>
              <a:cs typeface="Arial"/>
              <a:sym typeface="Arial"/>
            </a:endParaRPr>
          </a:p>
        </p:txBody>
      </p:sp>
      <p:sp>
        <p:nvSpPr>
          <p:cNvPr id="858" name="Google Shape;858;p65"/>
          <p:cNvSpPr txBox="1"/>
          <p:nvPr/>
        </p:nvSpPr>
        <p:spPr>
          <a:xfrm>
            <a:off x="484434" y="3908511"/>
            <a:ext cx="3626314"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Clinical guidelines</a:t>
            </a:r>
            <a:endParaRPr sz="1400" b="0" i="0" u="none" strike="noStrike" cap="none">
              <a:solidFill>
                <a:srgbClr val="000000"/>
              </a:solidFill>
              <a:latin typeface="Arial"/>
              <a:ea typeface="Arial"/>
              <a:cs typeface="Arial"/>
              <a:sym typeface="Arial"/>
            </a:endParaRPr>
          </a:p>
        </p:txBody>
      </p:sp>
      <p:sp>
        <p:nvSpPr>
          <p:cNvPr id="859" name="Google Shape;859;p65"/>
          <p:cNvSpPr txBox="1"/>
          <p:nvPr/>
        </p:nvSpPr>
        <p:spPr>
          <a:xfrm>
            <a:off x="484434" y="3164942"/>
            <a:ext cx="3626314"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Multiple diagnoses</a:t>
            </a:r>
            <a:endParaRPr sz="2800" b="0" i="0" u="none" strike="noStrike" cap="none">
              <a:solidFill>
                <a:schemeClr val="dk1"/>
              </a:solidFill>
              <a:latin typeface="Calibri"/>
              <a:ea typeface="Calibri"/>
              <a:cs typeface="Calibri"/>
              <a:sym typeface="Calibri"/>
            </a:endParaRPr>
          </a:p>
        </p:txBody>
      </p:sp>
      <p:sp>
        <p:nvSpPr>
          <p:cNvPr id="860" name="Google Shape;860;p65"/>
          <p:cNvSpPr txBox="1"/>
          <p:nvPr/>
        </p:nvSpPr>
        <p:spPr>
          <a:xfrm>
            <a:off x="8300179" y="3891825"/>
            <a:ext cx="2745602"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Health Literacy</a:t>
            </a:r>
            <a:endParaRPr sz="2800" b="0" i="0" u="none" strike="noStrike" cap="none">
              <a:solidFill>
                <a:schemeClr val="dk1"/>
              </a:solidFill>
              <a:latin typeface="Calibri"/>
              <a:ea typeface="Calibri"/>
              <a:cs typeface="Calibri"/>
              <a:sym typeface="Calibri"/>
            </a:endParaRPr>
          </a:p>
        </p:txBody>
      </p:sp>
      <p:sp>
        <p:nvSpPr>
          <p:cNvPr id="861" name="Google Shape;861;p65"/>
          <p:cNvSpPr txBox="1"/>
          <p:nvPr/>
        </p:nvSpPr>
        <p:spPr>
          <a:xfrm>
            <a:off x="8296311" y="4670805"/>
            <a:ext cx="2749470"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Social Needs</a:t>
            </a:r>
            <a:endParaRPr sz="2800" b="0" i="0" u="none" strike="noStrike" cap="none">
              <a:solidFill>
                <a:schemeClr val="dk1"/>
              </a:solidFill>
              <a:latin typeface="Calibri"/>
              <a:ea typeface="Calibri"/>
              <a:cs typeface="Calibri"/>
              <a:sym typeface="Calibri"/>
            </a:endParaRPr>
          </a:p>
        </p:txBody>
      </p:sp>
      <p:pic>
        <p:nvPicPr>
          <p:cNvPr id="862" name="Google Shape;862;p65"/>
          <p:cNvPicPr preferRelativeResize="0"/>
          <p:nvPr/>
        </p:nvPicPr>
        <p:blipFill rotWithShape="1">
          <a:blip r:embed="rId3">
            <a:alphaModFix/>
          </a:blip>
          <a:srcRect/>
          <a:stretch/>
        </p:blipFill>
        <p:spPr>
          <a:xfrm>
            <a:off x="4777607" y="2664557"/>
            <a:ext cx="2847975" cy="2647950"/>
          </a:xfrm>
          <a:prstGeom prst="rect">
            <a:avLst/>
          </a:prstGeom>
          <a:noFill/>
          <a:ln>
            <a:noFill/>
          </a:ln>
        </p:spPr>
      </p:pic>
      <p:sp>
        <p:nvSpPr>
          <p:cNvPr id="863" name="Google Shape;863;p65"/>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864" name="Google Shape;864;p65"/>
          <p:cNvSpPr txBox="1">
            <a:spLocks noGrp="1"/>
          </p:cNvSpPr>
          <p:nvPr>
            <p:ph type="ftr" idx="11"/>
          </p:nvPr>
        </p:nvSpPr>
        <p:spPr>
          <a:xfrm>
            <a:off x="-4052" y="64338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865" name="Google Shape;865;p65"/>
          <p:cNvSpPr txBox="1">
            <a:spLocks noGrp="1"/>
          </p:cNvSpPr>
          <p:nvPr>
            <p:ph type="sldNum" idx="12"/>
          </p:nvPr>
        </p:nvSpPr>
        <p:spPr>
          <a:xfrm>
            <a:off x="94488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67</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6"/>
                                        </p:tgtEl>
                                        <p:attrNameLst>
                                          <p:attrName>style.visibility</p:attrName>
                                        </p:attrNameLst>
                                      </p:cBhvr>
                                      <p:to>
                                        <p:strVal val="visible"/>
                                      </p:to>
                                    </p:set>
                                    <p:animEffect transition="in" filter="fade">
                                      <p:cBhvr>
                                        <p:cTn id="7" dur="500"/>
                                        <p:tgtEl>
                                          <p:spTgt spid="8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9"/>
                                        </p:tgtEl>
                                        <p:attrNameLst>
                                          <p:attrName>style.visibility</p:attrName>
                                        </p:attrNameLst>
                                      </p:cBhvr>
                                      <p:to>
                                        <p:strVal val="visible"/>
                                      </p:to>
                                    </p:set>
                                    <p:animEffect transition="in" filter="fade">
                                      <p:cBhvr>
                                        <p:cTn id="12" dur="500"/>
                                        <p:tgtEl>
                                          <p:spTgt spid="8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8"/>
                                        </p:tgtEl>
                                        <p:attrNameLst>
                                          <p:attrName>style.visibility</p:attrName>
                                        </p:attrNameLst>
                                      </p:cBhvr>
                                      <p:to>
                                        <p:strVal val="visible"/>
                                      </p:to>
                                    </p:set>
                                    <p:animEffect transition="in" filter="fade">
                                      <p:cBhvr>
                                        <p:cTn id="17" dur="500"/>
                                        <p:tgtEl>
                                          <p:spTgt spid="8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5"/>
                                        </p:tgtEl>
                                        <p:attrNameLst>
                                          <p:attrName>style.visibility</p:attrName>
                                        </p:attrNameLst>
                                      </p:cBhvr>
                                      <p:to>
                                        <p:strVal val="visible"/>
                                      </p:to>
                                    </p:set>
                                    <p:animEffect transition="in" filter="fade">
                                      <p:cBhvr>
                                        <p:cTn id="22" dur="500"/>
                                        <p:tgtEl>
                                          <p:spTgt spid="8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7"/>
                                        </p:tgtEl>
                                        <p:attrNameLst>
                                          <p:attrName>style.visibility</p:attrName>
                                        </p:attrNameLst>
                                      </p:cBhvr>
                                      <p:to>
                                        <p:strVal val="visible"/>
                                      </p:to>
                                    </p:set>
                                    <p:animEffect transition="in" filter="fade">
                                      <p:cBhvr>
                                        <p:cTn id="27" dur="500"/>
                                        <p:tgtEl>
                                          <p:spTgt spid="8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4"/>
                                        </p:tgtEl>
                                        <p:attrNameLst>
                                          <p:attrName>style.visibility</p:attrName>
                                        </p:attrNameLst>
                                      </p:cBhvr>
                                      <p:to>
                                        <p:strVal val="visible"/>
                                      </p:to>
                                    </p:set>
                                    <p:animEffect transition="in" filter="fade">
                                      <p:cBhvr>
                                        <p:cTn id="32" dur="500"/>
                                        <p:tgtEl>
                                          <p:spTgt spid="8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0"/>
                                        </p:tgtEl>
                                        <p:attrNameLst>
                                          <p:attrName>style.visibility</p:attrName>
                                        </p:attrNameLst>
                                      </p:cBhvr>
                                      <p:to>
                                        <p:strVal val="visible"/>
                                      </p:to>
                                    </p:set>
                                    <p:animEffect transition="in" filter="fade">
                                      <p:cBhvr>
                                        <p:cTn id="37" dur="500"/>
                                        <p:tgtEl>
                                          <p:spTgt spid="8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61"/>
                                        </p:tgtEl>
                                        <p:attrNameLst>
                                          <p:attrName>style.visibility</p:attrName>
                                        </p:attrNameLst>
                                      </p:cBhvr>
                                      <p:to>
                                        <p:strVal val="visible"/>
                                      </p:to>
                                    </p:set>
                                    <p:animEffect transition="in" filter="fade">
                                      <p:cBhvr>
                                        <p:cTn id="42" dur="500"/>
                                        <p:tgtEl>
                                          <p:spTgt spid="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66"/>
          <p:cNvPicPr preferRelativeResize="0"/>
          <p:nvPr/>
        </p:nvPicPr>
        <p:blipFill rotWithShape="1">
          <a:blip r:embed="rId3">
            <a:alphaModFix/>
          </a:blip>
          <a:srcRect/>
          <a:stretch/>
        </p:blipFill>
        <p:spPr>
          <a:xfrm>
            <a:off x="2932320" y="2549353"/>
            <a:ext cx="3965786" cy="1828536"/>
          </a:xfrm>
          <a:prstGeom prst="rect">
            <a:avLst/>
          </a:prstGeom>
          <a:noFill/>
          <a:ln>
            <a:noFill/>
          </a:ln>
        </p:spPr>
      </p:pic>
      <p:sp>
        <p:nvSpPr>
          <p:cNvPr id="872" name="Google Shape;872;p66"/>
          <p:cNvSpPr txBox="1">
            <a:spLocks noGrp="1"/>
          </p:cNvSpPr>
          <p:nvPr>
            <p:ph type="title"/>
          </p:nvPr>
        </p:nvSpPr>
        <p:spPr>
          <a:xfrm>
            <a:off x="320842" y="154110"/>
            <a:ext cx="11452058"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Impacting Performance:</a:t>
            </a:r>
            <a:br>
              <a:rPr lang="en-US" sz="5400" b="1">
                <a:latin typeface="Calibri"/>
                <a:ea typeface="Calibri"/>
                <a:cs typeface="Calibri"/>
                <a:sym typeface="Calibri"/>
              </a:rPr>
            </a:br>
            <a:r>
              <a:rPr lang="en-US" sz="5400" b="1">
                <a:latin typeface="Calibri"/>
                <a:ea typeface="Calibri"/>
                <a:cs typeface="Calibri"/>
                <a:sym typeface="Calibri"/>
              </a:rPr>
              <a:t>Communication and Care Coordination</a:t>
            </a:r>
            <a:endParaRPr sz="5400" b="1">
              <a:latin typeface="Calibri"/>
              <a:ea typeface="Calibri"/>
              <a:cs typeface="Calibri"/>
              <a:sym typeface="Calibri"/>
            </a:endParaRPr>
          </a:p>
        </p:txBody>
      </p:sp>
      <p:sp>
        <p:nvSpPr>
          <p:cNvPr id="873" name="Google Shape;873;p66"/>
          <p:cNvSpPr/>
          <p:nvPr/>
        </p:nvSpPr>
        <p:spPr>
          <a:xfrm>
            <a:off x="6397425" y="2131125"/>
            <a:ext cx="5302800" cy="2246700"/>
          </a:xfrm>
          <a:prstGeom prst="rect">
            <a:avLst/>
          </a:prstGeom>
          <a:solidFill>
            <a:schemeClr val="lt1"/>
          </a:solid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Coordination</a:t>
            </a:r>
            <a:r>
              <a:rPr lang="en-US" sz="2800" b="0" i="0" u="none" strike="noStrike" cap="none">
                <a:solidFill>
                  <a:schemeClr val="dk1"/>
                </a:solidFill>
                <a:latin typeface="Calibri"/>
                <a:ea typeface="Calibri"/>
                <a:cs typeface="Calibri"/>
                <a:sym typeface="Calibri"/>
              </a:rPr>
              <a:t> with primary care is critical to helping patients/care givers understand why and how to self manage and who to call with concerns and needs.</a:t>
            </a:r>
            <a:endParaRPr sz="1400" b="0" i="0" u="none" strike="noStrike" cap="none">
              <a:solidFill>
                <a:srgbClr val="000000"/>
              </a:solidFill>
              <a:latin typeface="Arial"/>
              <a:ea typeface="Arial"/>
              <a:cs typeface="Arial"/>
              <a:sym typeface="Arial"/>
            </a:endParaRPr>
          </a:p>
        </p:txBody>
      </p:sp>
      <p:sp>
        <p:nvSpPr>
          <p:cNvPr id="874" name="Google Shape;874;p66"/>
          <p:cNvSpPr/>
          <p:nvPr/>
        </p:nvSpPr>
        <p:spPr>
          <a:xfrm>
            <a:off x="480884" y="2131120"/>
            <a:ext cx="2952127" cy="2246769"/>
          </a:xfrm>
          <a:prstGeom prst="rect">
            <a:avLst/>
          </a:prstGeom>
          <a:solidFill>
            <a:schemeClr val="lt1"/>
          </a:solid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50800" marR="0" lvl="0" indent="0" algn="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Communication</a:t>
            </a:r>
            <a:r>
              <a:rPr lang="en-US" sz="2800" b="0" i="0" u="none" strike="noStrike" cap="none">
                <a:solidFill>
                  <a:schemeClr val="dk1"/>
                </a:solidFill>
                <a:latin typeface="Calibri"/>
                <a:ea typeface="Calibri"/>
                <a:cs typeface="Calibri"/>
                <a:sym typeface="Calibri"/>
              </a:rPr>
              <a:t> among team members is key to </a:t>
            </a:r>
            <a:r>
              <a:rPr lang="en-US" sz="2800" b="1" i="0" u="none" strike="noStrike" cap="none">
                <a:solidFill>
                  <a:schemeClr val="dk1"/>
                </a:solidFill>
                <a:latin typeface="Calibri"/>
                <a:ea typeface="Calibri"/>
                <a:cs typeface="Calibri"/>
                <a:sym typeface="Calibri"/>
              </a:rPr>
              <a:t>achieving the outcomes</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75" name="Google Shape;875;p66"/>
          <p:cNvSpPr txBox="1">
            <a:spLocks noGrp="1"/>
          </p:cNvSpPr>
          <p:nvPr>
            <p:ph type="ftr" idx="11"/>
          </p:nvPr>
        </p:nvSpPr>
        <p:spPr>
          <a:xfrm>
            <a:off x="0" y="652863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876" name="Google Shape;876;p66"/>
          <p:cNvSpPr txBox="1">
            <a:spLocks noGrp="1"/>
          </p:cNvSpPr>
          <p:nvPr>
            <p:ph type="sldNum" idx="12"/>
          </p:nvPr>
        </p:nvSpPr>
        <p:spPr>
          <a:xfrm>
            <a:off x="9448800" y="652863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68</a:t>
            </a:fld>
            <a:endParaRPr/>
          </a:p>
        </p:txBody>
      </p:sp>
    </p:spTree>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84642ecf51_2_0"/>
          <p:cNvSpPr txBox="1">
            <a:spLocks noGrp="1"/>
          </p:cNvSpPr>
          <p:nvPr>
            <p:ph type="title"/>
          </p:nvPr>
        </p:nvSpPr>
        <p:spPr>
          <a:xfrm>
            <a:off x="320842" y="154110"/>
            <a:ext cx="114522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Impacting Performance:</a:t>
            </a:r>
            <a:br>
              <a:rPr lang="en-US" sz="5400" b="1">
                <a:latin typeface="Calibri"/>
                <a:ea typeface="Calibri"/>
                <a:cs typeface="Calibri"/>
                <a:sym typeface="Calibri"/>
              </a:rPr>
            </a:br>
            <a:r>
              <a:rPr lang="en-US" sz="5400" b="1"/>
              <a:t>See Enough Patients!</a:t>
            </a:r>
            <a:endParaRPr sz="5400" b="1">
              <a:latin typeface="Calibri"/>
              <a:ea typeface="Calibri"/>
              <a:cs typeface="Calibri"/>
              <a:sym typeface="Calibri"/>
            </a:endParaRPr>
          </a:p>
        </p:txBody>
      </p:sp>
      <p:sp>
        <p:nvSpPr>
          <p:cNvPr id="883" name="Google Shape;883;g84642ecf51_2_0"/>
          <p:cNvSpPr/>
          <p:nvPr/>
        </p:nvSpPr>
        <p:spPr>
          <a:xfrm>
            <a:off x="7162800" y="2714925"/>
            <a:ext cx="4290426" cy="2037750"/>
          </a:xfrm>
          <a:prstGeom prst="rect">
            <a:avLst/>
          </a:prstGeom>
          <a:solidFill>
            <a:schemeClr val="lt1"/>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50800" marR="0" lvl="0" indent="0" rtl="0">
              <a:lnSpc>
                <a:spcPct val="100000"/>
              </a:lnSpc>
              <a:spcBef>
                <a:spcPts val="0"/>
              </a:spcBef>
              <a:spcAft>
                <a:spcPts val="0"/>
              </a:spcAft>
              <a:buClr>
                <a:srgbClr val="000000"/>
              </a:buClr>
              <a:buSzPts val="2800"/>
              <a:buFont typeface="Arial"/>
              <a:buNone/>
            </a:pPr>
            <a:r>
              <a:rPr lang="en-US" sz="3200" dirty="0" smtClean="0">
                <a:solidFill>
                  <a:schemeClr val="dk1"/>
                </a:solidFill>
                <a:latin typeface="Calibri"/>
                <a:ea typeface="Calibri"/>
                <a:cs typeface="Calibri"/>
                <a:sym typeface="Calibri"/>
              </a:rPr>
              <a:t>We </a:t>
            </a:r>
            <a:r>
              <a:rPr lang="en-US" sz="3200" dirty="0">
                <a:solidFill>
                  <a:schemeClr val="dk1"/>
                </a:solidFill>
                <a:latin typeface="Calibri"/>
                <a:ea typeface="Calibri"/>
                <a:cs typeface="Calibri"/>
                <a:sym typeface="Calibri"/>
              </a:rPr>
              <a:t>suggest at least </a:t>
            </a:r>
            <a:r>
              <a:rPr lang="en-US" sz="3200" b="1" dirty="0">
                <a:solidFill>
                  <a:schemeClr val="dk1"/>
                </a:solidFill>
                <a:latin typeface="Calibri"/>
                <a:ea typeface="Calibri"/>
                <a:cs typeface="Calibri"/>
                <a:sym typeface="Calibri"/>
              </a:rPr>
              <a:t>4 patients in a half day </a:t>
            </a:r>
            <a:r>
              <a:rPr lang="en-US" sz="3200" dirty="0">
                <a:solidFill>
                  <a:schemeClr val="dk1"/>
                </a:solidFill>
                <a:latin typeface="Calibri"/>
                <a:ea typeface="Calibri"/>
                <a:cs typeface="Calibri"/>
                <a:sym typeface="Calibri"/>
              </a:rPr>
              <a:t>in order to see an outcomes impact.</a:t>
            </a:r>
            <a:endParaRPr sz="1600" u="none" strike="noStrike" cap="none" dirty="0">
              <a:solidFill>
                <a:srgbClr val="000000"/>
              </a:solidFill>
              <a:sym typeface="Arial"/>
            </a:endParaRPr>
          </a:p>
        </p:txBody>
      </p:sp>
      <p:sp>
        <p:nvSpPr>
          <p:cNvPr id="884" name="Google Shape;884;g84642ecf51_2_0"/>
          <p:cNvSpPr/>
          <p:nvPr/>
        </p:nvSpPr>
        <p:spPr>
          <a:xfrm>
            <a:off x="480874" y="2131124"/>
            <a:ext cx="5005525" cy="3221925"/>
          </a:xfrm>
          <a:prstGeom prst="rect">
            <a:avLst/>
          </a:prstGeom>
          <a:solidFill>
            <a:schemeClr val="lt1"/>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50800" marR="0" lvl="0" indent="0" algn="l" rtl="0">
              <a:lnSpc>
                <a:spcPct val="100000"/>
              </a:lnSpc>
              <a:spcBef>
                <a:spcPts val="0"/>
              </a:spcBef>
              <a:spcAft>
                <a:spcPts val="0"/>
              </a:spcAft>
              <a:buClr>
                <a:srgbClr val="000000"/>
              </a:buClr>
              <a:buSzPts val="2800"/>
              <a:buFont typeface="Arial"/>
              <a:buNone/>
            </a:pPr>
            <a:r>
              <a:rPr lang="en-US" sz="3200" b="1" dirty="0">
                <a:solidFill>
                  <a:schemeClr val="dk1"/>
                </a:solidFill>
                <a:latin typeface="Calibri"/>
                <a:ea typeface="Calibri"/>
                <a:cs typeface="Calibri"/>
                <a:sym typeface="Calibri"/>
              </a:rPr>
              <a:t>Seeing patients</a:t>
            </a:r>
            <a:r>
              <a:rPr lang="en-US" sz="3200" dirty="0">
                <a:solidFill>
                  <a:schemeClr val="dk1"/>
                </a:solidFill>
                <a:latin typeface="Calibri"/>
                <a:ea typeface="Calibri"/>
                <a:cs typeface="Calibri"/>
                <a:sym typeface="Calibri"/>
              </a:rPr>
              <a:t> is the way to impact your outcomes!</a:t>
            </a:r>
            <a:endParaRPr sz="3200" dirty="0">
              <a:solidFill>
                <a:schemeClr val="dk1"/>
              </a:solidFill>
              <a:latin typeface="Calibri"/>
              <a:ea typeface="Calibri"/>
              <a:cs typeface="Calibri"/>
              <a:sym typeface="Calibri"/>
            </a:endParaRPr>
          </a:p>
          <a:p>
            <a:pPr marL="50800" marR="0" lvl="0" indent="0" algn="l" rtl="0">
              <a:lnSpc>
                <a:spcPct val="100000"/>
              </a:lnSpc>
              <a:spcBef>
                <a:spcPts val="0"/>
              </a:spcBef>
              <a:spcAft>
                <a:spcPts val="0"/>
              </a:spcAft>
              <a:buClr>
                <a:srgbClr val="000000"/>
              </a:buClr>
              <a:buSzPts val="2800"/>
              <a:buFont typeface="Arial"/>
              <a:buNone/>
            </a:pPr>
            <a:r>
              <a:rPr lang="en-US" sz="3200" b="1" dirty="0">
                <a:solidFill>
                  <a:schemeClr val="dk1"/>
                </a:solidFill>
                <a:latin typeface="Calibri"/>
                <a:ea typeface="Calibri"/>
                <a:cs typeface="Calibri"/>
                <a:sym typeface="Calibri"/>
              </a:rPr>
              <a:t>Seeing enough patients can be the difference between meeting outcomes goals and falling short.</a:t>
            </a:r>
            <a:endParaRPr sz="3200" b="1" dirty="0">
              <a:solidFill>
                <a:schemeClr val="dk1"/>
              </a:solidFill>
              <a:latin typeface="Calibri"/>
              <a:ea typeface="Calibri"/>
              <a:cs typeface="Calibri"/>
              <a:sym typeface="Calibri"/>
            </a:endParaRPr>
          </a:p>
        </p:txBody>
      </p:sp>
      <p:sp>
        <p:nvSpPr>
          <p:cNvPr id="885" name="Google Shape;885;g84642ecf51_2_0"/>
          <p:cNvSpPr txBox="1">
            <a:spLocks noGrp="1"/>
          </p:cNvSpPr>
          <p:nvPr>
            <p:ph type="ftr" idx="11"/>
          </p:nvPr>
        </p:nvSpPr>
        <p:spPr>
          <a:xfrm>
            <a:off x="0" y="6528636"/>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886" name="Google Shape;886;g84642ecf51_2_0"/>
          <p:cNvSpPr txBox="1">
            <a:spLocks noGrp="1"/>
          </p:cNvSpPr>
          <p:nvPr>
            <p:ph type="sldNum" idx="12"/>
          </p:nvPr>
        </p:nvSpPr>
        <p:spPr>
          <a:xfrm>
            <a:off x="9448800" y="65286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69</a:t>
            </a:fld>
            <a:endParaRPr/>
          </a:p>
        </p:txBody>
      </p:sp>
      <p:cxnSp>
        <p:nvCxnSpPr>
          <p:cNvPr id="887" name="Google Shape;887;g84642ecf51_2_0"/>
          <p:cNvCxnSpPr>
            <a:stCxn id="884" idx="3"/>
          </p:cNvCxnSpPr>
          <p:nvPr/>
        </p:nvCxnSpPr>
        <p:spPr>
          <a:xfrm flipV="1">
            <a:off x="5486399" y="3733800"/>
            <a:ext cx="1676401" cy="8287"/>
          </a:xfrm>
          <a:prstGeom prst="straightConnector1">
            <a:avLst/>
          </a:prstGeom>
          <a:noFill/>
          <a:ln w="254000" cap="flat" cmpd="sng">
            <a:solidFill>
              <a:schemeClr val="accent1"/>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p:nvPr/>
        </p:nvSpPr>
        <p:spPr>
          <a:xfrm>
            <a:off x="444875" y="217995"/>
            <a:ext cx="10367504" cy="2121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[Insert Organization Name]</a:t>
            </a:r>
            <a:endParaRPr sz="4400" b="1" i="0" u="none" strike="noStrike" cap="none">
              <a:solidFill>
                <a:schemeClr val="dk1"/>
              </a:solidFill>
              <a:latin typeface="Calibri"/>
              <a:ea typeface="Calibri"/>
              <a:cs typeface="Calibri"/>
              <a:sym typeface="Calibri"/>
            </a:endParaRPr>
          </a:p>
        </p:txBody>
      </p:sp>
      <p:sp>
        <p:nvSpPr>
          <p:cNvPr id="135" name="Google Shape;135;p4"/>
          <p:cNvSpPr txBox="1"/>
          <p:nvPr/>
        </p:nvSpPr>
        <p:spPr>
          <a:xfrm>
            <a:off x="320841" y="1801105"/>
            <a:ext cx="2631909" cy="584775"/>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Who We Are</a:t>
            </a:r>
            <a:endParaRPr sz="1400" b="0" i="0" u="none" strike="noStrike" cap="none">
              <a:solidFill>
                <a:srgbClr val="000000"/>
              </a:solidFill>
              <a:latin typeface="Arial"/>
              <a:ea typeface="Arial"/>
              <a:cs typeface="Arial"/>
              <a:sym typeface="Arial"/>
            </a:endParaRPr>
          </a:p>
        </p:txBody>
      </p:sp>
      <p:sp>
        <p:nvSpPr>
          <p:cNvPr id="136" name="Google Shape;136;p4"/>
          <p:cNvSpPr txBox="1"/>
          <p:nvPr/>
        </p:nvSpPr>
        <p:spPr>
          <a:xfrm>
            <a:off x="3105149" y="1862661"/>
            <a:ext cx="8605587" cy="523220"/>
          </a:xfrm>
          <a:prstGeom prst="rect">
            <a:avLst/>
          </a:prstGeom>
          <a:noFill/>
          <a:ln w="9525" cap="flat" cmpd="sng">
            <a:solidFill>
              <a:srgbClr val="F2F2F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[Insert text]</a:t>
            </a:r>
            <a:endParaRPr sz="2800" b="0" i="0" u="none" strike="noStrike" cap="none">
              <a:solidFill>
                <a:schemeClr val="dk1"/>
              </a:solidFill>
              <a:latin typeface="Calibri"/>
              <a:ea typeface="Calibri"/>
              <a:cs typeface="Calibri"/>
              <a:sym typeface="Calibri"/>
            </a:endParaRPr>
          </a:p>
        </p:txBody>
      </p:sp>
      <p:sp>
        <p:nvSpPr>
          <p:cNvPr id="137" name="Google Shape;137;p4"/>
          <p:cNvSpPr txBox="1"/>
          <p:nvPr/>
        </p:nvSpPr>
        <p:spPr>
          <a:xfrm>
            <a:off x="320842" y="3248702"/>
            <a:ext cx="2631908" cy="1077218"/>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Goal of [Organization]</a:t>
            </a:r>
            <a:endParaRPr sz="3200" b="1" i="0" u="none" strike="noStrike" cap="none">
              <a:solidFill>
                <a:schemeClr val="dk1"/>
              </a:solidFill>
              <a:latin typeface="Calibri"/>
              <a:ea typeface="Calibri"/>
              <a:cs typeface="Calibri"/>
              <a:sym typeface="Calibri"/>
            </a:endParaRPr>
          </a:p>
        </p:txBody>
      </p:sp>
      <p:sp>
        <p:nvSpPr>
          <p:cNvPr id="138" name="Google Shape;138;p4"/>
          <p:cNvSpPr txBox="1"/>
          <p:nvPr/>
        </p:nvSpPr>
        <p:spPr>
          <a:xfrm>
            <a:off x="3105149" y="3245717"/>
            <a:ext cx="8605588" cy="1815882"/>
          </a:xfrm>
          <a:prstGeom prst="rect">
            <a:avLst/>
          </a:prstGeom>
          <a:noFill/>
          <a:ln w="9525" cap="flat" cmpd="sng">
            <a:solidFill>
              <a:srgbClr val="F2F2F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[Insert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39" name="Google Shape;139;p4"/>
          <p:cNvSpPr txBox="1"/>
          <p:nvPr/>
        </p:nvSpPr>
        <p:spPr>
          <a:xfrm>
            <a:off x="9105900" y="5829300"/>
            <a:ext cx="283343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[Insert Logo]</a:t>
            </a:r>
            <a:endParaRPr sz="3600" b="0" i="0" u="none" strike="noStrike" cap="none">
              <a:solidFill>
                <a:schemeClr val="dk1"/>
              </a:solidFill>
              <a:latin typeface="Calibri"/>
              <a:ea typeface="Calibri"/>
              <a:cs typeface="Calibri"/>
              <a:sym typeface="Calibri"/>
            </a:endParaRPr>
          </a:p>
        </p:txBody>
      </p:sp>
      <p:sp>
        <p:nvSpPr>
          <p:cNvPr id="140" name="Google Shape;140;p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41" name="Google Shape;141;p4"/>
          <p:cNvSpPr txBox="1">
            <a:spLocks noGrp="1"/>
          </p:cNvSpPr>
          <p:nvPr>
            <p:ph type="sldNum" idx="12"/>
          </p:nvPr>
        </p:nvSpPr>
        <p:spPr>
          <a:xfrm>
            <a:off x="944077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67"/>
          <p:cNvPicPr preferRelativeResize="0"/>
          <p:nvPr/>
        </p:nvPicPr>
        <p:blipFill rotWithShape="1">
          <a:blip r:embed="rId3">
            <a:alphaModFix/>
          </a:blip>
          <a:srcRect/>
          <a:stretch/>
        </p:blipFill>
        <p:spPr>
          <a:xfrm>
            <a:off x="131925" y="1271649"/>
            <a:ext cx="3848100" cy="3543300"/>
          </a:xfrm>
          <a:prstGeom prst="rect">
            <a:avLst/>
          </a:prstGeom>
          <a:noFill/>
          <a:ln>
            <a:noFill/>
          </a:ln>
        </p:spPr>
      </p:pic>
      <p:sp>
        <p:nvSpPr>
          <p:cNvPr id="894" name="Google Shape;894;p67"/>
          <p:cNvSpPr txBox="1">
            <a:spLocks noGrp="1"/>
          </p:cNvSpPr>
          <p:nvPr>
            <p:ph type="title"/>
          </p:nvPr>
        </p:nvSpPr>
        <p:spPr>
          <a:xfrm>
            <a:off x="330431" y="353517"/>
            <a:ext cx="8585688"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a:latin typeface="Calibri"/>
                <a:ea typeface="Calibri"/>
                <a:cs typeface="Calibri"/>
                <a:sym typeface="Calibri"/>
              </a:rPr>
              <a:t>Tracking Performance</a:t>
            </a:r>
            <a:endParaRPr sz="6600" b="1">
              <a:latin typeface="Calibri"/>
              <a:ea typeface="Calibri"/>
              <a:cs typeface="Calibri"/>
              <a:sym typeface="Calibri"/>
            </a:endParaRPr>
          </a:p>
        </p:txBody>
      </p:sp>
      <p:sp>
        <p:nvSpPr>
          <p:cNvPr id="895" name="Google Shape;895;p67"/>
          <p:cNvSpPr txBox="1">
            <a:spLocks noGrp="1"/>
          </p:cNvSpPr>
          <p:nvPr>
            <p:ph type="body" idx="1"/>
          </p:nvPr>
        </p:nvSpPr>
        <p:spPr>
          <a:xfrm>
            <a:off x="1710167" y="1676401"/>
            <a:ext cx="8810051" cy="8260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800"/>
              <a:buNone/>
            </a:pPr>
            <a:endParaRPr sz="3200"/>
          </a:p>
          <a:p>
            <a:pPr marL="0" lvl="0" indent="0" algn="ctr" rtl="0">
              <a:lnSpc>
                <a:spcPct val="90000"/>
              </a:lnSpc>
              <a:spcBef>
                <a:spcPts val="1000"/>
              </a:spcBef>
              <a:spcAft>
                <a:spcPts val="0"/>
              </a:spcAft>
              <a:buClr>
                <a:schemeClr val="dk1"/>
              </a:buClr>
              <a:buSzPts val="2800"/>
              <a:buNone/>
            </a:pPr>
            <a:endParaRPr sz="3200" b="1"/>
          </a:p>
        </p:txBody>
      </p:sp>
      <p:sp>
        <p:nvSpPr>
          <p:cNvPr id="896" name="Google Shape;896;p67"/>
          <p:cNvSpPr/>
          <p:nvPr/>
        </p:nvSpPr>
        <p:spPr>
          <a:xfrm>
            <a:off x="3781518" y="4057084"/>
            <a:ext cx="5597574" cy="1643527"/>
          </a:xfrm>
          <a:prstGeom prst="rect">
            <a:avLst/>
          </a:prstGeom>
          <a:solidFill>
            <a:schemeClr val="lt1"/>
          </a:solidFill>
          <a:ln w="38100" cap="flat" cmpd="sng">
            <a:solidFill>
              <a:srgbClr val="FBE4D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As a care team member, you should find out how your practice/PO tracks  admissions  - and if there’s a dashboard you can view.</a:t>
            </a:r>
            <a:endParaRPr sz="1400" b="0" i="0" u="none" strike="noStrike" cap="none">
              <a:solidFill>
                <a:srgbClr val="000000"/>
              </a:solidFill>
              <a:latin typeface="Arial"/>
              <a:ea typeface="Arial"/>
              <a:cs typeface="Arial"/>
              <a:sym typeface="Arial"/>
            </a:endParaRPr>
          </a:p>
        </p:txBody>
      </p:sp>
      <p:sp>
        <p:nvSpPr>
          <p:cNvPr id="897" name="Google Shape;897;p67"/>
          <p:cNvSpPr/>
          <p:nvPr/>
        </p:nvSpPr>
        <p:spPr>
          <a:xfrm>
            <a:off x="3781518" y="2547523"/>
            <a:ext cx="5597574" cy="1255728"/>
          </a:xfrm>
          <a:prstGeom prst="rect">
            <a:avLst/>
          </a:prstGeom>
          <a:solidFill>
            <a:schemeClr val="lt1"/>
          </a:solidFill>
          <a:ln w="38100" cap="flat" cmpd="sng">
            <a:solidFill>
              <a:srgbClr val="FBE4D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If you can’t track utilization, work with your leadership and PO to identify what you </a:t>
            </a:r>
            <a:r>
              <a:rPr lang="en-US" sz="2800" b="0" i="1" u="none" strike="noStrike" cap="none">
                <a:solidFill>
                  <a:schemeClr val="dk1"/>
                </a:solidFill>
                <a:latin typeface="Calibri"/>
                <a:ea typeface="Calibri"/>
                <a:cs typeface="Calibri"/>
                <a:sym typeface="Calibri"/>
              </a:rPr>
              <a:t>can</a:t>
            </a:r>
            <a:r>
              <a:rPr lang="en-US" sz="2800" b="0" i="0" u="none" strike="noStrike" cap="none">
                <a:solidFill>
                  <a:schemeClr val="dk1"/>
                </a:solidFill>
                <a:latin typeface="Calibri"/>
                <a:ea typeface="Calibri"/>
                <a:cs typeface="Calibri"/>
                <a:sym typeface="Calibri"/>
              </a:rPr>
              <a:t> track.</a:t>
            </a:r>
            <a:endParaRPr sz="1400" b="0" i="0" u="none" strike="noStrike" cap="none">
              <a:solidFill>
                <a:srgbClr val="000000"/>
              </a:solidFill>
              <a:latin typeface="Arial"/>
              <a:ea typeface="Arial"/>
              <a:cs typeface="Arial"/>
              <a:sym typeface="Arial"/>
            </a:endParaRPr>
          </a:p>
        </p:txBody>
      </p:sp>
      <p:sp>
        <p:nvSpPr>
          <p:cNvPr id="898" name="Google Shape;898;p67"/>
          <p:cNvSpPr/>
          <p:nvPr/>
        </p:nvSpPr>
        <p:spPr>
          <a:xfrm>
            <a:off x="3781518" y="1335548"/>
            <a:ext cx="6770254" cy="1237673"/>
          </a:xfrm>
          <a:prstGeom prst="rightArrow">
            <a:avLst>
              <a:gd name="adj1" fmla="val 50000"/>
              <a:gd name="adj2" fmla="val 50000"/>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Step 3: </a:t>
            </a:r>
            <a:r>
              <a:rPr lang="en-US" sz="3600" b="0" i="0" u="none" strike="noStrike" cap="none">
                <a:solidFill>
                  <a:schemeClr val="dk1"/>
                </a:solidFill>
                <a:latin typeface="Calibri"/>
                <a:ea typeface="Calibri"/>
                <a:cs typeface="Calibri"/>
                <a:sym typeface="Calibri"/>
              </a:rPr>
              <a:t>Trend performance</a:t>
            </a:r>
            <a:endParaRPr sz="1400" b="0" i="0" u="none" strike="noStrike" cap="none">
              <a:solidFill>
                <a:srgbClr val="000000"/>
              </a:solidFill>
              <a:latin typeface="Arial"/>
              <a:ea typeface="Arial"/>
              <a:cs typeface="Arial"/>
              <a:sym typeface="Arial"/>
            </a:endParaRPr>
          </a:p>
        </p:txBody>
      </p:sp>
      <p:sp>
        <p:nvSpPr>
          <p:cNvPr id="899" name="Google Shape;899;p67"/>
          <p:cNvSpPr txBox="1">
            <a:spLocks noGrp="1"/>
          </p:cNvSpPr>
          <p:nvPr>
            <p:ph type="ftr" idx="11"/>
          </p:nvPr>
        </p:nvSpPr>
        <p:spPr>
          <a:xfrm>
            <a:off x="-1425"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00" name="Google Shape;900;p6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spTree>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68"/>
          <p:cNvSpPr txBox="1"/>
          <p:nvPr/>
        </p:nvSpPr>
        <p:spPr>
          <a:xfrm>
            <a:off x="2620125" y="1401525"/>
            <a:ext cx="73371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68"/>
          <p:cNvSpPr txBox="1"/>
          <p:nvPr/>
        </p:nvSpPr>
        <p:spPr>
          <a:xfrm>
            <a:off x="545432" y="144880"/>
            <a:ext cx="10732168" cy="18829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chemeClr val="dk1"/>
                </a:solidFill>
                <a:latin typeface="Calibri"/>
                <a:ea typeface="Calibri"/>
                <a:cs typeface="Calibri"/>
                <a:sym typeface="Calibri"/>
              </a:rPr>
              <a:t>Tracking ED and IP Utilization Tools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Calibri"/>
              <a:ea typeface="Calibri"/>
              <a:cs typeface="Calibri"/>
              <a:sym typeface="Calibri"/>
            </a:endParaRPr>
          </a:p>
        </p:txBody>
      </p:sp>
      <p:pic>
        <p:nvPicPr>
          <p:cNvPr id="908" name="Google Shape;908;p68"/>
          <p:cNvPicPr preferRelativeResize="0"/>
          <p:nvPr/>
        </p:nvPicPr>
        <p:blipFill rotWithShape="1">
          <a:blip r:embed="rId3">
            <a:alphaModFix/>
          </a:blip>
          <a:srcRect/>
          <a:stretch/>
        </p:blipFill>
        <p:spPr>
          <a:xfrm>
            <a:off x="1672973" y="3510175"/>
            <a:ext cx="9448882" cy="1718764"/>
          </a:xfrm>
          <a:prstGeom prst="rect">
            <a:avLst/>
          </a:prstGeom>
          <a:noFill/>
          <a:ln>
            <a:noFill/>
          </a:ln>
        </p:spPr>
      </p:pic>
      <p:sp>
        <p:nvSpPr>
          <p:cNvPr id="909" name="Google Shape;909;p68"/>
          <p:cNvSpPr/>
          <p:nvPr/>
        </p:nvSpPr>
        <p:spPr>
          <a:xfrm>
            <a:off x="3727183" y="5250564"/>
            <a:ext cx="512298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Example: ED and IP utilization tracking tool</a:t>
            </a:r>
            <a:endParaRPr sz="1400" b="0" i="0" u="none" strike="noStrike" cap="none">
              <a:solidFill>
                <a:srgbClr val="000000"/>
              </a:solidFill>
              <a:latin typeface="Arial"/>
              <a:ea typeface="Arial"/>
              <a:cs typeface="Arial"/>
              <a:sym typeface="Arial"/>
            </a:endParaRPr>
          </a:p>
        </p:txBody>
      </p:sp>
      <p:sp>
        <p:nvSpPr>
          <p:cNvPr id="910" name="Google Shape;910;p68"/>
          <p:cNvSpPr/>
          <p:nvPr/>
        </p:nvSpPr>
        <p:spPr>
          <a:xfrm>
            <a:off x="545432" y="1230594"/>
            <a:ext cx="10732168" cy="181588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If your practice uses </a:t>
            </a:r>
            <a:r>
              <a:rPr lang="en-US" sz="2800" b="1" i="0" u="none" strike="noStrike" cap="none">
                <a:solidFill>
                  <a:schemeClr val="dk1"/>
                </a:solidFill>
                <a:latin typeface="Calibri"/>
                <a:ea typeface="Calibri"/>
                <a:cs typeface="Calibri"/>
                <a:sym typeface="Calibri"/>
              </a:rPr>
              <a:t>a patient ED and IP utilization tracking tool, </a:t>
            </a:r>
            <a:r>
              <a:rPr lang="en-US" sz="2800" b="0" i="0" u="none" strike="noStrike" cap="none">
                <a:solidFill>
                  <a:schemeClr val="dk1"/>
                </a:solidFill>
                <a:latin typeface="Calibri"/>
                <a:ea typeface="Calibri"/>
                <a:cs typeface="Calibri"/>
                <a:sym typeface="Calibri"/>
              </a:rPr>
              <a:t>please describe.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If you have heard of </a:t>
            </a:r>
            <a:r>
              <a:rPr lang="en-US" sz="2800" b="1" i="0" u="none" strike="noStrike" cap="none">
                <a:solidFill>
                  <a:schemeClr val="dk1"/>
                </a:solidFill>
                <a:latin typeface="Calibri"/>
                <a:ea typeface="Calibri"/>
                <a:cs typeface="Calibri"/>
                <a:sym typeface="Calibri"/>
              </a:rPr>
              <a:t>other practices using a tool to track outcomes</a:t>
            </a:r>
            <a:r>
              <a:rPr lang="en-US" sz="2800" b="0" i="0" u="none" strike="noStrike" cap="none">
                <a:solidFill>
                  <a:schemeClr val="dk1"/>
                </a:solidFill>
                <a:latin typeface="Calibri"/>
                <a:ea typeface="Calibri"/>
                <a:cs typeface="Calibri"/>
                <a:sym typeface="Calibri"/>
              </a:rPr>
              <a:t>, please describe.</a:t>
            </a:r>
            <a:endParaRPr sz="1400" b="0" i="0" u="none" strike="noStrike" cap="none">
              <a:solidFill>
                <a:srgbClr val="000000"/>
              </a:solidFill>
              <a:latin typeface="Arial"/>
              <a:ea typeface="Arial"/>
              <a:cs typeface="Arial"/>
              <a:sym typeface="Arial"/>
            </a:endParaRPr>
          </a:p>
        </p:txBody>
      </p:sp>
      <p:pic>
        <p:nvPicPr>
          <p:cNvPr id="911" name="Google Shape;911;p68"/>
          <p:cNvPicPr preferRelativeResize="0"/>
          <p:nvPr/>
        </p:nvPicPr>
        <p:blipFill rotWithShape="1">
          <a:blip r:embed="rId4">
            <a:alphaModFix/>
          </a:blip>
          <a:srcRect/>
          <a:stretch/>
        </p:blipFill>
        <p:spPr>
          <a:xfrm>
            <a:off x="11472102" y="6102272"/>
            <a:ext cx="427283" cy="627977"/>
          </a:xfrm>
          <a:prstGeom prst="rect">
            <a:avLst/>
          </a:prstGeom>
          <a:noFill/>
          <a:ln>
            <a:noFill/>
          </a:ln>
        </p:spPr>
      </p:pic>
      <p:sp>
        <p:nvSpPr>
          <p:cNvPr id="912" name="Google Shape;912;p6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13" name="Google Shape;913;p68"/>
          <p:cNvSpPr txBox="1">
            <a:spLocks noGrp="1"/>
          </p:cNvSpPr>
          <p:nvPr>
            <p:ph type="sldNum" idx="12"/>
          </p:nvPr>
        </p:nvSpPr>
        <p:spPr>
          <a:xfrm>
            <a:off x="9448800" y="649479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71</a:t>
            </a:fld>
            <a:endParaRPr/>
          </a:p>
        </p:txBody>
      </p:sp>
    </p:spTree>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69"/>
          <p:cNvSpPr txBox="1">
            <a:spLocks noGrp="1"/>
          </p:cNvSpPr>
          <p:nvPr>
            <p:ph type="title"/>
          </p:nvPr>
        </p:nvSpPr>
        <p:spPr>
          <a:xfrm>
            <a:off x="366650" y="226306"/>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a:latin typeface="Calibri"/>
                <a:ea typeface="Calibri"/>
                <a:cs typeface="Calibri"/>
                <a:sym typeface="Calibri"/>
              </a:rPr>
              <a:t>Summary</a:t>
            </a:r>
            <a:endParaRPr sz="6600" b="1">
              <a:latin typeface="Calibri"/>
              <a:ea typeface="Calibri"/>
              <a:cs typeface="Calibri"/>
              <a:sym typeface="Calibri"/>
            </a:endParaRPr>
          </a:p>
        </p:txBody>
      </p:sp>
      <p:sp>
        <p:nvSpPr>
          <p:cNvPr id="920" name="Google Shape;920;p69"/>
          <p:cNvSpPr/>
          <p:nvPr/>
        </p:nvSpPr>
        <p:spPr>
          <a:xfrm>
            <a:off x="614862" y="1662401"/>
            <a:ext cx="4353696" cy="978729"/>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The outcomes measures for team-based care are:</a:t>
            </a:r>
            <a:endParaRPr sz="1400" b="0" i="0" u="none" strike="noStrike" cap="none">
              <a:solidFill>
                <a:srgbClr val="000000"/>
              </a:solidFill>
              <a:latin typeface="Arial"/>
              <a:ea typeface="Arial"/>
              <a:cs typeface="Arial"/>
              <a:sym typeface="Arial"/>
            </a:endParaRPr>
          </a:p>
        </p:txBody>
      </p:sp>
      <p:sp>
        <p:nvSpPr>
          <p:cNvPr id="921" name="Google Shape;921;p69"/>
          <p:cNvSpPr txBox="1"/>
          <p:nvPr/>
        </p:nvSpPr>
        <p:spPr>
          <a:xfrm>
            <a:off x="5216770" y="1501681"/>
            <a:ext cx="2203938" cy="523220"/>
          </a:xfrm>
          <a:prstGeom prst="rect">
            <a:avLst/>
          </a:prstGeom>
          <a:solidFill>
            <a:srgbClr val="2E75B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ED Utilization</a:t>
            </a:r>
            <a:endParaRPr sz="1400" b="0" i="0" u="none" strike="noStrike" cap="none">
              <a:solidFill>
                <a:srgbClr val="000000"/>
              </a:solidFill>
              <a:latin typeface="Arial"/>
              <a:ea typeface="Arial"/>
              <a:cs typeface="Arial"/>
              <a:sym typeface="Arial"/>
            </a:endParaRPr>
          </a:p>
        </p:txBody>
      </p:sp>
      <p:sp>
        <p:nvSpPr>
          <p:cNvPr id="922" name="Google Shape;922;p69"/>
          <p:cNvSpPr txBox="1"/>
          <p:nvPr/>
        </p:nvSpPr>
        <p:spPr>
          <a:xfrm>
            <a:off x="5216770" y="2151766"/>
            <a:ext cx="2203938" cy="523220"/>
          </a:xfrm>
          <a:prstGeom prst="rect">
            <a:avLst/>
          </a:prstGeom>
          <a:solidFill>
            <a:srgbClr val="2E75B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IP Utilization</a:t>
            </a:r>
            <a:endParaRPr sz="1400" b="0" i="0" u="none" strike="noStrike" cap="none">
              <a:solidFill>
                <a:srgbClr val="000000"/>
              </a:solidFill>
              <a:latin typeface="Arial"/>
              <a:ea typeface="Arial"/>
              <a:cs typeface="Arial"/>
              <a:sym typeface="Arial"/>
            </a:endParaRPr>
          </a:p>
        </p:txBody>
      </p:sp>
      <p:sp>
        <p:nvSpPr>
          <p:cNvPr id="923" name="Google Shape;923;p69"/>
          <p:cNvSpPr/>
          <p:nvPr/>
        </p:nvSpPr>
        <p:spPr>
          <a:xfrm>
            <a:off x="614862" y="3561886"/>
            <a:ext cx="3286857" cy="1421928"/>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In order to have the best chance of success:</a:t>
            </a:r>
            <a:endParaRPr sz="1400" b="0" i="0" u="none" strike="noStrike" cap="none">
              <a:solidFill>
                <a:srgbClr val="000000"/>
              </a:solidFill>
              <a:latin typeface="Arial"/>
              <a:ea typeface="Arial"/>
              <a:cs typeface="Arial"/>
              <a:sym typeface="Arial"/>
            </a:endParaRPr>
          </a:p>
        </p:txBody>
      </p:sp>
      <p:sp>
        <p:nvSpPr>
          <p:cNvPr id="924" name="Google Shape;924;p69"/>
          <p:cNvSpPr txBox="1"/>
          <p:nvPr/>
        </p:nvSpPr>
        <p:spPr>
          <a:xfrm>
            <a:off x="4229965" y="3300276"/>
            <a:ext cx="3751385" cy="523220"/>
          </a:xfrm>
          <a:prstGeom prst="rect">
            <a:avLst/>
          </a:prstGeom>
          <a:solidFill>
            <a:srgbClr val="2E75B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Identify your population</a:t>
            </a:r>
            <a:endParaRPr sz="1400" b="0" i="0" u="none" strike="noStrike" cap="none">
              <a:solidFill>
                <a:srgbClr val="000000"/>
              </a:solidFill>
              <a:latin typeface="Arial"/>
              <a:ea typeface="Arial"/>
              <a:cs typeface="Arial"/>
              <a:sym typeface="Arial"/>
            </a:endParaRPr>
          </a:p>
        </p:txBody>
      </p:sp>
      <p:sp>
        <p:nvSpPr>
          <p:cNvPr id="925" name="Google Shape;925;p69"/>
          <p:cNvSpPr txBox="1"/>
          <p:nvPr/>
        </p:nvSpPr>
        <p:spPr>
          <a:xfrm>
            <a:off x="4229964" y="3966275"/>
            <a:ext cx="3751385" cy="523220"/>
          </a:xfrm>
          <a:prstGeom prst="rect">
            <a:avLst/>
          </a:prstGeom>
          <a:solidFill>
            <a:srgbClr val="2E75B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Track your population</a:t>
            </a:r>
            <a:endParaRPr sz="1400" b="0" i="0" u="none" strike="noStrike" cap="none">
              <a:solidFill>
                <a:srgbClr val="000000"/>
              </a:solidFill>
              <a:latin typeface="Arial"/>
              <a:ea typeface="Arial"/>
              <a:cs typeface="Arial"/>
              <a:sym typeface="Arial"/>
            </a:endParaRPr>
          </a:p>
        </p:txBody>
      </p:sp>
      <p:sp>
        <p:nvSpPr>
          <p:cNvPr id="926" name="Google Shape;926;p69"/>
          <p:cNvSpPr txBox="1"/>
          <p:nvPr/>
        </p:nvSpPr>
        <p:spPr>
          <a:xfrm>
            <a:off x="4229963" y="4632274"/>
            <a:ext cx="3751385" cy="523220"/>
          </a:xfrm>
          <a:prstGeom prst="rect">
            <a:avLst/>
          </a:prstGeom>
          <a:solidFill>
            <a:srgbClr val="2E75B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Trend your performance</a:t>
            </a:r>
            <a:endParaRPr sz="1400" b="0" i="0" u="none" strike="noStrike" cap="none">
              <a:solidFill>
                <a:srgbClr val="000000"/>
              </a:solidFill>
              <a:latin typeface="Arial"/>
              <a:ea typeface="Arial"/>
              <a:cs typeface="Arial"/>
              <a:sym typeface="Arial"/>
            </a:endParaRPr>
          </a:p>
        </p:txBody>
      </p:sp>
      <p:pic>
        <p:nvPicPr>
          <p:cNvPr id="927" name="Google Shape;927;p69"/>
          <p:cNvPicPr preferRelativeResize="0"/>
          <p:nvPr/>
        </p:nvPicPr>
        <p:blipFill rotWithShape="1">
          <a:blip r:embed="rId3">
            <a:alphaModFix/>
          </a:blip>
          <a:srcRect/>
          <a:stretch/>
        </p:blipFill>
        <p:spPr>
          <a:xfrm>
            <a:off x="8581594" y="1502705"/>
            <a:ext cx="3427905" cy="3757187"/>
          </a:xfrm>
          <a:prstGeom prst="rect">
            <a:avLst/>
          </a:prstGeom>
          <a:noFill/>
          <a:ln>
            <a:noFill/>
          </a:ln>
        </p:spPr>
      </p:pic>
      <p:sp>
        <p:nvSpPr>
          <p:cNvPr id="928" name="Google Shape;928;p69"/>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29" name="Google Shape;929;p6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72</a:t>
            </a:fld>
            <a:endParaRPr/>
          </a:p>
        </p:txBody>
      </p:sp>
    </p:spTree>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15"/>
          <p:cNvSpPr txBox="1">
            <a:spLocks noGrp="1"/>
          </p:cNvSpPr>
          <p:nvPr>
            <p:ph type="ctrTitle"/>
          </p:nvPr>
        </p:nvSpPr>
        <p:spPr>
          <a:xfrm>
            <a:off x="1561275" y="1592585"/>
            <a:ext cx="7503459"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Questions? </a:t>
            </a:r>
            <a:endParaRPr/>
          </a:p>
        </p:txBody>
      </p:sp>
      <p:pic>
        <p:nvPicPr>
          <p:cNvPr id="1452" name="Google Shape;1452;p115"/>
          <p:cNvPicPr preferRelativeResize="0"/>
          <p:nvPr/>
        </p:nvPicPr>
        <p:blipFill rotWithShape="1">
          <a:blip r:embed="rId3">
            <a:alphaModFix/>
          </a:blip>
          <a:srcRect/>
          <a:stretch/>
        </p:blipFill>
        <p:spPr>
          <a:xfrm>
            <a:off x="723075" y="2408560"/>
            <a:ext cx="1676400" cy="1571625"/>
          </a:xfrm>
          <a:prstGeom prst="rect">
            <a:avLst/>
          </a:prstGeom>
          <a:noFill/>
          <a:ln>
            <a:noFill/>
          </a:ln>
        </p:spPr>
      </p:pic>
      <p:sp>
        <p:nvSpPr>
          <p:cNvPr id="2" name="Footer Placeholder 1"/>
          <p:cNvSpPr>
            <a:spLocks noGrp="1"/>
          </p:cNvSpPr>
          <p:nvPr>
            <p:ph type="ftr" idx="11"/>
          </p:nvPr>
        </p:nvSpPr>
        <p:spPr/>
        <p:txBody>
          <a:bodyPr/>
          <a:lstStyle/>
          <a:p>
            <a:r>
              <a:rPr lang="en-US" smtClean="0"/>
              <a:t>Specialty Team Based Care V8 5.30.2020</a:t>
            </a:r>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73</a:t>
            </a:fld>
            <a:endParaRPr lang="en-US"/>
          </a:p>
        </p:txBody>
      </p:sp>
    </p:spTree>
    <p:extLst>
      <p:ext uri="{BB962C8B-B14F-4D97-AF65-F5344CB8AC3E}">
        <p14:creationId xmlns:p14="http://schemas.microsoft.com/office/powerpoint/2010/main" val="1525022308"/>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7" name="Google Shape;957;g74dc89e2c8_2_27"/>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959" name="Google Shape;959;g74dc89e2c8_2_27"/>
          <p:cNvSpPr txBox="1">
            <a:spLocks noGrp="1"/>
          </p:cNvSpPr>
          <p:nvPr>
            <p:ph type="ftr" idx="11"/>
          </p:nvPr>
        </p:nvSpPr>
        <p:spPr>
          <a:xfrm>
            <a:off x="9400" y="649655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60" name="Google Shape;960;g74dc89e2c8_2_27"/>
          <p:cNvSpPr txBox="1">
            <a:spLocks noGrp="1"/>
          </p:cNvSpPr>
          <p:nvPr>
            <p:ph type="sldNum" idx="12"/>
          </p:nvPr>
        </p:nvSpPr>
        <p:spPr>
          <a:xfrm>
            <a:off x="9448800" y="650606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74</a:t>
            </a:fld>
            <a:endParaRPr/>
          </a:p>
        </p:txBody>
      </p:sp>
      <p:sp>
        <p:nvSpPr>
          <p:cNvPr id="7" name="Google Shape;206;g74dc89e2c8_2_0"/>
          <p:cNvSpPr txBox="1"/>
          <p:nvPr/>
        </p:nvSpPr>
        <p:spPr>
          <a:xfrm>
            <a:off x="471979" y="204828"/>
            <a:ext cx="11448795"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Calibri"/>
              <a:buNone/>
            </a:pPr>
            <a:r>
              <a:rPr lang="en-US" sz="5400" b="1" i="0" u="none" strike="noStrike" cap="none" dirty="0">
                <a:solidFill>
                  <a:schemeClr val="dk1"/>
                </a:solidFill>
                <a:latin typeface="Calibri"/>
                <a:ea typeface="Calibri"/>
                <a:cs typeface="Calibri"/>
                <a:sym typeface="Calibri"/>
              </a:rPr>
              <a:t>Agenda</a:t>
            </a:r>
            <a:endParaRPr sz="5400" b="0" i="0" u="none" strike="noStrike" cap="none" dirty="0">
              <a:solidFill>
                <a:srgbClr val="000000"/>
              </a:solidFill>
              <a:sym typeface="Arial"/>
            </a:endParaRPr>
          </a:p>
        </p:txBody>
      </p:sp>
      <p:graphicFrame>
        <p:nvGraphicFramePr>
          <p:cNvPr id="8" name="Google Shape;169;p7"/>
          <p:cNvGraphicFramePr/>
          <p:nvPr>
            <p:extLst>
              <p:ext uri="{D42A27DB-BD31-4B8C-83A1-F6EECF244321}">
                <p14:modId xmlns:p14="http://schemas.microsoft.com/office/powerpoint/2010/main" val="3055939041"/>
              </p:ext>
            </p:extLst>
          </p:nvPr>
        </p:nvGraphicFramePr>
        <p:xfrm>
          <a:off x="471980" y="1127292"/>
          <a:ext cx="11448795" cy="5042420"/>
        </p:xfrm>
        <a:graphic>
          <a:graphicData uri="http://schemas.openxmlformats.org/drawingml/2006/table">
            <a:tbl>
              <a:tblPr firstRow="1" bandRow="1">
                <a:noFill/>
                <a:tableStyleId>{230098C1-9BA2-4677-8B7F-A49ACF95FC8D}</a:tableStyleId>
              </a:tblPr>
              <a:tblGrid>
                <a:gridCol w="3452320">
                  <a:extLst>
                    <a:ext uri="{9D8B030D-6E8A-4147-A177-3AD203B41FA5}">
                      <a16:colId xmlns:a16="http://schemas.microsoft.com/office/drawing/2014/main" val="20000"/>
                    </a:ext>
                  </a:extLst>
                </a:gridCol>
                <a:gridCol w="7996475">
                  <a:extLst>
                    <a:ext uri="{9D8B030D-6E8A-4147-A177-3AD203B41FA5}">
                      <a16:colId xmlns:a16="http://schemas.microsoft.com/office/drawing/2014/main" val="20001"/>
                    </a:ext>
                  </a:extLst>
                </a:gridCol>
              </a:tblGrid>
              <a:tr h="342125">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Topic</a:t>
                      </a:r>
                      <a:endParaRPr sz="2000" b="1" u="none" strike="noStrike" cap="none" dirty="0"/>
                    </a:p>
                  </a:txBody>
                  <a:tcPr marL="91450" marR="91450" marT="45725" marB="45725">
                    <a:solidFill>
                      <a:schemeClr val="tx2"/>
                    </a:solidFill>
                  </a:tcPr>
                </a:tc>
                <a:tc>
                  <a:txBody>
                    <a:bodyPr/>
                    <a:lstStyle/>
                    <a:p>
                      <a:pPr marL="0" marR="0" lvl="0" indent="0" algn="ctr" rtl="0">
                        <a:lnSpc>
                          <a:spcPct val="100000"/>
                        </a:lnSpc>
                        <a:spcBef>
                          <a:spcPts val="0"/>
                        </a:spcBef>
                        <a:spcAft>
                          <a:spcPts val="0"/>
                        </a:spcAft>
                        <a:buNone/>
                      </a:pPr>
                      <a:r>
                        <a:rPr lang="en-US" sz="2000" b="1" dirty="0"/>
                        <a:t>Objectives</a:t>
                      </a:r>
                      <a:endParaRPr sz="2000" b="1" u="none" strike="noStrike" cap="none" dirty="0"/>
                    </a:p>
                  </a:txBody>
                  <a:tcPr marL="91450" marR="91450" marT="45725" marB="45725">
                    <a:solidFill>
                      <a:schemeClr val="tx2"/>
                    </a:solidFill>
                  </a:tcPr>
                </a:tc>
                <a:extLst>
                  <a:ext uri="{0D108BD9-81ED-4DB2-BD59-A6C34878D82A}">
                    <a16:rowId xmlns:a16="http://schemas.microsoft.com/office/drawing/2014/main" val="10000"/>
                  </a:ext>
                </a:extLst>
              </a:tr>
              <a:tr h="60273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solidFill>
                            <a:schemeClr val="tx1"/>
                          </a:solidFill>
                        </a:rPr>
                        <a:t>Introductions</a:t>
                      </a:r>
                      <a:endParaRPr sz="2000" b="1" u="none" strike="noStrike" cap="none"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solidFill>
                          <a:schemeClr val="dk1"/>
                        </a:solidFill>
                      </a:endParaRPr>
                    </a:p>
                  </a:txBody>
                  <a:tcPr marL="91450" marR="91450" marT="45725" marB="45725" anchor="ctr"/>
                </a:tc>
                <a:extLst>
                  <a:ext uri="{0D108BD9-81ED-4DB2-BD59-A6C34878D82A}">
                    <a16:rowId xmlns:a16="http://schemas.microsoft.com/office/drawing/2014/main" val="10001"/>
                  </a:ext>
                </a:extLst>
              </a:tr>
              <a:tr h="5407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solidFill>
                            <a:schemeClr val="tx1"/>
                          </a:solidFill>
                        </a:rPr>
                        <a:t>Chronic Care </a:t>
                      </a:r>
                      <a:r>
                        <a:rPr lang="en-US" sz="2000" b="1" u="none" strike="noStrike" cap="none" dirty="0" smtClean="0">
                          <a:solidFill>
                            <a:schemeClr val="tx1"/>
                          </a:solidFill>
                        </a:rPr>
                        <a:t>Model</a:t>
                      </a:r>
                      <a:endParaRPr sz="2000" b="1" u="none" strike="noStrike" cap="none" dirty="0">
                        <a:solidFill>
                          <a:schemeClr val="tx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how a prepared, proactive team contributes to positive patient </a:t>
                      </a:r>
                      <a:r>
                        <a:rPr lang="en-US" sz="1600" dirty="0" smtClean="0"/>
                        <a:t>outcomes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a:t>
                      </a:r>
                      <a:r>
                        <a:rPr lang="en-US" sz="1600" dirty="0"/>
                        <a:t>how the components of the Chronic Care Model support the practice team</a:t>
                      </a:r>
                      <a:endParaRPr sz="1600" dirty="0"/>
                    </a:p>
                  </a:txBody>
                  <a:tcPr marL="91425" marR="91450" marT="45725" marB="45725" anchor="ctr"/>
                </a:tc>
                <a:extLst>
                  <a:ext uri="{0D108BD9-81ED-4DB2-BD59-A6C34878D82A}">
                    <a16:rowId xmlns:a16="http://schemas.microsoft.com/office/drawing/2014/main" val="10002"/>
                  </a:ext>
                </a:extLst>
              </a:tr>
              <a:tr h="438204">
                <a:tc>
                  <a:txBody>
                    <a:bodyPr/>
                    <a:lstStyle/>
                    <a:p>
                      <a:pPr marL="0" marR="0" lvl="0" indent="0" algn="ctr" rtl="0">
                        <a:lnSpc>
                          <a:spcPct val="100000"/>
                        </a:lnSpc>
                        <a:spcBef>
                          <a:spcPts val="0"/>
                        </a:spcBef>
                        <a:spcAft>
                          <a:spcPts val="0"/>
                        </a:spcAft>
                        <a:buClr>
                          <a:schemeClr val="dk1"/>
                        </a:buClr>
                        <a:buSzPts val="1800"/>
                        <a:buFont typeface="Calibri"/>
                        <a:buNone/>
                      </a:pPr>
                      <a:r>
                        <a:rPr lang="en-US" sz="2000" b="1" u="none" strike="noStrike" cap="none" dirty="0">
                          <a:solidFill>
                            <a:schemeClr val="tx1"/>
                          </a:solidFill>
                        </a:rPr>
                        <a:t>Team Based Care and Care </a:t>
                      </a:r>
                      <a:r>
                        <a:rPr lang="en-US" sz="2000" b="1" u="none" strike="noStrike" cap="none" dirty="0" smtClean="0">
                          <a:solidFill>
                            <a:schemeClr val="tx1"/>
                          </a:solidFill>
                        </a:rPr>
                        <a:t>Coordination</a:t>
                      </a:r>
                      <a:endParaRPr sz="2000" b="1" u="none" strike="noStrike" cap="none" dirty="0">
                        <a:solidFill>
                          <a:schemeClr val="tx1"/>
                        </a:solidFill>
                      </a:endParaRPr>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Describe strategies to improve coordination across the care </a:t>
                      </a:r>
                      <a:r>
                        <a:rPr lang="en-US" sz="1600" dirty="0" smtClean="0"/>
                        <a:t>continuum</a:t>
                      </a:r>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Describe effective processes of communication</a:t>
                      </a:r>
                      <a:endParaRPr sz="1600" dirty="0"/>
                    </a:p>
                  </a:txBody>
                  <a:tcPr marL="91450" marR="91450" marT="45725" marB="45725" anchor="ctr"/>
                </a:tc>
                <a:extLst>
                  <a:ext uri="{0D108BD9-81ED-4DB2-BD59-A6C34878D82A}">
                    <a16:rowId xmlns:a16="http://schemas.microsoft.com/office/drawing/2014/main" val="10003"/>
                  </a:ext>
                </a:extLst>
              </a:tr>
              <a:tr h="377234">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Outcomes</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Define two outcome measures that indicate the Specialty team-based care is successful</a:t>
                      </a:r>
                      <a:endParaRPr sz="1600" u="none" strike="noStrike" cap="none" dirty="0"/>
                    </a:p>
                  </a:txBody>
                  <a:tcPr marL="91450" marR="91450" marT="45725" marB="45725" anchor="ctr"/>
                </a:tc>
                <a:extLst>
                  <a:ext uri="{0D108BD9-81ED-4DB2-BD59-A6C34878D82A}">
                    <a16:rowId xmlns:a16="http://schemas.microsoft.com/office/drawing/2014/main" val="10004"/>
                  </a:ext>
                </a:extLst>
              </a:tr>
              <a:tr h="3895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smtClean="0"/>
                        <a:t>Break</a:t>
                      </a:r>
                      <a:endParaRPr sz="2000" b="1" u="none" strike="noStrike" cap="none" dirty="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dirty="0"/>
                    </a:p>
                  </a:txBody>
                  <a:tcPr marL="91450" marR="91450" marT="45725" marB="45725" anchor="ctr"/>
                </a:tc>
                <a:extLst>
                  <a:ext uri="{0D108BD9-81ED-4DB2-BD59-A6C34878D82A}">
                    <a16:rowId xmlns:a16="http://schemas.microsoft.com/office/drawing/2014/main" val="10005"/>
                  </a:ext>
                </a:extLst>
              </a:tr>
              <a:tr h="594028">
                <a:tc>
                  <a:txBody>
                    <a:bodyPr/>
                    <a:lstStyle/>
                    <a:p>
                      <a:pPr marL="0" marR="0" lvl="0" indent="0" algn="ctr" rtl="0">
                        <a:lnSpc>
                          <a:spcPct val="100000"/>
                        </a:lnSpc>
                        <a:spcBef>
                          <a:spcPts val="0"/>
                        </a:spcBef>
                        <a:spcAft>
                          <a:spcPts val="0"/>
                        </a:spcAft>
                        <a:buClr>
                          <a:srgbClr val="000000"/>
                        </a:buClr>
                        <a:buSzPts val="1800"/>
                        <a:buFont typeface="Arial"/>
                        <a:buNone/>
                      </a:pPr>
                      <a:r>
                        <a:rPr lang="en-US" sz="3200" b="1" u="none" strike="noStrike" cap="none" dirty="0">
                          <a:solidFill>
                            <a:srgbClr val="C00000"/>
                          </a:solidFill>
                        </a:rPr>
                        <a:t>Care Management Process</a:t>
                      </a:r>
                      <a:endParaRPr sz="3200" b="1" u="none" strike="noStrike" cap="none" dirty="0">
                        <a:solidFill>
                          <a:srgbClr val="C00000"/>
                        </a:solidFill>
                      </a:endParaRPr>
                    </a:p>
                    <a:p>
                      <a:pPr marL="0" marR="0" lvl="0" indent="0" algn="ctr" rtl="0">
                        <a:lnSpc>
                          <a:spcPct val="100000"/>
                        </a:lnSpc>
                        <a:spcBef>
                          <a:spcPts val="0"/>
                        </a:spcBef>
                        <a:spcAft>
                          <a:spcPts val="0"/>
                        </a:spcAft>
                        <a:buClr>
                          <a:srgbClr val="000000"/>
                        </a:buClr>
                        <a:buSzPts val="1800"/>
                        <a:buFont typeface="Arial"/>
                        <a:buNone/>
                      </a:pP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Explain the care management press and actions which address the needs of high risk </a:t>
                      </a:r>
                      <a:r>
                        <a:rPr lang="en-US" sz="1600" dirty="0" smtClean="0"/>
                        <a:t>patients</a:t>
                      </a:r>
                      <a:endParaRPr lang="en-US" sz="1600" dirty="0"/>
                    </a:p>
                    <a:p>
                      <a:pPr marL="285750" marR="0" lvl="0" indent="-285750" algn="l" rtl="0">
                        <a:lnSpc>
                          <a:spcPct val="100000"/>
                        </a:lnSpc>
                        <a:spcBef>
                          <a:spcPts val="0"/>
                        </a:spcBef>
                        <a:spcAft>
                          <a:spcPts val="0"/>
                        </a:spcAft>
                        <a:buFont typeface="Arial" panose="020B0604020202020204" pitchFamily="34" charset="0"/>
                        <a:buChar char="•"/>
                      </a:pPr>
                      <a:r>
                        <a:rPr lang="en-US" sz="1600" dirty="0" smtClean="0"/>
                        <a:t>Illustrate </a:t>
                      </a:r>
                      <a:r>
                        <a:rPr lang="en-US" sz="1600" dirty="0"/>
                        <a:t>care management interventions to decrease ED utilizations and hospital admissions</a:t>
                      </a:r>
                      <a:endParaRPr sz="1600" dirty="0"/>
                    </a:p>
                  </a:txBody>
                  <a:tcPr marL="91450" marR="91450" marT="45725" marB="45725" anchor="ctr"/>
                </a:tc>
                <a:extLst>
                  <a:ext uri="{0D108BD9-81ED-4DB2-BD59-A6C34878D82A}">
                    <a16:rowId xmlns:a16="http://schemas.microsoft.com/office/drawing/2014/main" val="10006"/>
                  </a:ext>
                </a:extLst>
              </a:tr>
              <a:tr h="59915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Coding and </a:t>
                      </a:r>
                      <a:r>
                        <a:rPr lang="en-US" sz="2000" b="1" u="none" strike="noStrike" cap="none" dirty="0" smtClean="0"/>
                        <a:t>Billing</a:t>
                      </a:r>
                      <a:endParaRPr sz="2000" b="1" u="none" strike="noStrike" cap="none" dirty="0"/>
                    </a:p>
                  </a:txBody>
                  <a:tcPr marL="91450" marR="91450" marT="45725" marB="45725"/>
                </a:tc>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600" dirty="0"/>
                        <a:t>Illustrate how to use care management codes for daily care team activities</a:t>
                      </a:r>
                      <a:endParaRPr sz="1600" u="none" strike="noStrike" cap="none" dirty="0"/>
                    </a:p>
                  </a:txBody>
                  <a:tcPr marL="91450" marR="91450" marT="45725" marB="45725" anchor="ct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74"/>
          <p:cNvSpPr txBox="1"/>
          <p:nvPr/>
        </p:nvSpPr>
        <p:spPr>
          <a:xfrm>
            <a:off x="227815" y="129117"/>
            <a:ext cx="5414704" cy="21885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7200"/>
              <a:buFont typeface="Calibri"/>
              <a:buNone/>
            </a:pPr>
            <a:r>
              <a:rPr lang="en-US" sz="7200" b="1" i="0" u="none" strike="noStrike" cap="none">
                <a:solidFill>
                  <a:schemeClr val="dk1"/>
                </a:solidFill>
                <a:latin typeface="Calibri"/>
                <a:ea typeface="Calibri"/>
                <a:cs typeface="Calibri"/>
                <a:sym typeface="Calibri"/>
              </a:rPr>
              <a:t>Objectives</a:t>
            </a:r>
            <a:endParaRPr sz="1400" b="0" i="0" u="none" strike="noStrike" cap="none">
              <a:solidFill>
                <a:srgbClr val="000000"/>
              </a:solidFill>
              <a:latin typeface="Arial"/>
              <a:ea typeface="Arial"/>
              <a:cs typeface="Arial"/>
              <a:sym typeface="Arial"/>
            </a:endParaRPr>
          </a:p>
        </p:txBody>
      </p:sp>
      <p:sp>
        <p:nvSpPr>
          <p:cNvPr id="967" name="Google Shape;967;p74"/>
          <p:cNvSpPr/>
          <p:nvPr/>
        </p:nvSpPr>
        <p:spPr>
          <a:xfrm>
            <a:off x="499696" y="1517528"/>
            <a:ext cx="8663354" cy="978729"/>
          </a:xfrm>
          <a:prstGeom prst="rect">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Explain</a:t>
            </a:r>
            <a:r>
              <a:rPr lang="en-US" sz="3200" b="0" i="0" u="none" strike="noStrike" cap="none">
                <a:solidFill>
                  <a:schemeClr val="dk1"/>
                </a:solidFill>
                <a:latin typeface="Calibri"/>
                <a:ea typeface="Calibri"/>
                <a:cs typeface="Calibri"/>
                <a:sym typeface="Calibri"/>
              </a:rPr>
              <a:t> the care management process and actions which address the needs of high risk patients.</a:t>
            </a:r>
            <a:endParaRPr sz="1400" b="0" i="0" u="none" strike="noStrike" cap="none">
              <a:solidFill>
                <a:srgbClr val="000000"/>
              </a:solidFill>
              <a:latin typeface="Arial"/>
              <a:ea typeface="Arial"/>
              <a:cs typeface="Arial"/>
              <a:sym typeface="Arial"/>
            </a:endParaRPr>
          </a:p>
        </p:txBody>
      </p:sp>
      <p:sp>
        <p:nvSpPr>
          <p:cNvPr id="968" name="Google Shape;968;p74"/>
          <p:cNvSpPr/>
          <p:nvPr/>
        </p:nvSpPr>
        <p:spPr>
          <a:xfrm>
            <a:off x="2724150" y="2914915"/>
            <a:ext cx="8463830" cy="978729"/>
          </a:xfrm>
          <a:prstGeom prst="rect">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Illustrate</a:t>
            </a:r>
            <a:r>
              <a:rPr lang="en-US" sz="3200" b="0" i="0" u="none" strike="noStrike" cap="none">
                <a:solidFill>
                  <a:schemeClr val="dk1"/>
                </a:solidFill>
                <a:latin typeface="Calibri"/>
                <a:ea typeface="Calibri"/>
                <a:cs typeface="Calibri"/>
                <a:sym typeface="Calibri"/>
              </a:rPr>
              <a:t> care management interventions to decrease ED utilizations and hospital admissions.</a:t>
            </a:r>
            <a:endParaRPr sz="1400" b="0" i="0" u="none" strike="noStrike" cap="none">
              <a:solidFill>
                <a:srgbClr val="000000"/>
              </a:solidFill>
              <a:latin typeface="Arial"/>
              <a:ea typeface="Arial"/>
              <a:cs typeface="Arial"/>
              <a:sym typeface="Arial"/>
            </a:endParaRPr>
          </a:p>
        </p:txBody>
      </p:sp>
      <p:sp>
        <p:nvSpPr>
          <p:cNvPr id="969" name="Google Shape;969;p74"/>
          <p:cNvSpPr/>
          <p:nvPr/>
        </p:nvSpPr>
        <p:spPr>
          <a:xfrm>
            <a:off x="499696" y="4312302"/>
            <a:ext cx="9501554" cy="978729"/>
          </a:xfrm>
          <a:prstGeom prst="rect">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Describe</a:t>
            </a:r>
            <a:r>
              <a:rPr lang="en-US" sz="3200" b="0" i="0" u="none" strike="noStrike" cap="none">
                <a:solidFill>
                  <a:schemeClr val="dk1"/>
                </a:solidFill>
                <a:latin typeface="Calibri"/>
                <a:ea typeface="Calibri"/>
                <a:cs typeface="Calibri"/>
                <a:sym typeface="Calibri"/>
              </a:rPr>
              <a:t> a process for Specialty practice team members to coordinate care with a Primary care practice. </a:t>
            </a:r>
            <a:endParaRPr sz="1400" b="0" i="0" u="none" strike="noStrike" cap="none">
              <a:solidFill>
                <a:srgbClr val="000000"/>
              </a:solidFill>
              <a:latin typeface="Arial"/>
              <a:ea typeface="Arial"/>
              <a:cs typeface="Arial"/>
              <a:sym typeface="Arial"/>
            </a:endParaRPr>
          </a:p>
        </p:txBody>
      </p:sp>
      <p:sp>
        <p:nvSpPr>
          <p:cNvPr id="970" name="Google Shape;970;p74"/>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971" name="Google Shape;971;p74"/>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972" name="Google Shape;972;p74"/>
          <p:cNvSpPr txBox="1">
            <a:spLocks noGrp="1"/>
          </p:cNvSpPr>
          <p:nvPr>
            <p:ph type="ftr" idx="11"/>
          </p:nvPr>
        </p:nvSpPr>
        <p:spPr>
          <a:xfrm>
            <a:off x="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73" name="Google Shape;973;p74"/>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75</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7"/>
                                        </p:tgtEl>
                                        <p:attrNameLst>
                                          <p:attrName>style.visibility</p:attrName>
                                        </p:attrNameLst>
                                      </p:cBhvr>
                                      <p:to>
                                        <p:strVal val="visible"/>
                                      </p:to>
                                    </p:set>
                                    <p:animEffect transition="in" filter="fade">
                                      <p:cBhvr>
                                        <p:cTn id="7" dur="500"/>
                                        <p:tgtEl>
                                          <p:spTgt spid="9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8"/>
                                        </p:tgtEl>
                                        <p:attrNameLst>
                                          <p:attrName>style.visibility</p:attrName>
                                        </p:attrNameLst>
                                      </p:cBhvr>
                                      <p:to>
                                        <p:strVal val="visible"/>
                                      </p:to>
                                    </p:set>
                                    <p:animEffect transition="in" filter="fade">
                                      <p:cBhvr>
                                        <p:cTn id="12" dur="500"/>
                                        <p:tgtEl>
                                          <p:spTgt spid="9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9"/>
                                        </p:tgtEl>
                                        <p:attrNameLst>
                                          <p:attrName>style.visibility</p:attrName>
                                        </p:attrNameLst>
                                      </p:cBhvr>
                                      <p:to>
                                        <p:strVal val="visible"/>
                                      </p:to>
                                    </p:set>
                                    <p:animEffect transition="in" filter="fade">
                                      <p:cBhvr>
                                        <p:cTn id="17" dur="500"/>
                                        <p:tgtEl>
                                          <p:spTgt spid="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75"/>
          <p:cNvSpPr txBox="1"/>
          <p:nvPr/>
        </p:nvSpPr>
        <p:spPr>
          <a:xfrm>
            <a:off x="436145" y="650134"/>
            <a:ext cx="10279981" cy="21885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7200"/>
              <a:buFont typeface="Calibri"/>
              <a:buNone/>
            </a:pPr>
            <a:r>
              <a:rPr lang="en-US" sz="7200" b="1" i="0" u="none" strike="noStrike" cap="none">
                <a:solidFill>
                  <a:schemeClr val="dk1"/>
                </a:solidFill>
                <a:latin typeface="Calibri"/>
                <a:ea typeface="Calibri"/>
                <a:cs typeface="Calibri"/>
                <a:sym typeface="Calibri"/>
              </a:rPr>
              <a:t>Goal of Care Management</a:t>
            </a:r>
            <a:endParaRPr sz="1400" b="0" i="0" u="none" strike="noStrike" cap="none">
              <a:solidFill>
                <a:srgbClr val="000000"/>
              </a:solidFill>
              <a:latin typeface="Arial"/>
              <a:ea typeface="Arial"/>
              <a:cs typeface="Arial"/>
              <a:sym typeface="Arial"/>
            </a:endParaRPr>
          </a:p>
        </p:txBody>
      </p:sp>
      <p:sp>
        <p:nvSpPr>
          <p:cNvPr id="980" name="Google Shape;980;p75"/>
          <p:cNvSpPr/>
          <p:nvPr/>
        </p:nvSpPr>
        <p:spPr>
          <a:xfrm>
            <a:off x="2838449" y="1950675"/>
            <a:ext cx="8230603" cy="3402375"/>
          </a:xfrm>
          <a:prstGeom prst="roundRect">
            <a:avLst>
              <a:gd name="adj" fmla="val 16667"/>
            </a:avLst>
          </a:prstGeom>
          <a:noFill/>
          <a:ln w="76200" cap="flat" cmpd="sng">
            <a:solidFill>
              <a:srgbClr val="C7DBF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865"/>
              </a:buClr>
              <a:buSzPts val="3200"/>
              <a:buFont typeface="Arial"/>
              <a:buNone/>
            </a:pPr>
            <a:r>
              <a:rPr lang="en-US" sz="4000" b="0" i="0" u="none" strike="noStrike" cap="none">
                <a:solidFill>
                  <a:schemeClr val="dk1"/>
                </a:solidFill>
                <a:latin typeface="Calibri"/>
                <a:ea typeface="Calibri"/>
                <a:cs typeface="Calibri"/>
                <a:sym typeface="Calibri"/>
              </a:rPr>
              <a:t>To achieve an optimal level of </a:t>
            </a:r>
            <a:r>
              <a:rPr lang="en-US" sz="4000" b="1" i="0" u="none" strike="noStrike" cap="none">
                <a:solidFill>
                  <a:schemeClr val="dk1"/>
                </a:solidFill>
                <a:latin typeface="Calibri"/>
                <a:ea typeface="Calibri"/>
                <a:cs typeface="Calibri"/>
                <a:sym typeface="Calibri"/>
              </a:rPr>
              <a:t>wellness</a:t>
            </a:r>
            <a:r>
              <a:rPr lang="en-US" sz="4000" b="0" i="0" u="none" strike="noStrike" cap="none">
                <a:solidFill>
                  <a:schemeClr val="dk1"/>
                </a:solidFill>
                <a:latin typeface="Calibri"/>
                <a:ea typeface="Calibri"/>
                <a:cs typeface="Calibri"/>
                <a:sym typeface="Calibri"/>
              </a:rPr>
              <a:t> and improve </a:t>
            </a:r>
            <a:r>
              <a:rPr lang="en-US" sz="4000" b="1" i="0" u="none" strike="noStrike" cap="none">
                <a:solidFill>
                  <a:schemeClr val="dk1"/>
                </a:solidFill>
                <a:latin typeface="Calibri"/>
                <a:ea typeface="Calibri"/>
                <a:cs typeface="Calibri"/>
                <a:sym typeface="Calibri"/>
              </a:rPr>
              <a:t>coordination of care</a:t>
            </a:r>
            <a:r>
              <a:rPr lang="en-US" sz="4000" b="0" i="0" u="none" strike="noStrike" cap="none">
                <a:solidFill>
                  <a:schemeClr val="dk1"/>
                </a:solidFill>
                <a:latin typeface="Calibri"/>
                <a:ea typeface="Calibri"/>
                <a:cs typeface="Calibri"/>
                <a:sym typeface="Calibri"/>
              </a:rPr>
              <a:t> while providing </a:t>
            </a:r>
            <a:r>
              <a:rPr lang="en-US" sz="4000" b="1" i="0" u="none" strike="noStrike" cap="none">
                <a:solidFill>
                  <a:schemeClr val="dk1"/>
                </a:solidFill>
                <a:latin typeface="Calibri"/>
                <a:ea typeface="Calibri"/>
                <a:cs typeface="Calibri"/>
                <a:sym typeface="Calibri"/>
              </a:rPr>
              <a:t>cost effective</a:t>
            </a:r>
            <a:r>
              <a:rPr lang="en-US" sz="4000" b="0" i="0" u="none" strike="noStrike" cap="none">
                <a:solidFill>
                  <a:schemeClr val="dk1"/>
                </a:solidFill>
                <a:latin typeface="Calibri"/>
                <a:ea typeface="Calibri"/>
                <a:cs typeface="Calibri"/>
                <a:sym typeface="Calibri"/>
              </a:rPr>
              <a:t>, </a:t>
            </a:r>
            <a:r>
              <a:rPr lang="en-US" sz="4000" b="1" i="0" u="none" strike="noStrike" cap="none">
                <a:solidFill>
                  <a:schemeClr val="dk1"/>
                </a:solidFill>
                <a:latin typeface="Calibri"/>
                <a:ea typeface="Calibri"/>
                <a:cs typeface="Calibri"/>
                <a:sym typeface="Calibri"/>
              </a:rPr>
              <a:t>non-duplicative</a:t>
            </a:r>
            <a:r>
              <a:rPr lang="en-US" sz="4000" b="0" i="0" u="none" strike="noStrike" cap="none">
                <a:solidFill>
                  <a:schemeClr val="dk1"/>
                </a:solidFill>
                <a:latin typeface="Calibri"/>
                <a:ea typeface="Calibri"/>
                <a:cs typeface="Calibri"/>
                <a:sym typeface="Calibri"/>
              </a:rPr>
              <a:t> services. </a:t>
            </a:r>
            <a:endParaRPr sz="3600" b="0" i="0" u="none" strike="noStrike" cap="none">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rgbClr val="009681"/>
              </a:buClr>
              <a:buSzPts val="1600"/>
              <a:buFont typeface="Arial"/>
              <a:buNone/>
            </a:pPr>
            <a:r>
              <a:rPr lang="en-US" sz="2000" b="0" i="1" u="none" strike="noStrike" cap="none">
                <a:solidFill>
                  <a:schemeClr val="dk1"/>
                </a:solidFill>
                <a:latin typeface="Calibri"/>
                <a:ea typeface="Calibri"/>
                <a:cs typeface="Calibri"/>
                <a:sym typeface="Calibri"/>
              </a:rPr>
              <a:t>Aug 13, 2018, The Center for Health Care Strategies, Inc. (CHCS) </a:t>
            </a: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16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1600"/>
              <a:buFont typeface="Arial"/>
              <a:buNone/>
            </a:pPr>
            <a:endParaRPr sz="2000" b="0" i="0" u="none" strike="noStrike" cap="none">
              <a:solidFill>
                <a:schemeClr val="dk1"/>
              </a:solidFill>
              <a:latin typeface="Calibri"/>
              <a:ea typeface="Calibri"/>
              <a:cs typeface="Calibri"/>
              <a:sym typeface="Calibri"/>
            </a:endParaRPr>
          </a:p>
        </p:txBody>
      </p:sp>
      <p:pic>
        <p:nvPicPr>
          <p:cNvPr id="981" name="Google Shape;981;p75"/>
          <p:cNvPicPr preferRelativeResize="0"/>
          <p:nvPr/>
        </p:nvPicPr>
        <p:blipFill rotWithShape="1">
          <a:blip r:embed="rId3">
            <a:alphaModFix/>
          </a:blip>
          <a:srcRect/>
          <a:stretch/>
        </p:blipFill>
        <p:spPr>
          <a:xfrm>
            <a:off x="462867" y="2700484"/>
            <a:ext cx="2022656" cy="1902756"/>
          </a:xfrm>
          <a:prstGeom prst="rect">
            <a:avLst/>
          </a:prstGeom>
          <a:noFill/>
          <a:ln>
            <a:noFill/>
          </a:ln>
        </p:spPr>
      </p:pic>
      <p:sp>
        <p:nvSpPr>
          <p:cNvPr id="982" name="Google Shape;982;p75"/>
          <p:cNvSpPr txBox="1">
            <a:spLocks noGrp="1"/>
          </p:cNvSpPr>
          <p:nvPr>
            <p:ph type="ftr" idx="11"/>
          </p:nvPr>
        </p:nvSpPr>
        <p:spPr>
          <a:xfrm>
            <a:off x="0" y="647102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983" name="Google Shape;983;p7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76</a:t>
            </a:fld>
            <a:endParaRPr/>
          </a:p>
        </p:txBody>
      </p:sp>
    </p:spTree>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76"/>
          <p:cNvSpPr txBox="1"/>
          <p:nvPr/>
        </p:nvSpPr>
        <p:spPr>
          <a:xfrm>
            <a:off x="1524000" y="180037"/>
            <a:ext cx="9144000"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Care Management Process</a:t>
            </a: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p:txBody>
      </p:sp>
      <p:grpSp>
        <p:nvGrpSpPr>
          <p:cNvPr id="990" name="Google Shape;990;p76"/>
          <p:cNvGrpSpPr/>
          <p:nvPr/>
        </p:nvGrpSpPr>
        <p:grpSpPr>
          <a:xfrm>
            <a:off x="1923387" y="1943353"/>
            <a:ext cx="8345226" cy="3230921"/>
            <a:chOff x="4537" y="0"/>
            <a:chExt cx="9491680" cy="4064000"/>
          </a:xfrm>
        </p:grpSpPr>
        <p:sp>
          <p:nvSpPr>
            <p:cNvPr id="991" name="Google Shape;991;p76"/>
            <p:cNvSpPr/>
            <p:nvPr/>
          </p:nvSpPr>
          <p:spPr>
            <a:xfrm>
              <a:off x="736622" y="0"/>
              <a:ext cx="8075641"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992" name="Google Shape;992;p76"/>
            <p:cNvSpPr/>
            <p:nvPr/>
          </p:nvSpPr>
          <p:spPr>
            <a:xfrm>
              <a:off x="4537" y="1219199"/>
              <a:ext cx="1878811" cy="1625600"/>
            </a:xfrm>
            <a:prstGeom prst="roundRect">
              <a:avLst>
                <a:gd name="adj" fmla="val 16667"/>
              </a:avLst>
            </a:prstGeom>
            <a:solidFill>
              <a:srgbClr val="009681"/>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993" name="Google Shape;993;p76"/>
            <p:cNvSpPr txBox="1"/>
            <p:nvPr/>
          </p:nvSpPr>
          <p:spPr>
            <a:xfrm>
              <a:off x="83892" y="1298554"/>
              <a:ext cx="1720101"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Identify and Enroll</a:t>
              </a:r>
              <a:endParaRPr sz="1800" b="0" i="0" u="none" strike="noStrike" cap="none">
                <a:solidFill>
                  <a:srgbClr val="797979"/>
                </a:solidFill>
                <a:latin typeface="Calibri"/>
                <a:ea typeface="Calibri"/>
                <a:cs typeface="Calibri"/>
                <a:sym typeface="Calibri"/>
              </a:endParaRPr>
            </a:p>
          </p:txBody>
        </p:sp>
        <p:sp>
          <p:nvSpPr>
            <p:cNvPr id="994" name="Google Shape;994;p76"/>
            <p:cNvSpPr/>
            <p:nvPr/>
          </p:nvSpPr>
          <p:spPr>
            <a:xfrm>
              <a:off x="2196484" y="1219199"/>
              <a:ext cx="2516348" cy="16256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995" name="Google Shape;995;p76"/>
            <p:cNvSpPr txBox="1"/>
            <p:nvPr/>
          </p:nvSpPr>
          <p:spPr>
            <a:xfrm>
              <a:off x="2275839" y="1298554"/>
              <a:ext cx="2357638"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Assessment and Care Plan</a:t>
              </a:r>
              <a:endParaRPr sz="2800" b="0" i="0" u="none" strike="noStrike" cap="none">
                <a:solidFill>
                  <a:srgbClr val="FEFFFF"/>
                </a:solidFill>
                <a:latin typeface="Calibri"/>
                <a:ea typeface="Calibri"/>
                <a:cs typeface="Calibri"/>
                <a:sym typeface="Calibri"/>
              </a:endParaRPr>
            </a:p>
          </p:txBody>
        </p:sp>
        <p:sp>
          <p:nvSpPr>
            <p:cNvPr id="996" name="Google Shape;996;p76"/>
            <p:cNvSpPr/>
            <p:nvPr/>
          </p:nvSpPr>
          <p:spPr>
            <a:xfrm>
              <a:off x="5025967" y="1219199"/>
              <a:ext cx="2278303" cy="16256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997" name="Google Shape;997;p76"/>
            <p:cNvSpPr txBox="1"/>
            <p:nvPr/>
          </p:nvSpPr>
          <p:spPr>
            <a:xfrm>
              <a:off x="5105322" y="1298554"/>
              <a:ext cx="2119593"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Implement</a:t>
              </a:r>
              <a:endParaRPr sz="1800" b="0" i="0" u="none" strike="noStrike" cap="none">
                <a:solidFill>
                  <a:srgbClr val="797979"/>
                </a:solidFill>
                <a:latin typeface="Calibri"/>
                <a:ea typeface="Calibri"/>
                <a:cs typeface="Calibri"/>
                <a:sym typeface="Calibri"/>
              </a:endParaRPr>
            </a:p>
          </p:txBody>
        </p:sp>
        <p:sp>
          <p:nvSpPr>
            <p:cNvPr id="998" name="Google Shape;998;p76"/>
            <p:cNvSpPr/>
            <p:nvPr/>
          </p:nvSpPr>
          <p:spPr>
            <a:xfrm>
              <a:off x="7617406" y="1219199"/>
              <a:ext cx="1878811" cy="1625600"/>
            </a:xfrm>
            <a:prstGeom prst="roundRect">
              <a:avLst>
                <a:gd name="adj" fmla="val 16667"/>
              </a:avLst>
            </a:prstGeom>
            <a:solidFill>
              <a:srgbClr val="52525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999" name="Google Shape;999;p76"/>
            <p:cNvSpPr txBox="1"/>
            <p:nvPr/>
          </p:nvSpPr>
          <p:spPr>
            <a:xfrm>
              <a:off x="7696761" y="1298554"/>
              <a:ext cx="1720101" cy="1466890"/>
            </a:xfrm>
            <a:prstGeom prst="rect">
              <a:avLst/>
            </a:prstGeom>
            <a:solidFill>
              <a:srgbClr val="525252"/>
            </a:solid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Close</a:t>
              </a:r>
              <a:endParaRPr sz="1800" b="0" i="0" u="none" strike="noStrike" cap="none">
                <a:solidFill>
                  <a:srgbClr val="797979"/>
                </a:solidFill>
                <a:latin typeface="Calibri"/>
                <a:ea typeface="Calibri"/>
                <a:cs typeface="Calibri"/>
                <a:sym typeface="Calibri"/>
              </a:endParaRPr>
            </a:p>
          </p:txBody>
        </p:sp>
      </p:grpSp>
      <p:sp>
        <p:nvSpPr>
          <p:cNvPr id="1000" name="Google Shape;1000;p76"/>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001" name="Google Shape;1001;p76"/>
          <p:cNvSpPr txBox="1">
            <a:spLocks noGrp="1"/>
          </p:cNvSpPr>
          <p:nvPr>
            <p:ph type="ftr" idx="11"/>
          </p:nvPr>
        </p:nvSpPr>
        <p:spPr>
          <a:xfrm>
            <a:off x="940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002" name="Google Shape;1002;p76"/>
          <p:cNvSpPr txBox="1">
            <a:spLocks noGrp="1"/>
          </p:cNvSpPr>
          <p:nvPr>
            <p:ph type="sldNum" idx="12"/>
          </p:nvPr>
        </p:nvSpPr>
        <p:spPr>
          <a:xfrm>
            <a:off x="9448800" y="6496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77</a:t>
            </a:fld>
            <a:endParaRPr/>
          </a:p>
        </p:txBody>
      </p:sp>
    </p:spTree>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77"/>
          <p:cNvSpPr txBox="1"/>
          <p:nvPr/>
        </p:nvSpPr>
        <p:spPr>
          <a:xfrm>
            <a:off x="475510" y="207034"/>
            <a:ext cx="10649690" cy="129561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5400" b="1" i="0" u="none" strike="noStrike" cap="none">
                <a:solidFill>
                  <a:schemeClr val="dk1"/>
                </a:solidFill>
                <a:latin typeface="Calibri"/>
                <a:ea typeface="Calibri"/>
                <a:cs typeface="Calibri"/>
                <a:sym typeface="Calibri"/>
              </a:rPr>
              <a:t>Identifying Patients for Care Management</a:t>
            </a:r>
            <a:endParaRPr sz="4400" b="1" i="0" u="none" strike="noStrike" cap="none">
              <a:solidFill>
                <a:schemeClr val="dk1"/>
              </a:solidFill>
              <a:latin typeface="Calibri"/>
              <a:ea typeface="Calibri"/>
              <a:cs typeface="Calibri"/>
              <a:sym typeface="Calibri"/>
            </a:endParaRPr>
          </a:p>
        </p:txBody>
      </p:sp>
      <p:sp>
        <p:nvSpPr>
          <p:cNvPr id="1009" name="Google Shape;1009;p77"/>
          <p:cNvSpPr/>
          <p:nvPr/>
        </p:nvSpPr>
        <p:spPr>
          <a:xfrm>
            <a:off x="753980" y="1755030"/>
            <a:ext cx="3612222" cy="1815841"/>
          </a:xfrm>
          <a:prstGeom prst="rect">
            <a:avLst/>
          </a:prstGeom>
          <a:noFill/>
          <a:ln w="38100" cap="flat" cmpd="sng">
            <a:solidFill>
              <a:srgbClr val="00386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Work with your practice team and physician to identify high risk patients.</a:t>
            </a:r>
            <a:endParaRPr sz="2800" b="0" i="0" u="none" strike="noStrike" cap="none">
              <a:solidFill>
                <a:schemeClr val="dk1"/>
              </a:solidFill>
              <a:latin typeface="Calibri"/>
              <a:ea typeface="Calibri"/>
              <a:cs typeface="Calibri"/>
              <a:sym typeface="Calibri"/>
            </a:endParaRPr>
          </a:p>
        </p:txBody>
      </p:sp>
      <p:sp>
        <p:nvSpPr>
          <p:cNvPr id="1010" name="Google Shape;1010;p77"/>
          <p:cNvSpPr/>
          <p:nvPr/>
        </p:nvSpPr>
        <p:spPr>
          <a:xfrm>
            <a:off x="6948187" y="2141310"/>
            <a:ext cx="3602916" cy="615483"/>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Lower ED Utilization</a:t>
            </a:r>
            <a:endParaRPr sz="2400" b="0" i="0" u="none" strike="noStrike" cap="none">
              <a:solidFill>
                <a:schemeClr val="dk1"/>
              </a:solidFill>
              <a:latin typeface="Calibri"/>
              <a:ea typeface="Calibri"/>
              <a:cs typeface="Calibri"/>
              <a:sym typeface="Calibri"/>
            </a:endParaRPr>
          </a:p>
        </p:txBody>
      </p:sp>
      <p:sp>
        <p:nvSpPr>
          <p:cNvPr id="1011" name="Google Shape;1011;p77"/>
          <p:cNvSpPr/>
          <p:nvPr/>
        </p:nvSpPr>
        <p:spPr>
          <a:xfrm>
            <a:off x="6948188" y="2909193"/>
            <a:ext cx="3602915" cy="615483"/>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Lower Inpatient Utilization</a:t>
            </a:r>
            <a:endParaRPr sz="2400" b="0" i="0" u="none" strike="noStrike" cap="none">
              <a:solidFill>
                <a:schemeClr val="dk1"/>
              </a:solidFill>
              <a:latin typeface="Calibri"/>
              <a:ea typeface="Calibri"/>
              <a:cs typeface="Calibri"/>
              <a:sym typeface="Calibri"/>
            </a:endParaRPr>
          </a:p>
        </p:txBody>
      </p:sp>
      <p:sp>
        <p:nvSpPr>
          <p:cNvPr id="1012" name="Google Shape;1012;p77"/>
          <p:cNvSpPr/>
          <p:nvPr/>
        </p:nvSpPr>
        <p:spPr>
          <a:xfrm>
            <a:off x="6730779" y="1603545"/>
            <a:ext cx="382032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Top Outcome Measures: </a:t>
            </a:r>
            <a:endParaRPr sz="2800" b="0" i="0" u="none" strike="noStrike" cap="none">
              <a:solidFill>
                <a:schemeClr val="dk1"/>
              </a:solidFill>
              <a:latin typeface="Calibri"/>
              <a:ea typeface="Calibri"/>
              <a:cs typeface="Calibri"/>
              <a:sym typeface="Calibri"/>
            </a:endParaRPr>
          </a:p>
        </p:txBody>
      </p:sp>
      <p:sp>
        <p:nvSpPr>
          <p:cNvPr id="1013" name="Google Shape;1013;p77"/>
          <p:cNvSpPr/>
          <p:nvPr/>
        </p:nvSpPr>
        <p:spPr>
          <a:xfrm>
            <a:off x="4530324" y="1925061"/>
            <a:ext cx="2200455" cy="1139473"/>
          </a:xfrm>
          <a:prstGeom prst="homePlate">
            <a:avLst>
              <a:gd name="adj" fmla="val 50000"/>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Clinical Guidelines</a:t>
            </a:r>
            <a:endParaRPr sz="1400" b="0" i="0" u="none" strike="noStrike" cap="none">
              <a:solidFill>
                <a:srgbClr val="000000"/>
              </a:solidFill>
              <a:latin typeface="Arial"/>
              <a:ea typeface="Arial"/>
              <a:cs typeface="Arial"/>
              <a:sym typeface="Arial"/>
            </a:endParaRPr>
          </a:p>
        </p:txBody>
      </p:sp>
      <p:sp>
        <p:nvSpPr>
          <p:cNvPr id="1014" name="Google Shape;1014;p77"/>
          <p:cNvSpPr/>
          <p:nvPr/>
        </p:nvSpPr>
        <p:spPr>
          <a:xfrm>
            <a:off x="753980" y="3892387"/>
            <a:ext cx="10828420" cy="1532297"/>
          </a:xfrm>
          <a:prstGeom prst="rect">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EFFFF"/>
                </a:solidFill>
                <a:latin typeface="Calibri"/>
                <a:ea typeface="Calibri"/>
                <a:cs typeface="Calibri"/>
                <a:sym typeface="Calibri"/>
              </a:rPr>
              <a:t>“It is not the number of diagnoses that determines the need for care coordination, but the complexity of health problems, complexity of social situations and complexity manifested by frequent use of healthcare services.”</a:t>
            </a:r>
            <a:endParaRPr sz="2400" b="0" i="0" u="none" strike="noStrike" cap="none" baseline="30000">
              <a:solidFill>
                <a:srgbClr val="FEFFFF"/>
              </a:solidFill>
              <a:latin typeface="Calibri"/>
              <a:ea typeface="Calibri"/>
              <a:cs typeface="Calibri"/>
              <a:sym typeface="Calibri"/>
            </a:endParaRPr>
          </a:p>
        </p:txBody>
      </p:sp>
      <p:sp>
        <p:nvSpPr>
          <p:cNvPr id="1015" name="Google Shape;1015;p77"/>
          <p:cNvSpPr txBox="1"/>
          <p:nvPr/>
        </p:nvSpPr>
        <p:spPr>
          <a:xfrm>
            <a:off x="56410" y="6362493"/>
            <a:ext cx="8693235"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Predicting use of nurse care coordination by older adults with chronic conditions. (2017). Western Journal of Nursing Research. https://doi.org/10.1186/s12913-019-2016-5</a:t>
            </a:r>
            <a:endParaRPr sz="1000" b="0" i="0" u="none" strike="noStrike" cap="none">
              <a:solidFill>
                <a:schemeClr val="dk1"/>
              </a:solidFill>
              <a:latin typeface="Calibri"/>
              <a:ea typeface="Calibri"/>
              <a:cs typeface="Calibri"/>
              <a:sym typeface="Calibri"/>
            </a:endParaRPr>
          </a:p>
        </p:txBody>
      </p:sp>
      <p:sp>
        <p:nvSpPr>
          <p:cNvPr id="1016" name="Google Shape;1016;p77"/>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017" name="Google Shape;1017;p77"/>
          <p:cNvSpPr txBox="1">
            <a:spLocks noGrp="1"/>
          </p:cNvSpPr>
          <p:nvPr>
            <p:ph type="ftr" idx="11"/>
          </p:nvPr>
        </p:nvSpPr>
        <p:spPr>
          <a:xfrm>
            <a:off x="56410" y="651442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018" name="Google Shape;1018;p77"/>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78</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animEffect transition="in" filter="fade">
                                      <p:cBhvr>
                                        <p:cTn id="7" dur="500"/>
                                        <p:tgtEl>
                                          <p:spTgt spid="10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1"/>
                                        </p:tgtEl>
                                        <p:attrNameLst>
                                          <p:attrName>style.visibility</p:attrName>
                                        </p:attrNameLst>
                                      </p:cBhvr>
                                      <p:to>
                                        <p:strVal val="visible"/>
                                      </p:to>
                                    </p:set>
                                    <p:animEffect transition="in" filter="fade">
                                      <p:cBhvr>
                                        <p:cTn id="12" dur="500"/>
                                        <p:tgtEl>
                                          <p:spTgt spid="10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4"/>
                                        </p:tgtEl>
                                        <p:attrNameLst>
                                          <p:attrName>style.visibility</p:attrName>
                                        </p:attrNameLst>
                                      </p:cBhvr>
                                      <p:to>
                                        <p:strVal val="visible"/>
                                      </p:to>
                                    </p:set>
                                    <p:animEffect transition="in" filter="fade">
                                      <p:cBhvr>
                                        <p:cTn id="17" dur="5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79"/>
          <p:cNvSpPr txBox="1"/>
          <p:nvPr/>
        </p:nvSpPr>
        <p:spPr>
          <a:xfrm>
            <a:off x="1022839" y="343331"/>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681"/>
              </a:buClr>
              <a:buSzPts val="7200"/>
              <a:buFont typeface="Calibri"/>
              <a:buNone/>
            </a:pPr>
            <a:r>
              <a:rPr lang="en-US" sz="6600" b="1" i="0" u="none" strike="noStrike" cap="none">
                <a:solidFill>
                  <a:schemeClr val="dk1"/>
                </a:solidFill>
                <a:latin typeface="Calibri"/>
                <a:ea typeface="Calibri"/>
                <a:cs typeface="Calibri"/>
                <a:sym typeface="Calibri"/>
              </a:rPr>
              <a:t>Risk Stratification</a:t>
            </a:r>
            <a:endParaRPr sz="4000" b="1" i="0" u="none" strike="noStrike" cap="none">
              <a:solidFill>
                <a:schemeClr val="dk1"/>
              </a:solidFill>
              <a:latin typeface="Calibri"/>
              <a:ea typeface="Calibri"/>
              <a:cs typeface="Calibri"/>
              <a:sym typeface="Calibri"/>
            </a:endParaRPr>
          </a:p>
        </p:txBody>
      </p:sp>
      <p:sp>
        <p:nvSpPr>
          <p:cNvPr id="1025" name="Google Shape;1025;p79"/>
          <p:cNvSpPr txBox="1"/>
          <p:nvPr/>
        </p:nvSpPr>
        <p:spPr>
          <a:xfrm>
            <a:off x="2581342" y="1678319"/>
            <a:ext cx="8886757" cy="3333077"/>
          </a:xfrm>
          <a:prstGeom prst="rect">
            <a:avLst/>
          </a:prstGeom>
          <a:noFill/>
          <a:ln w="9525" cap="flat" cmpd="sng">
            <a:solidFill>
              <a:srgbClr val="003865"/>
            </a:solidFill>
            <a:prstDash val="solid"/>
            <a:round/>
            <a:headEnd type="none" w="sm" len="sm"/>
            <a:tailEnd type="none" w="sm" len="sm"/>
          </a:ln>
        </p:spPr>
        <p:txBody>
          <a:bodyPr spcFirstLastPara="1" wrap="square" lIns="91425" tIns="45700" rIns="91425" bIns="45700" anchor="t" anchorCtr="0">
            <a:noAutofit/>
          </a:bodyPr>
          <a:lstStyle/>
          <a:p>
            <a:pPr marL="57150" marR="0" lvl="2" indent="0" algn="r" rtl="0">
              <a:lnSpc>
                <a:spcPct val="90000"/>
              </a:lnSpc>
              <a:spcBef>
                <a:spcPts val="0"/>
              </a:spcBef>
              <a:spcAft>
                <a:spcPts val="0"/>
              </a:spcAft>
              <a:buClr>
                <a:srgbClr val="009681"/>
              </a:buClr>
              <a:buSzPts val="4000"/>
              <a:buFont typeface="Arial"/>
              <a:buNone/>
            </a:pPr>
            <a:r>
              <a:rPr lang="en-US" sz="4400" b="1" i="0" u="none" strike="noStrike" cap="none">
                <a:solidFill>
                  <a:schemeClr val="dk1"/>
                </a:solidFill>
                <a:latin typeface="Calibri"/>
                <a:ea typeface="Calibri"/>
                <a:cs typeface="Calibri"/>
                <a:sym typeface="Calibri"/>
              </a:rPr>
              <a:t>Risk stratification </a:t>
            </a:r>
            <a:r>
              <a:rPr lang="en-US" sz="4400" b="0" i="0" u="none" strike="noStrike" cap="none">
                <a:solidFill>
                  <a:schemeClr val="dk1"/>
                </a:solidFill>
                <a:latin typeface="Calibri"/>
                <a:ea typeface="Calibri"/>
                <a:cs typeface="Calibri"/>
                <a:sym typeface="Calibri"/>
              </a:rPr>
              <a:t>is ideally an intentional, planned and proactive process carried out at the practice level to effectively target clinic services to patients.</a:t>
            </a:r>
            <a:endParaRPr sz="2400" b="0" i="0" u="none" strike="noStrike" cap="none">
              <a:solidFill>
                <a:schemeClr val="dk1"/>
              </a:solidFill>
              <a:latin typeface="Calibri"/>
              <a:ea typeface="Calibri"/>
              <a:cs typeface="Calibri"/>
              <a:sym typeface="Calibri"/>
            </a:endParaRPr>
          </a:p>
        </p:txBody>
      </p:sp>
      <p:sp>
        <p:nvSpPr>
          <p:cNvPr id="1026" name="Google Shape;1026;p79"/>
          <p:cNvSpPr txBox="1"/>
          <p:nvPr/>
        </p:nvSpPr>
        <p:spPr>
          <a:xfrm>
            <a:off x="108439" y="6362493"/>
            <a:ext cx="853440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http://www.njafp.org/sites/ethos.njafp.org/files/risk_strat_peskin_distribution_final.pdf</a:t>
            </a:r>
            <a:endParaRPr sz="1400" b="0" i="0" u="none" strike="noStrike" cap="none">
              <a:solidFill>
                <a:schemeClr val="dk1"/>
              </a:solidFill>
              <a:latin typeface="Calibri"/>
              <a:ea typeface="Calibri"/>
              <a:cs typeface="Calibri"/>
              <a:sym typeface="Calibri"/>
            </a:endParaRPr>
          </a:p>
        </p:txBody>
      </p:sp>
      <p:sp>
        <p:nvSpPr>
          <p:cNvPr id="1027" name="Google Shape;1027;p79"/>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pic>
        <p:nvPicPr>
          <p:cNvPr id="1028" name="Google Shape;1028;p79"/>
          <p:cNvPicPr preferRelativeResize="0"/>
          <p:nvPr/>
        </p:nvPicPr>
        <p:blipFill rotWithShape="1">
          <a:blip r:embed="rId3">
            <a:alphaModFix/>
          </a:blip>
          <a:srcRect/>
          <a:stretch/>
        </p:blipFill>
        <p:spPr>
          <a:xfrm>
            <a:off x="1623139" y="3676649"/>
            <a:ext cx="2272585" cy="2181225"/>
          </a:xfrm>
          <a:prstGeom prst="rect">
            <a:avLst/>
          </a:prstGeom>
          <a:noFill/>
          <a:ln>
            <a:noFill/>
          </a:ln>
        </p:spPr>
      </p:pic>
      <p:sp>
        <p:nvSpPr>
          <p:cNvPr id="1029" name="Google Shape;1029;p79"/>
          <p:cNvSpPr txBox="1">
            <a:spLocks noGrp="1"/>
          </p:cNvSpPr>
          <p:nvPr>
            <p:ph type="ftr" idx="11"/>
          </p:nvPr>
        </p:nvSpPr>
        <p:spPr>
          <a:xfrm>
            <a:off x="0" y="656463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030" name="Google Shape;1030;p79"/>
          <p:cNvSpPr txBox="1">
            <a:spLocks noGrp="1"/>
          </p:cNvSpPr>
          <p:nvPr>
            <p:ph type="sldNum" idx="12"/>
          </p:nvPr>
        </p:nvSpPr>
        <p:spPr>
          <a:xfrm>
            <a:off x="9448800" y="650750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79</a:t>
            </a:fld>
            <a:endParaRPr/>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a:stretch/>
        </p:blipFill>
        <p:spPr>
          <a:xfrm>
            <a:off x="0" y="1875366"/>
            <a:ext cx="2900937" cy="1998965"/>
          </a:xfrm>
          <a:prstGeom prst="rect">
            <a:avLst/>
          </a:prstGeom>
          <a:noFill/>
          <a:ln>
            <a:noFill/>
          </a:ln>
        </p:spPr>
      </p:pic>
      <p:sp>
        <p:nvSpPr>
          <p:cNvPr id="148" name="Google Shape;148;p5"/>
          <p:cNvSpPr txBox="1"/>
          <p:nvPr/>
        </p:nvSpPr>
        <p:spPr>
          <a:xfrm>
            <a:off x="3136724" y="1661227"/>
            <a:ext cx="6203061" cy="4955162"/>
          </a:xfrm>
          <a:prstGeom prst="rect">
            <a:avLst/>
          </a:prstGeom>
          <a:solidFill>
            <a:schemeClr val="bg1"/>
          </a:solidFill>
          <a:ln w="9525"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endParaRPr sz="28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Marie Beisel</a:t>
            </a:r>
            <a:r>
              <a:rPr lang="en-US" sz="2800" b="0" i="0" u="none" strike="noStrike" cap="none" dirty="0">
                <a:solidFill>
                  <a:schemeClr val="dk1"/>
                </a:solidFill>
                <a:latin typeface="Calibri"/>
                <a:ea typeface="Calibri"/>
                <a:cs typeface="Calibri"/>
                <a:sym typeface="Calibri"/>
              </a:rPr>
              <a:t>, MICMT</a:t>
            </a:r>
            <a:endParaRPr sz="12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Ruth Clark</a:t>
            </a:r>
            <a:r>
              <a:rPr lang="en-US" sz="2800" b="0" i="0" u="none" strike="noStrike" cap="none" dirty="0">
                <a:solidFill>
                  <a:schemeClr val="dk1"/>
                </a:solidFill>
                <a:latin typeface="Calibri"/>
                <a:ea typeface="Calibri"/>
                <a:cs typeface="Calibri"/>
                <a:sym typeface="Calibri"/>
              </a:rPr>
              <a:t>, Integrated Health Partners</a:t>
            </a:r>
            <a:endParaRPr sz="12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Joan Kirk</a:t>
            </a:r>
            <a:r>
              <a:rPr lang="en-US" sz="2800" b="0" i="0" u="none" strike="noStrike" cap="none" dirty="0">
                <a:solidFill>
                  <a:schemeClr val="dk1"/>
                </a:solidFill>
                <a:latin typeface="Calibri"/>
                <a:ea typeface="Calibri"/>
                <a:cs typeface="Calibri"/>
                <a:sym typeface="Calibri"/>
              </a:rPr>
              <a:t>, Answer Health</a:t>
            </a:r>
            <a:endParaRPr sz="12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Sheri Lee, </a:t>
            </a:r>
            <a:r>
              <a:rPr lang="en-US" sz="2800" b="0" i="0" u="none" strike="noStrike" cap="none" dirty="0">
                <a:solidFill>
                  <a:schemeClr val="dk1"/>
                </a:solidFill>
                <a:latin typeface="Calibri"/>
                <a:ea typeface="Calibri"/>
                <a:cs typeface="Calibri"/>
                <a:sym typeface="Calibri"/>
              </a:rPr>
              <a:t>BCBSM</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Alicia Majcher, </a:t>
            </a:r>
            <a:r>
              <a:rPr lang="en-US" sz="2800" b="0" i="0" u="none" strike="noStrike" cap="none" dirty="0">
                <a:solidFill>
                  <a:schemeClr val="dk1"/>
                </a:solidFill>
                <a:latin typeface="Calibri"/>
                <a:ea typeface="Calibri"/>
                <a:cs typeface="Calibri"/>
                <a:sym typeface="Calibri"/>
              </a:rPr>
              <a:t>Michigan Medicine</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Ewa Matuszewski</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MedNetOne</a:t>
            </a:r>
            <a:r>
              <a:rPr lang="en-US" sz="2800" b="0" i="0" u="none" strike="noStrike" cap="none" dirty="0">
                <a:solidFill>
                  <a:schemeClr val="dk1"/>
                </a:solidFill>
                <a:latin typeface="Calibri"/>
                <a:ea typeface="Calibri"/>
                <a:cs typeface="Calibri"/>
                <a:sym typeface="Calibri"/>
              </a:rPr>
              <a:t>/PTI</a:t>
            </a:r>
            <a:endParaRPr sz="12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Erika Perpich, </a:t>
            </a:r>
            <a:r>
              <a:rPr lang="en-US" sz="2800" b="0" i="0" u="none" strike="noStrike" cap="none" dirty="0">
                <a:solidFill>
                  <a:schemeClr val="dk1"/>
                </a:solidFill>
                <a:latin typeface="Calibri"/>
                <a:ea typeface="Calibri"/>
                <a:cs typeface="Calibri"/>
                <a:sym typeface="Calibri"/>
              </a:rPr>
              <a:t>Olympia Medical </a:t>
            </a:r>
            <a:endParaRPr sz="28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Ashley Rosa</a:t>
            </a:r>
            <a:r>
              <a:rPr lang="en-US" sz="2800" b="0" i="0" u="none" strike="noStrike" cap="none" dirty="0">
                <a:solidFill>
                  <a:schemeClr val="dk1"/>
                </a:solidFill>
                <a:latin typeface="Calibri"/>
                <a:ea typeface="Calibri"/>
                <a:cs typeface="Calibri"/>
                <a:sym typeface="Calibri"/>
              </a:rPr>
              <a:t>, Bronson</a:t>
            </a:r>
            <a:endParaRPr sz="12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Jackie Rosenblatt, </a:t>
            </a:r>
            <a:r>
              <a:rPr lang="en-US" sz="2800" dirty="0">
                <a:solidFill>
                  <a:schemeClr val="dk1"/>
                </a:solidFill>
                <a:latin typeface="Calibri"/>
                <a:ea typeface="Calibri"/>
                <a:cs typeface="Calibri"/>
                <a:sym typeface="Calibri"/>
              </a:rPr>
              <a:t>GMP Network </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200"/>
              <a:buFont typeface="Arial"/>
              <a:buNone/>
            </a:pPr>
            <a:r>
              <a:rPr lang="en-US" sz="2800" b="1" i="0" u="none" strike="noStrike" cap="none" dirty="0">
                <a:solidFill>
                  <a:schemeClr val="dk1"/>
                </a:solidFill>
                <a:latin typeface="Calibri"/>
                <a:ea typeface="Calibri"/>
                <a:cs typeface="Calibri"/>
                <a:sym typeface="Calibri"/>
              </a:rPr>
              <a:t>Sue Vos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MiCCSI</a:t>
            </a:r>
            <a:endParaRPr sz="2800" b="0" i="0" u="none" strike="noStrike" cap="none" dirty="0">
              <a:solidFill>
                <a:schemeClr val="dk1"/>
              </a:solidFill>
              <a:latin typeface="Calibri"/>
              <a:ea typeface="Calibri"/>
              <a:cs typeface="Calibri"/>
              <a:sym typeface="Calibri"/>
            </a:endParaRPr>
          </a:p>
        </p:txBody>
      </p:sp>
      <p:sp>
        <p:nvSpPr>
          <p:cNvPr id="149" name="Google Shape;149;p5"/>
          <p:cNvSpPr txBox="1"/>
          <p:nvPr/>
        </p:nvSpPr>
        <p:spPr>
          <a:xfrm>
            <a:off x="334769" y="167229"/>
            <a:ext cx="10267917" cy="64410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dk1"/>
              </a:buClr>
              <a:buSzPts val="6000"/>
              <a:buFont typeface="Calibri"/>
              <a:buNone/>
            </a:pPr>
            <a:r>
              <a:rPr lang="en-US" sz="4000" b="1" i="0" u="none" strike="noStrike" cap="none" dirty="0" smtClean="0">
                <a:solidFill>
                  <a:schemeClr val="dk1"/>
                </a:solidFill>
                <a:latin typeface="Calibri"/>
                <a:ea typeface="Calibri"/>
                <a:cs typeface="Calibri"/>
                <a:sym typeface="Calibri"/>
              </a:rPr>
              <a:t>Introduction to Specialty Team Based Care</a:t>
            </a:r>
            <a:endParaRPr sz="4000" b="0" i="0" u="none" strike="noStrike" cap="none" dirty="0">
              <a:solidFill>
                <a:srgbClr val="000000"/>
              </a:solidFill>
              <a:sym typeface="Arial"/>
            </a:endParaRPr>
          </a:p>
        </p:txBody>
      </p:sp>
      <p:sp>
        <p:nvSpPr>
          <p:cNvPr id="150" name="Google Shape;150;p5"/>
          <p:cNvSpPr txBox="1"/>
          <p:nvPr/>
        </p:nvSpPr>
        <p:spPr>
          <a:xfrm>
            <a:off x="7130153" y="697689"/>
            <a:ext cx="4890837" cy="1077178"/>
          </a:xfrm>
          <a:prstGeom prst="rect">
            <a:avLst/>
          </a:prstGeom>
          <a:solidFill>
            <a:schemeClr val="lt1"/>
          </a:solidFill>
          <a:ln w="38100" cap="flat" cmpd="sng">
            <a:solidFill>
              <a:srgbClr val="C3D4E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0" i="0" u="none" strike="noStrike" cap="none" dirty="0">
                <a:solidFill>
                  <a:schemeClr val="dk1"/>
                </a:solidFill>
                <a:latin typeface="Calibri"/>
                <a:ea typeface="Calibri"/>
                <a:cs typeface="Calibri"/>
                <a:sym typeface="Calibri"/>
              </a:rPr>
              <a:t>Curriculum developed in partnership with:</a:t>
            </a:r>
            <a:endParaRPr sz="3200" b="0" i="0" u="none" strike="noStrike" cap="none" dirty="0">
              <a:solidFill>
                <a:schemeClr val="dk1"/>
              </a:solidFill>
              <a:latin typeface="Calibri"/>
              <a:ea typeface="Calibri"/>
              <a:cs typeface="Calibri"/>
              <a:sym typeface="Calibri"/>
            </a:endParaRPr>
          </a:p>
        </p:txBody>
      </p:sp>
      <p:sp>
        <p:nvSpPr>
          <p:cNvPr id="151" name="Google Shape;151;p5"/>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2" name="Google Shape;152;p5"/>
          <p:cNvSpPr txBox="1">
            <a:spLocks noGrp="1"/>
          </p:cNvSpPr>
          <p:nvPr>
            <p:ph type="ftr" idx="11"/>
          </p:nvPr>
        </p:nvSpPr>
        <p:spPr>
          <a:xfrm>
            <a:off x="-31569"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53" name="Google Shape;153;p5"/>
          <p:cNvSpPr txBox="1">
            <a:spLocks noGrp="1"/>
          </p:cNvSpPr>
          <p:nvPr>
            <p:ph type="sldNum" idx="12"/>
          </p:nvPr>
        </p:nvSpPr>
        <p:spPr>
          <a:xfrm>
            <a:off x="9448800" y="651434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82"/>
          <p:cNvPicPr preferRelativeResize="0"/>
          <p:nvPr/>
        </p:nvPicPr>
        <p:blipFill rotWithShape="1">
          <a:blip r:embed="rId3">
            <a:alphaModFix/>
          </a:blip>
          <a:srcRect l="34846" t="18520" r="5488" b="19186"/>
          <a:stretch/>
        </p:blipFill>
        <p:spPr>
          <a:xfrm>
            <a:off x="2142853" y="721937"/>
            <a:ext cx="8364726" cy="5471300"/>
          </a:xfrm>
          <a:prstGeom prst="rect">
            <a:avLst/>
          </a:prstGeom>
          <a:noFill/>
          <a:ln>
            <a:noFill/>
          </a:ln>
        </p:spPr>
      </p:pic>
      <p:sp>
        <p:nvSpPr>
          <p:cNvPr id="1037" name="Google Shape;1037;p82"/>
          <p:cNvSpPr txBox="1"/>
          <p:nvPr/>
        </p:nvSpPr>
        <p:spPr>
          <a:xfrm>
            <a:off x="1694052" y="-152400"/>
            <a:ext cx="8621021"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797979"/>
              </a:buClr>
              <a:buSzPts val="4400"/>
              <a:buFont typeface="Calibri"/>
              <a:buNone/>
            </a:pPr>
            <a:r>
              <a:rPr lang="en-US" sz="4400" b="1" i="0" u="none" strike="noStrike" cap="none">
                <a:solidFill>
                  <a:schemeClr val="dk1"/>
                </a:solidFill>
                <a:latin typeface="Calibri"/>
                <a:ea typeface="Calibri"/>
                <a:cs typeface="Calibri"/>
                <a:sym typeface="Calibri"/>
              </a:rPr>
              <a:t>High Risk: the Initial Focus!</a:t>
            </a:r>
            <a:endParaRPr sz="4400" b="1" i="0" u="none" strike="noStrike" cap="none">
              <a:solidFill>
                <a:schemeClr val="dk1"/>
              </a:solidFill>
              <a:latin typeface="Calibri"/>
              <a:ea typeface="Calibri"/>
              <a:cs typeface="Calibri"/>
              <a:sym typeface="Calibri"/>
            </a:endParaRPr>
          </a:p>
        </p:txBody>
      </p:sp>
      <p:sp>
        <p:nvSpPr>
          <p:cNvPr id="1038" name="Google Shape;1038;p82"/>
          <p:cNvSpPr/>
          <p:nvPr/>
        </p:nvSpPr>
        <p:spPr>
          <a:xfrm>
            <a:off x="0" y="5916258"/>
            <a:ext cx="4846166"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SOURCE: “Mind the Gap", The Advisory Board Company.</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dk1"/>
                </a:solidFill>
                <a:latin typeface="Calibri"/>
                <a:ea typeface="Calibri"/>
                <a:cs typeface="Calibri"/>
                <a:sym typeface="Calibri"/>
                <a:hlinkClick r:id="rId4"/>
              </a:rPr>
              <a:t>https://www.advisory.com/-/media/Advisory-com/Research/PHA/Research-Study/2017/Mind-the-Gap-Managing-the-Rising-Risk-Patient-Population.pdf</a:t>
            </a:r>
            <a:r>
              <a:rPr lang="en-US"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p:txBody>
      </p:sp>
      <p:sp>
        <p:nvSpPr>
          <p:cNvPr id="1039" name="Google Shape;1039;p8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040" name="Google Shape;1040;p82"/>
          <p:cNvSpPr txBox="1">
            <a:spLocks noGrp="1"/>
          </p:cNvSpPr>
          <p:nvPr>
            <p:ph type="sldNum" idx="12"/>
          </p:nvPr>
        </p:nvSpPr>
        <p:spPr>
          <a:xfrm>
            <a:off x="94488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spTree>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83"/>
          <p:cNvSpPr txBox="1"/>
          <p:nvPr/>
        </p:nvSpPr>
        <p:spPr>
          <a:xfrm>
            <a:off x="284316" y="577422"/>
            <a:ext cx="10001400" cy="6600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797979"/>
              </a:buClr>
              <a:buSzPts val="3959"/>
              <a:buFont typeface="Calibri"/>
              <a:buNone/>
            </a:pPr>
            <a:r>
              <a:rPr lang="en-US" sz="6600" b="1" i="0" u="none" strike="noStrike" cap="none" dirty="0">
                <a:solidFill>
                  <a:schemeClr val="dk1"/>
                </a:solidFill>
                <a:latin typeface="Calibri"/>
                <a:ea typeface="Calibri"/>
                <a:cs typeface="Calibri"/>
                <a:sym typeface="Calibri"/>
              </a:rPr>
              <a:t>Identify High Risk Patients</a:t>
            </a:r>
            <a:endParaRPr sz="1600" b="0" i="0" u="none" strike="noStrike" cap="none" dirty="0">
              <a:solidFill>
                <a:srgbClr val="000000"/>
              </a:solidFill>
              <a:latin typeface="Arial"/>
              <a:ea typeface="Arial"/>
              <a:cs typeface="Arial"/>
              <a:sym typeface="Arial"/>
            </a:endParaRPr>
          </a:p>
        </p:txBody>
      </p:sp>
      <p:sp>
        <p:nvSpPr>
          <p:cNvPr id="1047" name="Google Shape;1047;p83"/>
          <p:cNvSpPr txBox="1"/>
          <p:nvPr/>
        </p:nvSpPr>
        <p:spPr>
          <a:xfrm>
            <a:off x="4479019" y="5082914"/>
            <a:ext cx="7127400" cy="1082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200"/>
              <a:buFont typeface="Arial"/>
              <a:buNone/>
            </a:pPr>
            <a:r>
              <a:rPr lang="en-US" sz="3200" b="1" i="0" u="none" strike="noStrike" cap="none" dirty="0">
                <a:solidFill>
                  <a:schemeClr val="dk1"/>
                </a:solidFill>
                <a:latin typeface="Calibri"/>
                <a:ea typeface="Calibri"/>
                <a:cs typeface="Calibri"/>
                <a:sym typeface="Calibri"/>
              </a:rPr>
              <a:t>Discussion: </a:t>
            </a:r>
            <a:r>
              <a:rPr lang="en-US" sz="3200" b="0" i="0" u="none" strike="noStrike" cap="none" dirty="0">
                <a:solidFill>
                  <a:schemeClr val="dk1"/>
                </a:solidFill>
                <a:latin typeface="Calibri"/>
                <a:ea typeface="Calibri"/>
                <a:cs typeface="Calibri"/>
                <a:sym typeface="Calibri"/>
              </a:rPr>
              <a:t>Who is the high risk patient population in your practice?  </a:t>
            </a:r>
            <a:endParaRPr sz="1400" b="0" i="0" u="none" strike="noStrike" cap="none" dirty="0">
              <a:solidFill>
                <a:srgbClr val="000000"/>
              </a:solidFill>
              <a:latin typeface="Arial"/>
              <a:ea typeface="Arial"/>
              <a:cs typeface="Arial"/>
              <a:sym typeface="Arial"/>
            </a:endParaRPr>
          </a:p>
          <a:p>
            <a:pPr marL="0" marR="0" lvl="0" indent="0" algn="r" rtl="0">
              <a:lnSpc>
                <a:spcPct val="70000"/>
              </a:lnSpc>
              <a:spcBef>
                <a:spcPts val="50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r" rtl="0">
              <a:lnSpc>
                <a:spcPct val="70000"/>
              </a:lnSpc>
              <a:spcBef>
                <a:spcPts val="50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685800" marR="0" lvl="1" indent="-87630" algn="r" rtl="0">
              <a:lnSpc>
                <a:spcPct val="70000"/>
              </a:lnSpc>
              <a:spcBef>
                <a:spcPts val="500"/>
              </a:spcBef>
              <a:spcAft>
                <a:spcPts val="0"/>
              </a:spcAft>
              <a:buClr>
                <a:srgbClr val="797979"/>
              </a:buClr>
              <a:buSzPts val="2220"/>
              <a:buFont typeface="Arial"/>
              <a:buNone/>
            </a:pPr>
            <a:endParaRPr sz="3200" b="0" i="0" u="none" strike="noStrike" cap="none" dirty="0">
              <a:solidFill>
                <a:schemeClr val="dk1"/>
              </a:solidFill>
              <a:latin typeface="Calibri"/>
              <a:ea typeface="Calibri"/>
              <a:cs typeface="Calibri"/>
              <a:sym typeface="Calibri"/>
            </a:endParaRPr>
          </a:p>
        </p:txBody>
      </p:sp>
      <p:sp>
        <p:nvSpPr>
          <p:cNvPr id="1048" name="Google Shape;1048;p83"/>
          <p:cNvSpPr/>
          <p:nvPr/>
        </p:nvSpPr>
        <p:spPr>
          <a:xfrm>
            <a:off x="6676292" y="1234683"/>
            <a:ext cx="5078560" cy="781752"/>
          </a:xfrm>
          <a:prstGeom prst="rect">
            <a:avLst/>
          </a:prstGeom>
          <a:noFill/>
          <a:ln>
            <a:noFill/>
          </a:ln>
        </p:spPr>
        <p:txBody>
          <a:bodyPr spcFirstLastPara="1" wrap="square" lIns="91425" tIns="45700" rIns="91425" bIns="45700" anchor="t" anchorCtr="0">
            <a:spAutoFit/>
          </a:bodyPr>
          <a:lstStyle/>
          <a:p>
            <a:pPr marL="0" marR="0" lvl="0" indent="0" algn="r" rtl="0">
              <a:lnSpc>
                <a:spcPct val="70000"/>
              </a:lnSpc>
              <a:spcBef>
                <a:spcPts val="0"/>
              </a:spcBef>
              <a:spcAft>
                <a:spcPts val="0"/>
              </a:spcAft>
              <a:buClr>
                <a:srgbClr val="000000"/>
              </a:buClr>
              <a:buSzPts val="32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83"/>
          <p:cNvSpPr/>
          <p:nvPr/>
        </p:nvSpPr>
        <p:spPr>
          <a:xfrm>
            <a:off x="284316" y="1448156"/>
            <a:ext cx="11444622" cy="3539390"/>
          </a:xfrm>
          <a:prstGeom prst="rect">
            <a:avLst/>
          </a:prstGeom>
          <a:noFill/>
          <a:ln w="38100" cap="flat" cmpd="sng">
            <a:solidFill>
              <a:srgbClr val="00968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Calibri"/>
                <a:ea typeface="Calibri"/>
                <a:cs typeface="Calibri"/>
                <a:sym typeface="Calibri"/>
              </a:rPr>
              <a:t>Identify the population of patients to work with: </a:t>
            </a:r>
            <a:r>
              <a:rPr lang="en-US" sz="2800" b="0" i="0" u="none" strike="noStrike" cap="none" dirty="0">
                <a:solidFill>
                  <a:schemeClr val="dk1"/>
                </a:solidFill>
                <a:latin typeface="Calibri"/>
                <a:ea typeface="Calibri"/>
                <a:cs typeface="Calibri"/>
                <a:sym typeface="Calibri"/>
              </a:rPr>
              <a:t>predicting risk in </a:t>
            </a:r>
            <a:r>
              <a:rPr lang="en-US" sz="2800" b="0" i="1" u="none" strike="noStrike" cap="none" dirty="0">
                <a:solidFill>
                  <a:schemeClr val="dk1"/>
                </a:solidFill>
                <a:latin typeface="Calibri"/>
                <a:ea typeface="Calibri"/>
                <a:cs typeface="Calibri"/>
                <a:sym typeface="Calibri"/>
              </a:rPr>
              <a:t>specific</a:t>
            </a:r>
            <a:r>
              <a:rPr lang="en-US" sz="2800" b="0" i="0" u="none" strike="noStrike" cap="none" dirty="0">
                <a:solidFill>
                  <a:schemeClr val="dk1"/>
                </a:solidFill>
                <a:latin typeface="Calibri"/>
                <a:ea typeface="Calibri"/>
                <a:cs typeface="Calibri"/>
                <a:sym typeface="Calibri"/>
              </a:rPr>
              <a:t> patients to reduce hospital admission or recurrent, unnecessary ED visits. </a:t>
            </a:r>
            <a:endParaRPr sz="2800"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400"/>
              <a:buFont typeface="Arial"/>
              <a:buChar char="•"/>
            </a:pPr>
            <a:r>
              <a:rPr lang="en-US" sz="2800" dirty="0">
                <a:solidFill>
                  <a:schemeClr val="dk1"/>
                </a:solidFill>
                <a:latin typeface="Calibri"/>
                <a:ea typeface="Calibri"/>
                <a:cs typeface="Calibri"/>
                <a:sym typeface="Calibri"/>
              </a:rPr>
              <a:t>Physician identification</a:t>
            </a:r>
            <a:endParaRPr sz="2800"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400"/>
              <a:buFont typeface="Arial"/>
              <a:buChar char="•"/>
            </a:pPr>
            <a:r>
              <a:rPr lang="en-US" sz="2800" b="0" i="0" u="none" strike="noStrike" cap="none" dirty="0">
                <a:solidFill>
                  <a:schemeClr val="dk1"/>
                </a:solidFill>
                <a:latin typeface="Calibri"/>
                <a:ea typeface="Calibri"/>
                <a:cs typeface="Calibri"/>
                <a:sym typeface="Calibri"/>
              </a:rPr>
              <a:t>ADT alerts</a:t>
            </a:r>
            <a:endParaRPr sz="1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400"/>
              <a:buFont typeface="Arial"/>
              <a:buChar char="•"/>
            </a:pPr>
            <a:r>
              <a:rPr lang="en-US" sz="2800" b="0" i="0" u="none" strike="noStrike" cap="none" dirty="0">
                <a:solidFill>
                  <a:schemeClr val="dk1"/>
                </a:solidFill>
                <a:latin typeface="Calibri"/>
                <a:ea typeface="Calibri"/>
                <a:cs typeface="Calibri"/>
                <a:sym typeface="Calibri"/>
              </a:rPr>
              <a:t>Medical record review – how many admission and/or ED visits in past 6 </a:t>
            </a:r>
            <a:r>
              <a:rPr lang="en-US" sz="2800" b="0" i="0" u="none" strike="noStrike" cap="none" dirty="0" smtClean="0">
                <a:solidFill>
                  <a:schemeClr val="dk1"/>
                </a:solidFill>
                <a:latin typeface="Calibri"/>
                <a:ea typeface="Calibri"/>
                <a:cs typeface="Calibri"/>
                <a:sym typeface="Calibri"/>
              </a:rPr>
              <a:t>months? </a:t>
            </a:r>
            <a:r>
              <a:rPr lang="en-US" sz="2800" dirty="0">
                <a:solidFill>
                  <a:schemeClr val="dk1"/>
                </a:solidFill>
                <a:latin typeface="Calibri"/>
                <a:ea typeface="Calibri"/>
                <a:cs typeface="Calibri"/>
                <a:sym typeface="Calibri"/>
              </a:rPr>
              <a:t>I</a:t>
            </a:r>
            <a:r>
              <a:rPr lang="en-US" sz="2800" b="0" i="0" u="none" strike="noStrike" cap="none" dirty="0" smtClean="0">
                <a:solidFill>
                  <a:schemeClr val="dk1"/>
                </a:solidFill>
                <a:latin typeface="Calibri"/>
                <a:ea typeface="Calibri"/>
                <a:cs typeface="Calibri"/>
                <a:sym typeface="Calibri"/>
              </a:rPr>
              <a:t>n </a:t>
            </a:r>
            <a:r>
              <a:rPr lang="en-US" sz="2800" b="0" i="0" u="none" strike="noStrike" cap="none" dirty="0">
                <a:solidFill>
                  <a:schemeClr val="dk1"/>
                </a:solidFill>
                <a:latin typeface="Calibri"/>
                <a:ea typeface="Calibri"/>
                <a:cs typeface="Calibri"/>
                <a:sym typeface="Calibri"/>
              </a:rPr>
              <a:t>the past year? </a:t>
            </a:r>
            <a:endParaRPr sz="1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400"/>
              <a:buFont typeface="Arial"/>
              <a:buChar char="•"/>
            </a:pPr>
            <a:r>
              <a:rPr lang="en-US" sz="2800" b="0" i="0" u="none" strike="noStrike" cap="none" dirty="0">
                <a:solidFill>
                  <a:schemeClr val="dk1"/>
                </a:solidFill>
                <a:latin typeface="Calibri"/>
                <a:ea typeface="Calibri"/>
                <a:cs typeface="Calibri"/>
                <a:sym typeface="Calibri"/>
              </a:rPr>
              <a:t>Risk score</a:t>
            </a: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400"/>
              <a:buFont typeface="Calibri"/>
              <a:buChar char="•"/>
            </a:pPr>
            <a:r>
              <a:rPr lang="en-US" sz="2800" dirty="0">
                <a:solidFill>
                  <a:schemeClr val="dk1"/>
                </a:solidFill>
                <a:latin typeface="Calibri"/>
                <a:ea typeface="Calibri"/>
                <a:cs typeface="Calibri"/>
                <a:sym typeface="Calibri"/>
              </a:rPr>
              <a:t>Care Sensitivity</a:t>
            </a:r>
            <a:endParaRPr sz="2800" dirty="0">
              <a:solidFill>
                <a:schemeClr val="dk1"/>
              </a:solidFill>
              <a:latin typeface="Calibri"/>
              <a:ea typeface="Calibri"/>
              <a:cs typeface="Calibri"/>
              <a:sym typeface="Calibri"/>
            </a:endParaRPr>
          </a:p>
        </p:txBody>
      </p:sp>
      <p:pic>
        <p:nvPicPr>
          <p:cNvPr id="1050" name="Google Shape;1050;p83"/>
          <p:cNvPicPr preferRelativeResize="0"/>
          <p:nvPr/>
        </p:nvPicPr>
        <p:blipFill rotWithShape="1">
          <a:blip r:embed="rId3">
            <a:alphaModFix/>
          </a:blip>
          <a:srcRect/>
          <a:stretch/>
        </p:blipFill>
        <p:spPr>
          <a:xfrm>
            <a:off x="10501430" y="6126518"/>
            <a:ext cx="427283" cy="627977"/>
          </a:xfrm>
          <a:prstGeom prst="rect">
            <a:avLst/>
          </a:prstGeom>
          <a:noFill/>
          <a:ln>
            <a:noFill/>
          </a:ln>
        </p:spPr>
      </p:pic>
      <p:sp>
        <p:nvSpPr>
          <p:cNvPr id="1051" name="Google Shape;1051;p83"/>
          <p:cNvSpPr/>
          <p:nvPr/>
        </p:nvSpPr>
        <p:spPr>
          <a:xfrm>
            <a:off x="10978661" y="6250403"/>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052" name="Google Shape;1052;p8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sp>
        <p:nvSpPr>
          <p:cNvPr id="1053" name="Google Shape;1053;p83"/>
          <p:cNvSpPr txBox="1">
            <a:spLocks noGrp="1"/>
          </p:cNvSpPr>
          <p:nvPr>
            <p:ph type="ftr" idx="11"/>
          </p:nvPr>
        </p:nvSpPr>
        <p:spPr>
          <a:xfrm>
            <a:off x="0" y="649287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Effect transition="in" filter="fade">
                                      <p:cBhvr>
                                        <p:cTn id="7" dur="10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8434318514_0_0"/>
          <p:cNvSpPr txBox="1"/>
          <p:nvPr/>
        </p:nvSpPr>
        <p:spPr>
          <a:xfrm>
            <a:off x="385000" y="339025"/>
            <a:ext cx="10283100" cy="1568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4860"/>
              <a:buFont typeface="Calibri"/>
              <a:buNone/>
            </a:pPr>
            <a:r>
              <a:rPr lang="en-US" sz="5400" b="1" i="0" u="none" strike="noStrike" cap="none" dirty="0">
                <a:solidFill>
                  <a:schemeClr val="dk1"/>
                </a:solidFill>
                <a:latin typeface="Calibri"/>
                <a:ea typeface="Calibri"/>
                <a:cs typeface="Calibri"/>
                <a:sym typeface="Calibri"/>
              </a:rPr>
              <a:t>Proactive Outreach and the Provider Discussion</a:t>
            </a:r>
            <a:endParaRPr sz="1600" b="0" i="0" u="none" strike="noStrike" cap="none" dirty="0">
              <a:solidFill>
                <a:srgbClr val="000000"/>
              </a:solidFill>
              <a:latin typeface="Arial"/>
              <a:ea typeface="Arial"/>
              <a:cs typeface="Arial"/>
              <a:sym typeface="Arial"/>
            </a:endParaRPr>
          </a:p>
        </p:txBody>
      </p:sp>
      <p:sp>
        <p:nvSpPr>
          <p:cNvPr id="1060" name="Google Shape;1060;g8434318514_0_0"/>
          <p:cNvSpPr/>
          <p:nvPr/>
        </p:nvSpPr>
        <p:spPr>
          <a:xfrm>
            <a:off x="385000" y="2065200"/>
            <a:ext cx="10458300" cy="3745050"/>
          </a:xfrm>
          <a:prstGeom prst="rect">
            <a:avLst/>
          </a:prstGeom>
          <a:noFill/>
          <a:ln w="38100" cap="flat" cmpd="sng">
            <a:solidFill>
              <a:srgbClr val="FBE4D4"/>
            </a:solidFill>
            <a:prstDash val="solid"/>
            <a:round/>
            <a:headEnd type="none" w="sm" len="sm"/>
            <a:tailEnd type="none" w="sm" len="sm"/>
          </a:ln>
        </p:spPr>
        <p:txBody>
          <a:bodyPr spcFirstLastPara="1" wrap="square" lIns="91425" tIns="45700" rIns="91425" bIns="45700" anchor="t" anchorCtr="0">
            <a:noAutofit/>
          </a:bodyPr>
          <a:lstStyle/>
          <a:p>
            <a:pPr marL="285750" marR="0" lvl="0" indent="-311150" algn="l" rtl="0">
              <a:lnSpc>
                <a:spcPct val="100000"/>
              </a:lnSpc>
              <a:spcBef>
                <a:spcPts val="0"/>
              </a:spcBef>
              <a:spcAft>
                <a:spcPts val="0"/>
              </a:spcAft>
              <a:buClr>
                <a:schemeClr val="dk1"/>
              </a:buClr>
              <a:buSzPts val="2400"/>
              <a:buFont typeface="Arial"/>
              <a:buChar char="•"/>
            </a:pPr>
            <a:r>
              <a:rPr lang="en-US" sz="2800" dirty="0">
                <a:solidFill>
                  <a:schemeClr val="dk1"/>
                </a:solidFill>
                <a:latin typeface="Calibri"/>
                <a:ea typeface="Calibri"/>
                <a:cs typeface="Calibri"/>
                <a:sym typeface="Calibri"/>
              </a:rPr>
              <a:t>The p</a:t>
            </a:r>
            <a:r>
              <a:rPr lang="en-US" sz="2800" b="0" i="0" u="none" strike="noStrike" cap="none" dirty="0">
                <a:solidFill>
                  <a:schemeClr val="dk1"/>
                </a:solidFill>
                <a:latin typeface="Calibri"/>
                <a:ea typeface="Calibri"/>
                <a:cs typeface="Calibri"/>
                <a:sym typeface="Calibri"/>
              </a:rPr>
              <a:t>rovider often has knowledge of patient’s circumstances - psychosocial, readiness for change. </a:t>
            </a:r>
            <a:endParaRPr sz="2800" b="0" i="0" u="none" strike="noStrike" cap="none" dirty="0">
              <a:solidFill>
                <a:srgbClr val="000000"/>
              </a:solidFill>
              <a:sym typeface="Arial"/>
            </a:endParaRPr>
          </a:p>
          <a:p>
            <a:pPr marL="914400" marR="0" lvl="1" indent="-381000" algn="l" rtl="0">
              <a:lnSpc>
                <a:spcPct val="100000"/>
              </a:lnSpc>
              <a:spcBef>
                <a:spcPts val="0"/>
              </a:spcBef>
              <a:spcAft>
                <a:spcPts val="0"/>
              </a:spcAft>
              <a:buClr>
                <a:schemeClr val="dk1"/>
              </a:buClr>
              <a:buSzPts val="2400"/>
              <a:buFont typeface="Arial"/>
              <a:buChar char="○"/>
            </a:pPr>
            <a:r>
              <a:rPr lang="en-US" sz="2800" b="0" i="0" u="none" strike="noStrike" cap="none" dirty="0">
                <a:solidFill>
                  <a:schemeClr val="dk1"/>
                </a:solidFill>
                <a:latin typeface="Calibri"/>
                <a:ea typeface="Calibri"/>
                <a:cs typeface="Calibri"/>
                <a:sym typeface="Calibri"/>
              </a:rPr>
              <a:t>Provider input saves time!  </a:t>
            </a:r>
            <a:endParaRPr sz="2800" b="0" i="0" u="none" strike="noStrike" cap="none" dirty="0">
              <a:solidFill>
                <a:schemeClr val="dk1"/>
              </a:solidFill>
              <a:latin typeface="Calibri"/>
              <a:ea typeface="Calibri"/>
              <a:cs typeface="Calibri"/>
              <a:sym typeface="Calibri"/>
            </a:endParaRPr>
          </a:p>
          <a:p>
            <a:pPr marL="285750" marR="0" lvl="0" indent="-311150" algn="l" rtl="0">
              <a:lnSpc>
                <a:spcPct val="100000"/>
              </a:lnSpc>
              <a:spcBef>
                <a:spcPts val="0"/>
              </a:spcBef>
              <a:spcAft>
                <a:spcPts val="0"/>
              </a:spcAft>
              <a:buClr>
                <a:schemeClr val="dk1"/>
              </a:buClr>
              <a:buSzPts val="2400"/>
              <a:buFont typeface="Calibri"/>
              <a:buChar char="•"/>
            </a:pPr>
            <a:r>
              <a:rPr lang="en-US" sz="2800" dirty="0">
                <a:solidFill>
                  <a:schemeClr val="dk1"/>
                </a:solidFill>
                <a:latin typeface="Calibri"/>
                <a:ea typeface="Calibri"/>
                <a:cs typeface="Calibri"/>
                <a:sym typeface="Calibri"/>
              </a:rPr>
              <a:t>The provider can help you identify a group of people who he/she considers important for outreach, and write a standing order - this allows you to provide outreach proactively!</a:t>
            </a:r>
            <a:endParaRPr sz="2800" dirty="0">
              <a:solidFill>
                <a:schemeClr val="dk1"/>
              </a:solidFill>
              <a:latin typeface="Calibri"/>
              <a:ea typeface="Calibri"/>
              <a:cs typeface="Calibri"/>
              <a:sym typeface="Calibri"/>
            </a:endParaRPr>
          </a:p>
          <a:p>
            <a:pPr marL="285750" marR="0" lvl="0" indent="-311150" algn="l" rtl="0">
              <a:lnSpc>
                <a:spcPct val="100000"/>
              </a:lnSpc>
              <a:spcBef>
                <a:spcPts val="0"/>
              </a:spcBef>
              <a:spcAft>
                <a:spcPts val="0"/>
              </a:spcAft>
              <a:buClr>
                <a:schemeClr val="dk1"/>
              </a:buClr>
              <a:buSzPts val="2400"/>
              <a:buFont typeface="Calibri"/>
              <a:buChar char="•"/>
            </a:pPr>
            <a:r>
              <a:rPr lang="en-US" sz="2800" dirty="0">
                <a:solidFill>
                  <a:schemeClr val="dk1"/>
                </a:solidFill>
                <a:latin typeface="Calibri"/>
                <a:ea typeface="Calibri"/>
                <a:cs typeface="Calibri"/>
                <a:sym typeface="Calibri"/>
              </a:rPr>
              <a:t>Setting up a regular time for discussion of patients is not only helpful, but billable (more to come later).</a:t>
            </a:r>
            <a:endParaRPr sz="2800" dirty="0">
              <a:solidFill>
                <a:schemeClr val="dk1"/>
              </a:solidFill>
              <a:latin typeface="Calibri"/>
              <a:ea typeface="Calibri"/>
              <a:cs typeface="Calibri"/>
              <a:sym typeface="Calibri"/>
            </a:endParaRPr>
          </a:p>
        </p:txBody>
      </p:sp>
      <p:sp>
        <p:nvSpPr>
          <p:cNvPr id="1061" name="Google Shape;1061;g8434318514_0_0"/>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062" name="Google Shape;1062;g8434318514_0_0"/>
          <p:cNvSpPr/>
          <p:nvPr/>
        </p:nvSpPr>
        <p:spPr>
          <a:xfrm>
            <a:off x="11056283" y="6240828"/>
            <a:ext cx="750300" cy="50400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063" name="Google Shape;1063;g8434318514_0_0"/>
          <p:cNvSpPr txBox="1">
            <a:spLocks noGrp="1"/>
          </p:cNvSpPr>
          <p:nvPr>
            <p:ph type="ftr" idx="11"/>
          </p:nvPr>
        </p:nvSpPr>
        <p:spPr>
          <a:xfrm>
            <a:off x="44797" y="6485584"/>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064" name="Google Shape;1064;g8434318514_0_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82</a:t>
            </a:fld>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85"/>
          <p:cNvSpPr txBox="1"/>
          <p:nvPr/>
        </p:nvSpPr>
        <p:spPr>
          <a:xfrm>
            <a:off x="0" y="213046"/>
            <a:ext cx="12192000" cy="152050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681"/>
              </a:buClr>
              <a:buSzPts val="4860"/>
              <a:buFont typeface="Calibri"/>
              <a:buNone/>
            </a:pPr>
            <a:r>
              <a:rPr lang="en-US" sz="6000" b="1" dirty="0">
                <a:solidFill>
                  <a:schemeClr val="dk1"/>
                </a:solidFill>
                <a:latin typeface="Calibri"/>
                <a:ea typeface="Calibri"/>
                <a:cs typeface="Calibri"/>
                <a:sym typeface="Calibri"/>
              </a:rPr>
              <a:t>If you can’t enroll the patient, who else can provide support?</a:t>
            </a:r>
            <a:endParaRPr sz="6000" b="1" i="0" u="none" strike="noStrike" cap="none" dirty="0">
              <a:solidFill>
                <a:schemeClr val="dk1"/>
              </a:solidFill>
              <a:latin typeface="Calibri"/>
              <a:ea typeface="Calibri"/>
              <a:cs typeface="Calibri"/>
              <a:sym typeface="Calibri"/>
            </a:endParaRPr>
          </a:p>
        </p:txBody>
      </p:sp>
      <p:sp>
        <p:nvSpPr>
          <p:cNvPr id="1071" name="Google Shape;1071;p85"/>
          <p:cNvSpPr/>
          <p:nvPr/>
        </p:nvSpPr>
        <p:spPr>
          <a:xfrm>
            <a:off x="417100" y="2125547"/>
            <a:ext cx="11421974" cy="1736700"/>
          </a:xfrm>
          <a:prstGeom prst="roundRect">
            <a:avLst>
              <a:gd name="adj" fmla="val 16667"/>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457200">
              <a:lnSpc>
                <a:spcPct val="90000"/>
              </a:lnSpc>
              <a:spcBef>
                <a:spcPts val="500"/>
              </a:spcBef>
              <a:buClr>
                <a:srgbClr val="797979"/>
              </a:buClr>
              <a:buSzPts val="2000"/>
            </a:pPr>
            <a:r>
              <a:rPr lang="en-US" sz="2400" dirty="0" smtClean="0">
                <a:solidFill>
                  <a:schemeClr val="dk1"/>
                </a:solidFill>
                <a:latin typeface="Calibri"/>
                <a:ea typeface="Calibri"/>
                <a:cs typeface="Calibri"/>
                <a:sym typeface="Calibri"/>
              </a:rPr>
              <a:t>If </a:t>
            </a:r>
            <a:r>
              <a:rPr lang="en-US" sz="2400" dirty="0">
                <a:solidFill>
                  <a:schemeClr val="dk1"/>
                </a:solidFill>
                <a:latin typeface="Calibri"/>
                <a:ea typeface="Calibri"/>
                <a:cs typeface="Calibri"/>
                <a:sym typeface="Calibri"/>
              </a:rPr>
              <a:t>you can’t support the patient because of insurance, they don’t meet the qualifications of high risk, or any other reason, the best option for the patient is a referral to a community resource that </a:t>
            </a:r>
            <a:r>
              <a:rPr lang="en-US" sz="2400" i="1" dirty="0">
                <a:solidFill>
                  <a:schemeClr val="dk1"/>
                </a:solidFill>
                <a:latin typeface="Calibri"/>
                <a:ea typeface="Calibri"/>
                <a:cs typeface="Calibri"/>
                <a:sym typeface="Calibri"/>
              </a:rPr>
              <a:t>can</a:t>
            </a:r>
            <a:r>
              <a:rPr lang="en-US" sz="2400" dirty="0">
                <a:solidFill>
                  <a:schemeClr val="dk1"/>
                </a:solidFill>
                <a:latin typeface="Calibri"/>
                <a:ea typeface="Calibri"/>
                <a:cs typeface="Calibri"/>
                <a:sym typeface="Calibri"/>
              </a:rPr>
              <a:t> support them.  Often, payers have centralized care teams that can also provide support.</a:t>
            </a:r>
            <a:endParaRPr sz="2400" b="0" i="0" u="none" strike="noStrike" cap="none" dirty="0">
              <a:solidFill>
                <a:schemeClr val="dk1"/>
              </a:solidFill>
              <a:latin typeface="Calibri"/>
              <a:ea typeface="Calibri"/>
              <a:cs typeface="Calibri"/>
              <a:sym typeface="Calibri"/>
            </a:endParaRPr>
          </a:p>
        </p:txBody>
      </p:sp>
      <p:sp>
        <p:nvSpPr>
          <p:cNvPr id="1072" name="Google Shape;1072;p85"/>
          <p:cNvSpPr/>
          <p:nvPr/>
        </p:nvSpPr>
        <p:spPr>
          <a:xfrm>
            <a:off x="417100" y="4478566"/>
            <a:ext cx="4953142" cy="981736"/>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For </a:t>
            </a:r>
            <a:r>
              <a:rPr lang="en-US" sz="2400" b="1" i="0" u="none" strike="noStrike" cap="none">
                <a:solidFill>
                  <a:schemeClr val="dk1"/>
                </a:solidFill>
                <a:latin typeface="Calibri"/>
                <a:ea typeface="Calibri"/>
                <a:cs typeface="Calibri"/>
                <a:sym typeface="Calibri"/>
              </a:rPr>
              <a:t>Blue Cross Health and Wellness</a:t>
            </a:r>
            <a:r>
              <a:rPr lang="en-US" sz="2400" b="0" i="0" u="none" strike="noStrike" cap="none">
                <a:solidFill>
                  <a:schemeClr val="dk1"/>
                </a:solidFill>
                <a:latin typeface="Calibri"/>
                <a:ea typeface="Calibri"/>
                <a:cs typeface="Calibri"/>
                <a:sym typeface="Calibri"/>
              </a:rPr>
              <a:t>: call 800-775-2583</a:t>
            </a:r>
            <a:endParaRPr sz="2400" b="0" i="0" u="none" strike="noStrike" cap="none">
              <a:solidFill>
                <a:schemeClr val="dk1"/>
              </a:solidFill>
              <a:latin typeface="Calibri"/>
              <a:ea typeface="Calibri"/>
              <a:cs typeface="Calibri"/>
              <a:sym typeface="Calibri"/>
            </a:endParaRPr>
          </a:p>
        </p:txBody>
      </p:sp>
      <p:sp>
        <p:nvSpPr>
          <p:cNvPr id="1073" name="Google Shape;1073;p85"/>
          <p:cNvSpPr/>
          <p:nvPr/>
        </p:nvSpPr>
        <p:spPr>
          <a:xfrm>
            <a:off x="5862919" y="4153579"/>
            <a:ext cx="5976155" cy="1736601"/>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For Coordinated Care Program </a:t>
            </a:r>
            <a:r>
              <a:rPr lang="en-US" sz="2400" b="1" i="0" u="none" strike="noStrike" cap="none">
                <a:solidFill>
                  <a:schemeClr val="dk1"/>
                </a:solidFill>
                <a:latin typeface="Calibri"/>
                <a:ea typeface="Calibri"/>
                <a:cs typeface="Calibri"/>
                <a:sym typeface="Calibri"/>
              </a:rPr>
              <a:t>Blue Cross and BCN:</a:t>
            </a:r>
            <a:r>
              <a:rPr lang="en-US" sz="2400" b="0" i="0" u="none" strike="noStrike" cap="none">
                <a:solidFill>
                  <a:schemeClr val="dk1"/>
                </a:solidFill>
                <a:latin typeface="Calibri"/>
                <a:ea typeface="Calibri"/>
                <a:cs typeface="Calibri"/>
                <a:sym typeface="Calibri"/>
              </a:rPr>
              <a:t> call 1-800-845-5982</a:t>
            </a:r>
            <a:endParaRPr sz="24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For Coordinated Care Program </a:t>
            </a:r>
            <a:r>
              <a:rPr lang="en-US" sz="2400" b="1" i="0" u="none" strike="noStrike" cap="none">
                <a:solidFill>
                  <a:schemeClr val="dk1"/>
                </a:solidFill>
                <a:latin typeface="Calibri"/>
                <a:ea typeface="Calibri"/>
                <a:cs typeface="Calibri"/>
                <a:sym typeface="Calibri"/>
              </a:rPr>
              <a:t>Blue Cross Complete:</a:t>
            </a:r>
            <a:r>
              <a:rPr lang="en-US" sz="2400" b="0" i="0" u="none" strike="noStrike" cap="none">
                <a:solidFill>
                  <a:schemeClr val="dk1"/>
                </a:solidFill>
                <a:latin typeface="Calibri"/>
                <a:ea typeface="Calibri"/>
                <a:cs typeface="Calibri"/>
                <a:sym typeface="Calibri"/>
              </a:rPr>
              <a:t> call 888-288-1722</a:t>
            </a:r>
            <a:endParaRPr sz="2400" b="0" i="0" u="none" strike="noStrike" cap="none">
              <a:solidFill>
                <a:schemeClr val="dk1"/>
              </a:solidFill>
              <a:latin typeface="Calibri"/>
              <a:ea typeface="Calibri"/>
              <a:cs typeface="Calibri"/>
              <a:sym typeface="Calibri"/>
            </a:endParaRPr>
          </a:p>
        </p:txBody>
      </p:sp>
      <p:sp>
        <p:nvSpPr>
          <p:cNvPr id="1074" name="Google Shape;1074;p85"/>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dirty="0"/>
          </a:p>
        </p:txBody>
      </p:sp>
      <p:sp>
        <p:nvSpPr>
          <p:cNvPr id="1075" name="Google Shape;1075;p8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83</a:t>
            </a:fld>
            <a:endParaRPr/>
          </a:p>
        </p:txBody>
      </p:sp>
    </p:spTree>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081" name="Google Shape;1081;g74dc89e2c8_0_0"/>
          <p:cNvPicPr preferRelativeResize="0"/>
          <p:nvPr/>
        </p:nvPicPr>
        <p:blipFill>
          <a:blip r:embed="rId3">
            <a:alphaModFix/>
          </a:blip>
          <a:stretch>
            <a:fillRect/>
          </a:stretch>
        </p:blipFill>
        <p:spPr>
          <a:xfrm>
            <a:off x="143100" y="2102081"/>
            <a:ext cx="11299726" cy="3812850"/>
          </a:xfrm>
          <a:prstGeom prst="rect">
            <a:avLst/>
          </a:prstGeom>
          <a:noFill/>
          <a:ln>
            <a:noFill/>
          </a:ln>
        </p:spPr>
      </p:pic>
      <p:sp>
        <p:nvSpPr>
          <p:cNvPr id="1082" name="Google Shape;1082;g74dc89e2c8_0_0"/>
          <p:cNvSpPr txBox="1">
            <a:spLocks noGrp="1"/>
          </p:cNvSpPr>
          <p:nvPr>
            <p:ph type="title" idx="4294967295"/>
          </p:nvPr>
        </p:nvSpPr>
        <p:spPr>
          <a:xfrm>
            <a:off x="143100" y="365125"/>
            <a:ext cx="11210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dirty="0"/>
              <a:t>Priority Health Outpatient Care Management Contacts</a:t>
            </a:r>
            <a:endParaRPr sz="6000" b="1" dirty="0"/>
          </a:p>
        </p:txBody>
      </p:sp>
      <p:sp>
        <p:nvSpPr>
          <p:cNvPr id="6" name="Google Shape;1074;p85"/>
          <p:cNvSpPr txBox="1">
            <a:spLocks/>
          </p:cNvSpPr>
          <p:nvPr/>
        </p:nvSpPr>
        <p:spPr>
          <a:xfrm>
            <a:off x="0" y="6538912"/>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smtClean="0">
                <a:solidFill>
                  <a:srgbClr val="888888"/>
                </a:solidFill>
                <a:latin typeface="Calibri" panose="020F0502020204030204" pitchFamily="34" charset="0"/>
                <a:cs typeface="Calibri" panose="020F0502020204030204" pitchFamily="34" charset="0"/>
              </a:rPr>
              <a:t>Specialty Team Based Care V8 5.5.2020</a:t>
            </a:r>
            <a:endParaRPr lang="en-US" sz="1200" dirty="0">
              <a:solidFill>
                <a:srgbClr val="888888"/>
              </a:solidFill>
              <a:latin typeface="Calibri" panose="020F0502020204030204" pitchFamily="34" charset="0"/>
              <a:cs typeface="Calibri" panose="020F0502020204030204" pitchFamily="34" charset="0"/>
            </a:endParaRPr>
          </a:p>
        </p:txBody>
      </p:sp>
      <p:sp>
        <p:nvSpPr>
          <p:cNvPr id="7" name="Google Shape;1075;p85"/>
          <p:cNvSpPr txBox="1">
            <a:spLocks/>
          </p:cNvSpPr>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200"/>
            </a:pPr>
            <a:fld id="{00000000-1234-1234-1234-123412341234}" type="slidenum">
              <a:rPr lang="en-US" sz="1200" smtClean="0">
                <a:solidFill>
                  <a:srgbClr val="888888"/>
                </a:solidFill>
                <a:latin typeface="Calibri" panose="020F0502020204030204" pitchFamily="34" charset="0"/>
                <a:cs typeface="Calibri" panose="020F0502020204030204" pitchFamily="34" charset="0"/>
              </a:rPr>
              <a:pPr algn="r">
                <a:buSzPts val="1200"/>
              </a:pPr>
              <a:t>84</a:t>
            </a:fld>
            <a:endParaRPr lang="en-US" sz="1200">
              <a:solidFill>
                <a:srgbClr val="888888"/>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87"/>
          <p:cNvPicPr preferRelativeResize="0"/>
          <p:nvPr/>
        </p:nvPicPr>
        <p:blipFill rotWithShape="1">
          <a:blip r:embed="rId3">
            <a:alphaModFix/>
          </a:blip>
          <a:srcRect/>
          <a:stretch/>
        </p:blipFill>
        <p:spPr>
          <a:xfrm>
            <a:off x="4453841" y="1552195"/>
            <a:ext cx="1752600" cy="2091546"/>
          </a:xfrm>
          <a:prstGeom prst="rect">
            <a:avLst/>
          </a:prstGeom>
          <a:noFill/>
          <a:ln>
            <a:noFill/>
          </a:ln>
        </p:spPr>
      </p:pic>
      <p:sp>
        <p:nvSpPr>
          <p:cNvPr id="1091" name="Google Shape;1091;p87"/>
          <p:cNvSpPr txBox="1"/>
          <p:nvPr/>
        </p:nvSpPr>
        <p:spPr>
          <a:xfrm>
            <a:off x="343120" y="93483"/>
            <a:ext cx="11048780" cy="1323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How to Start the Conversation</a:t>
            </a:r>
            <a:endParaRPr sz="6600" b="1" i="0" u="none" strike="noStrike" cap="none">
              <a:solidFill>
                <a:schemeClr val="dk1"/>
              </a:solidFill>
              <a:latin typeface="Calibri"/>
              <a:ea typeface="Calibri"/>
              <a:cs typeface="Calibri"/>
              <a:sym typeface="Calibri"/>
            </a:endParaRPr>
          </a:p>
        </p:txBody>
      </p:sp>
      <p:sp>
        <p:nvSpPr>
          <p:cNvPr id="1092" name="Google Shape;1092;p87"/>
          <p:cNvSpPr/>
          <p:nvPr/>
        </p:nvSpPr>
        <p:spPr>
          <a:xfrm>
            <a:off x="1250646" y="1792258"/>
            <a:ext cx="4285621"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Introducing care management to patient/caregiver</a:t>
            </a:r>
            <a:endParaRPr sz="3200" b="0" i="0" u="none" strike="noStrike" cap="none">
              <a:solidFill>
                <a:schemeClr val="dk1"/>
              </a:solidFill>
              <a:latin typeface="Calibri"/>
              <a:ea typeface="Calibri"/>
              <a:cs typeface="Calibri"/>
              <a:sym typeface="Calibri"/>
            </a:endParaRPr>
          </a:p>
        </p:txBody>
      </p:sp>
      <p:sp>
        <p:nvSpPr>
          <p:cNvPr id="1093" name="Google Shape;1093;p87"/>
          <p:cNvSpPr/>
          <p:nvPr/>
        </p:nvSpPr>
        <p:spPr>
          <a:xfrm>
            <a:off x="6616896" y="1825187"/>
            <a:ext cx="3576918" cy="1212486"/>
          </a:xfrm>
          <a:prstGeom prst="wedgeRoundRectCallout">
            <a:avLst>
              <a:gd name="adj1" fmla="val -64757"/>
              <a:gd name="adj2" fmla="val 9413"/>
              <a:gd name="adj3" fmla="val 1666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What is your elevator speech?</a:t>
            </a:r>
            <a:endParaRPr sz="1400" b="0" i="0" u="none" strike="noStrike" cap="none">
              <a:solidFill>
                <a:srgbClr val="000000"/>
              </a:solidFill>
              <a:latin typeface="Arial"/>
              <a:ea typeface="Arial"/>
              <a:cs typeface="Arial"/>
              <a:sym typeface="Arial"/>
            </a:endParaRPr>
          </a:p>
        </p:txBody>
      </p:sp>
      <p:sp>
        <p:nvSpPr>
          <p:cNvPr id="1094" name="Google Shape;1094;p87"/>
          <p:cNvSpPr/>
          <p:nvPr/>
        </p:nvSpPr>
        <p:spPr>
          <a:xfrm>
            <a:off x="8626671" y="4636798"/>
            <a:ext cx="349505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Asking patient/caregiver</a:t>
            </a:r>
            <a:endParaRPr sz="3200" b="0" i="0" u="none" strike="noStrike" cap="none">
              <a:solidFill>
                <a:schemeClr val="dk1"/>
              </a:solidFill>
              <a:latin typeface="Calibri"/>
              <a:ea typeface="Calibri"/>
              <a:cs typeface="Calibri"/>
              <a:sym typeface="Calibri"/>
            </a:endParaRPr>
          </a:p>
        </p:txBody>
      </p:sp>
      <p:sp>
        <p:nvSpPr>
          <p:cNvPr id="1095" name="Google Shape;1095;p87"/>
          <p:cNvSpPr/>
          <p:nvPr/>
        </p:nvSpPr>
        <p:spPr>
          <a:xfrm>
            <a:off x="1147071" y="4207906"/>
            <a:ext cx="4434579" cy="1811893"/>
          </a:xfrm>
          <a:prstGeom prst="wedgeRoundRectCallout">
            <a:avLst>
              <a:gd name="adj1" fmla="val 72698"/>
              <a:gd name="adj2" fmla="val 1816"/>
              <a:gd name="adj3" fmla="val 1666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What are your concerns and what would you like to work on?</a:t>
            </a:r>
            <a:endParaRPr sz="1400" b="0" i="0" u="none" strike="noStrike" cap="none">
              <a:solidFill>
                <a:srgbClr val="000000"/>
              </a:solidFill>
              <a:latin typeface="Arial"/>
              <a:ea typeface="Arial"/>
              <a:cs typeface="Arial"/>
              <a:sym typeface="Arial"/>
            </a:endParaRPr>
          </a:p>
        </p:txBody>
      </p:sp>
      <p:pic>
        <p:nvPicPr>
          <p:cNvPr id="1096" name="Google Shape;1096;p87"/>
          <p:cNvPicPr preferRelativeResize="0"/>
          <p:nvPr/>
        </p:nvPicPr>
        <p:blipFill rotWithShape="1">
          <a:blip r:embed="rId4">
            <a:alphaModFix/>
          </a:blip>
          <a:srcRect/>
          <a:stretch/>
        </p:blipFill>
        <p:spPr>
          <a:xfrm>
            <a:off x="6616896" y="4055788"/>
            <a:ext cx="2009775" cy="2239238"/>
          </a:xfrm>
          <a:prstGeom prst="rect">
            <a:avLst/>
          </a:prstGeom>
          <a:noFill/>
          <a:ln>
            <a:noFill/>
          </a:ln>
        </p:spPr>
      </p:pic>
      <p:sp>
        <p:nvSpPr>
          <p:cNvPr id="1097" name="Google Shape;1097;p87"/>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098" name="Google Shape;1098;p87"/>
          <p:cNvSpPr txBox="1">
            <a:spLocks noGrp="1"/>
          </p:cNvSpPr>
          <p:nvPr>
            <p:ph type="ftr" idx="11"/>
          </p:nvPr>
        </p:nvSpPr>
        <p:spPr>
          <a:xfrm>
            <a:off x="0" y="650066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099" name="Google Shape;1099;p87"/>
          <p:cNvSpPr txBox="1">
            <a:spLocks noGrp="1"/>
          </p:cNvSpPr>
          <p:nvPr>
            <p:ph type="sldNum" idx="12"/>
          </p:nvPr>
        </p:nvSpPr>
        <p:spPr>
          <a:xfrm>
            <a:off x="9448800" y="650789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3">
                                            <p:txEl>
                                              <p:pRg st="0" end="0"/>
                                            </p:txEl>
                                          </p:spTgt>
                                        </p:tgtEl>
                                        <p:attrNameLst>
                                          <p:attrName>style.visibility</p:attrName>
                                        </p:attrNameLst>
                                      </p:cBhvr>
                                      <p:to>
                                        <p:strVal val="visible"/>
                                      </p:to>
                                    </p:set>
                                    <p:animEffect transition="in" filter="fade">
                                      <p:cBhvr>
                                        <p:cTn id="7" dur="500"/>
                                        <p:tgtEl>
                                          <p:spTgt spid="10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5">
                                            <p:txEl>
                                              <p:pRg st="0" end="0"/>
                                            </p:txEl>
                                          </p:spTgt>
                                        </p:tgtEl>
                                        <p:attrNameLst>
                                          <p:attrName>style.visibility</p:attrName>
                                        </p:attrNameLst>
                                      </p:cBhvr>
                                      <p:to>
                                        <p:strVal val="visible"/>
                                      </p:to>
                                    </p:set>
                                    <p:animEffect transition="in" filter="fade">
                                      <p:cBhvr>
                                        <p:cTn id="12" dur="500"/>
                                        <p:tgtEl>
                                          <p:spTgt spid="10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88"/>
          <p:cNvSpPr txBox="1"/>
          <p:nvPr/>
        </p:nvSpPr>
        <p:spPr>
          <a:xfrm>
            <a:off x="487455" y="426194"/>
            <a:ext cx="9660178" cy="157928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6600" b="1" i="0" u="none" strike="noStrike" cap="none">
                <a:solidFill>
                  <a:schemeClr val="dk1"/>
                </a:solidFill>
                <a:latin typeface="Calibri"/>
                <a:ea typeface="Calibri"/>
                <a:cs typeface="Calibri"/>
                <a:sym typeface="Calibri"/>
              </a:rPr>
              <a:t>Patient Agreement to Care Management Services</a:t>
            </a:r>
            <a:endParaRPr sz="5400" b="1" i="0" u="none" strike="noStrike" cap="none">
              <a:solidFill>
                <a:schemeClr val="dk1"/>
              </a:solidFill>
              <a:latin typeface="Calibri"/>
              <a:ea typeface="Calibri"/>
              <a:cs typeface="Calibri"/>
              <a:sym typeface="Calibri"/>
            </a:endParaRPr>
          </a:p>
        </p:txBody>
      </p:sp>
      <p:sp>
        <p:nvSpPr>
          <p:cNvPr id="1106" name="Google Shape;1106;p88"/>
          <p:cNvSpPr/>
          <p:nvPr/>
        </p:nvSpPr>
        <p:spPr>
          <a:xfrm>
            <a:off x="4114800" y="2781534"/>
            <a:ext cx="620448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What is </a:t>
            </a:r>
            <a:r>
              <a:rPr lang="en-US" sz="4400" b="1" i="0" u="none" strike="noStrike" cap="none" dirty="0">
                <a:solidFill>
                  <a:schemeClr val="dk1"/>
                </a:solidFill>
                <a:latin typeface="Calibri"/>
                <a:ea typeface="Calibri"/>
                <a:cs typeface="Calibri"/>
                <a:sym typeface="Calibri"/>
              </a:rPr>
              <a:t>agreement</a:t>
            </a:r>
            <a:r>
              <a:rPr lang="en-US" sz="44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
        <p:nvSpPr>
          <p:cNvPr id="1107" name="Google Shape;1107;p88"/>
          <p:cNvSpPr txBox="1"/>
          <p:nvPr/>
        </p:nvSpPr>
        <p:spPr>
          <a:xfrm>
            <a:off x="4141849" y="3848754"/>
            <a:ext cx="5864212" cy="12790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865"/>
              </a:buClr>
              <a:buSzPts val="3200"/>
              <a:buFont typeface="Arial"/>
              <a:buNone/>
            </a:pPr>
            <a:r>
              <a:rPr lang="en-US" sz="4400" b="0" i="0" u="none" strike="noStrike" cap="none">
                <a:solidFill>
                  <a:schemeClr val="dk1"/>
                </a:solidFill>
                <a:latin typeface="Calibri"/>
                <a:ea typeface="Calibri"/>
                <a:cs typeface="Calibri"/>
                <a:sym typeface="Calibri"/>
              </a:rPr>
              <a:t>How do you </a:t>
            </a:r>
            <a:r>
              <a:rPr lang="en-US" sz="4400" b="1" i="0" u="none" strike="noStrike" cap="none">
                <a:solidFill>
                  <a:schemeClr val="dk1"/>
                </a:solidFill>
                <a:latin typeface="Calibri"/>
                <a:ea typeface="Calibri"/>
                <a:cs typeface="Calibri"/>
                <a:sym typeface="Calibri"/>
              </a:rPr>
              <a:t>document agreement</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797979"/>
              </a:buClr>
              <a:buSzPts val="32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32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3200"/>
              <a:buFont typeface="Arial"/>
              <a:buNone/>
            </a:pPr>
            <a:endParaRPr sz="4400" b="0" i="0" u="none" strike="noStrike" cap="none">
              <a:solidFill>
                <a:schemeClr val="dk1"/>
              </a:solidFill>
              <a:latin typeface="Calibri"/>
              <a:ea typeface="Calibri"/>
              <a:cs typeface="Calibri"/>
              <a:sym typeface="Calibri"/>
            </a:endParaRPr>
          </a:p>
        </p:txBody>
      </p:sp>
      <p:pic>
        <p:nvPicPr>
          <p:cNvPr id="1108" name="Google Shape;1108;p88"/>
          <p:cNvPicPr preferRelativeResize="0"/>
          <p:nvPr/>
        </p:nvPicPr>
        <p:blipFill rotWithShape="1">
          <a:blip r:embed="rId3">
            <a:alphaModFix/>
          </a:blip>
          <a:srcRect/>
          <a:stretch/>
        </p:blipFill>
        <p:spPr>
          <a:xfrm>
            <a:off x="1016025" y="2580879"/>
            <a:ext cx="2810513" cy="2657085"/>
          </a:xfrm>
          <a:prstGeom prst="rect">
            <a:avLst/>
          </a:prstGeom>
          <a:noFill/>
          <a:ln>
            <a:noFill/>
          </a:ln>
        </p:spPr>
      </p:pic>
      <p:sp>
        <p:nvSpPr>
          <p:cNvPr id="1109" name="Google Shape;1109;p8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110" name="Google Shape;1110;p8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spTree>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89"/>
          <p:cNvSpPr txBox="1"/>
          <p:nvPr/>
        </p:nvSpPr>
        <p:spPr>
          <a:xfrm>
            <a:off x="1524000" y="180037"/>
            <a:ext cx="9144000"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Care Management Process</a:t>
            </a:r>
            <a:endParaRPr sz="6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                                                             </a:t>
            </a:r>
            <a:endParaRPr sz="6600" b="0" i="0" u="none" strike="noStrike" cap="none">
              <a:solidFill>
                <a:schemeClr val="dk1"/>
              </a:solidFill>
              <a:latin typeface="Calibri"/>
              <a:ea typeface="Calibri"/>
              <a:cs typeface="Calibri"/>
              <a:sym typeface="Calibri"/>
            </a:endParaRPr>
          </a:p>
        </p:txBody>
      </p:sp>
      <p:grpSp>
        <p:nvGrpSpPr>
          <p:cNvPr id="1117" name="Google Shape;1117;p89"/>
          <p:cNvGrpSpPr/>
          <p:nvPr/>
        </p:nvGrpSpPr>
        <p:grpSpPr>
          <a:xfrm>
            <a:off x="1923387" y="1962403"/>
            <a:ext cx="8345226" cy="3230921"/>
            <a:chOff x="4537" y="0"/>
            <a:chExt cx="9491680" cy="4064000"/>
          </a:xfrm>
        </p:grpSpPr>
        <p:sp>
          <p:nvSpPr>
            <p:cNvPr id="1118" name="Google Shape;1118;p89"/>
            <p:cNvSpPr/>
            <p:nvPr/>
          </p:nvSpPr>
          <p:spPr>
            <a:xfrm>
              <a:off x="736622" y="0"/>
              <a:ext cx="8075641"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119" name="Google Shape;1119;p89"/>
            <p:cNvSpPr/>
            <p:nvPr/>
          </p:nvSpPr>
          <p:spPr>
            <a:xfrm>
              <a:off x="4537" y="1219199"/>
              <a:ext cx="1878811" cy="1625600"/>
            </a:xfrm>
            <a:prstGeom prst="roundRect">
              <a:avLst>
                <a:gd name="adj" fmla="val 16667"/>
              </a:avLst>
            </a:prstGeom>
            <a:solidFill>
              <a:srgbClr val="0096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120" name="Google Shape;1120;p89"/>
            <p:cNvSpPr txBox="1"/>
            <p:nvPr/>
          </p:nvSpPr>
          <p:spPr>
            <a:xfrm>
              <a:off x="83892" y="1298554"/>
              <a:ext cx="1720101"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Identify and Enroll</a:t>
              </a:r>
              <a:endParaRPr sz="1800" b="0" i="0" u="none" strike="noStrike" cap="none">
                <a:solidFill>
                  <a:srgbClr val="797979"/>
                </a:solidFill>
                <a:latin typeface="Calibri"/>
                <a:ea typeface="Calibri"/>
                <a:cs typeface="Calibri"/>
                <a:sym typeface="Calibri"/>
              </a:endParaRPr>
            </a:p>
          </p:txBody>
        </p:sp>
        <p:sp>
          <p:nvSpPr>
            <p:cNvPr id="1121" name="Google Shape;1121;p89"/>
            <p:cNvSpPr/>
            <p:nvPr/>
          </p:nvSpPr>
          <p:spPr>
            <a:xfrm>
              <a:off x="2196484" y="1219199"/>
              <a:ext cx="2516348" cy="1625600"/>
            </a:xfrm>
            <a:prstGeom prst="roundRect">
              <a:avLst>
                <a:gd name="adj" fmla="val 16667"/>
              </a:avLst>
            </a:prstGeom>
            <a:solidFill>
              <a:srgbClr val="003865"/>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122" name="Google Shape;1122;p89"/>
            <p:cNvSpPr txBox="1"/>
            <p:nvPr/>
          </p:nvSpPr>
          <p:spPr>
            <a:xfrm>
              <a:off x="2275839" y="1298554"/>
              <a:ext cx="2357638"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Assessment and Care Plan</a:t>
              </a:r>
              <a:endParaRPr sz="2800" b="0" i="0" u="none" strike="noStrike" cap="none">
                <a:solidFill>
                  <a:srgbClr val="FEFFFF"/>
                </a:solidFill>
                <a:latin typeface="Calibri"/>
                <a:ea typeface="Calibri"/>
                <a:cs typeface="Calibri"/>
                <a:sym typeface="Calibri"/>
              </a:endParaRPr>
            </a:p>
          </p:txBody>
        </p:sp>
        <p:sp>
          <p:nvSpPr>
            <p:cNvPr id="1123" name="Google Shape;1123;p89"/>
            <p:cNvSpPr/>
            <p:nvPr/>
          </p:nvSpPr>
          <p:spPr>
            <a:xfrm>
              <a:off x="5025967" y="1219199"/>
              <a:ext cx="2278303" cy="16256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124" name="Google Shape;1124;p89"/>
            <p:cNvSpPr txBox="1"/>
            <p:nvPr/>
          </p:nvSpPr>
          <p:spPr>
            <a:xfrm>
              <a:off x="5105322" y="1298554"/>
              <a:ext cx="2119593"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Implement</a:t>
              </a:r>
              <a:endParaRPr sz="1800" b="0" i="0" u="none" strike="noStrike" cap="none">
                <a:solidFill>
                  <a:srgbClr val="797979"/>
                </a:solidFill>
                <a:latin typeface="Calibri"/>
                <a:ea typeface="Calibri"/>
                <a:cs typeface="Calibri"/>
                <a:sym typeface="Calibri"/>
              </a:endParaRPr>
            </a:p>
          </p:txBody>
        </p:sp>
        <p:sp>
          <p:nvSpPr>
            <p:cNvPr id="1125" name="Google Shape;1125;p89"/>
            <p:cNvSpPr/>
            <p:nvPr/>
          </p:nvSpPr>
          <p:spPr>
            <a:xfrm>
              <a:off x="7617406" y="1219199"/>
              <a:ext cx="1878811" cy="1625600"/>
            </a:xfrm>
            <a:prstGeom prst="roundRect">
              <a:avLst>
                <a:gd name="adj" fmla="val 16667"/>
              </a:avLst>
            </a:prstGeom>
            <a:solidFill>
              <a:srgbClr val="52525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126" name="Google Shape;1126;p89"/>
            <p:cNvSpPr txBox="1"/>
            <p:nvPr/>
          </p:nvSpPr>
          <p:spPr>
            <a:xfrm>
              <a:off x="7696761" y="1298554"/>
              <a:ext cx="1720101" cy="1466890"/>
            </a:xfrm>
            <a:prstGeom prst="rect">
              <a:avLst/>
            </a:prstGeom>
            <a:solidFill>
              <a:srgbClr val="525252"/>
            </a:solid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Close</a:t>
              </a:r>
              <a:endParaRPr sz="1800" b="0" i="0" u="none" strike="noStrike" cap="none">
                <a:solidFill>
                  <a:srgbClr val="797979"/>
                </a:solidFill>
                <a:latin typeface="Calibri"/>
                <a:ea typeface="Calibri"/>
                <a:cs typeface="Calibri"/>
                <a:sym typeface="Calibri"/>
              </a:endParaRPr>
            </a:p>
          </p:txBody>
        </p:sp>
      </p:grpSp>
      <p:sp>
        <p:nvSpPr>
          <p:cNvPr id="1127" name="Google Shape;1127;p8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128" name="Google Shape;1128;p89"/>
          <p:cNvSpPr txBox="1">
            <a:spLocks noGrp="1"/>
          </p:cNvSpPr>
          <p:nvPr>
            <p:ph type="sldNum" idx="12"/>
          </p:nvPr>
        </p:nvSpPr>
        <p:spPr>
          <a:xfrm>
            <a:off x="9442673" y="65322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87</a:t>
            </a:fld>
            <a:endParaRPr/>
          </a:p>
        </p:txBody>
      </p:sp>
    </p:spTree>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90"/>
          <p:cNvSpPr txBox="1"/>
          <p:nvPr/>
        </p:nvSpPr>
        <p:spPr>
          <a:xfrm>
            <a:off x="449179" y="520381"/>
            <a:ext cx="10988842"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4860"/>
              <a:buFont typeface="Calibri"/>
              <a:buNone/>
            </a:pPr>
            <a:r>
              <a:rPr lang="en-US" sz="6600" b="1" i="0" u="none" strike="noStrike" cap="none">
                <a:solidFill>
                  <a:schemeClr val="dk1"/>
                </a:solidFill>
                <a:latin typeface="Calibri"/>
                <a:ea typeface="Calibri"/>
                <a:cs typeface="Calibri"/>
                <a:sym typeface="Calibri"/>
              </a:rPr>
              <a:t>Assessment and Care Planning</a:t>
            </a:r>
            <a:endParaRPr sz="6000" b="1" i="0" u="none" strike="noStrike" cap="none">
              <a:solidFill>
                <a:schemeClr val="dk1"/>
              </a:solidFill>
              <a:latin typeface="Calibri"/>
              <a:ea typeface="Calibri"/>
              <a:cs typeface="Calibri"/>
              <a:sym typeface="Calibri"/>
            </a:endParaRPr>
          </a:p>
        </p:txBody>
      </p:sp>
      <p:sp>
        <p:nvSpPr>
          <p:cNvPr id="1135" name="Google Shape;1135;p90"/>
          <p:cNvSpPr txBox="1"/>
          <p:nvPr/>
        </p:nvSpPr>
        <p:spPr>
          <a:xfrm>
            <a:off x="2819399" y="2089812"/>
            <a:ext cx="8618621" cy="3187038"/>
          </a:xfrm>
          <a:prstGeom prst="rect">
            <a:avLst/>
          </a:prstGeom>
          <a:noFill/>
          <a:ln w="9525" cap="flat" cmpd="sng">
            <a:solidFill>
              <a:srgbClr val="C7DBF4"/>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9681"/>
              </a:buClr>
              <a:buSzPts val="3330"/>
              <a:buFont typeface="Arial"/>
              <a:buNone/>
            </a:pPr>
            <a:r>
              <a:rPr lang="en-US" sz="4000" b="1" i="0" u="none" strike="noStrike" cap="none">
                <a:solidFill>
                  <a:schemeClr val="dk1"/>
                </a:solidFill>
                <a:latin typeface="Calibri"/>
                <a:ea typeface="Calibri"/>
                <a:cs typeface="Calibri"/>
                <a:sym typeface="Calibri"/>
              </a:rPr>
              <a:t>Assessment</a:t>
            </a:r>
            <a:r>
              <a:rPr lang="en-US" sz="4000" b="0" i="0" u="none" strike="noStrike" cap="none">
                <a:solidFill>
                  <a:schemeClr val="dk1"/>
                </a:solidFill>
                <a:latin typeface="Calibri"/>
                <a:ea typeface="Calibri"/>
                <a:cs typeface="Calibri"/>
                <a:sym typeface="Calibri"/>
              </a:rPr>
              <a:t> provides patient context and supports development of the individualized Patient Care Plan and use of Action plans for symptom management.</a:t>
            </a:r>
            <a:endParaRPr sz="3600" b="0" i="0" u="none" strike="noStrike" cap="none">
              <a:solidFill>
                <a:schemeClr val="dk1"/>
              </a:solidFill>
              <a:latin typeface="Calibri"/>
              <a:ea typeface="Calibri"/>
              <a:cs typeface="Calibri"/>
              <a:sym typeface="Calibri"/>
            </a:endParaRPr>
          </a:p>
        </p:txBody>
      </p:sp>
      <p:pic>
        <p:nvPicPr>
          <p:cNvPr id="1136" name="Google Shape;1136;p90"/>
          <p:cNvPicPr preferRelativeResize="0"/>
          <p:nvPr/>
        </p:nvPicPr>
        <p:blipFill rotWithShape="1">
          <a:blip r:embed="rId3">
            <a:alphaModFix/>
          </a:blip>
          <a:srcRect/>
          <a:stretch/>
        </p:blipFill>
        <p:spPr>
          <a:xfrm>
            <a:off x="2566988" y="3943349"/>
            <a:ext cx="2388050" cy="2124075"/>
          </a:xfrm>
          <a:prstGeom prst="rect">
            <a:avLst/>
          </a:prstGeom>
          <a:noFill/>
          <a:ln>
            <a:noFill/>
          </a:ln>
        </p:spPr>
      </p:pic>
      <p:sp>
        <p:nvSpPr>
          <p:cNvPr id="1137" name="Google Shape;1137;p90"/>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138" name="Google Shape;1138;p90"/>
          <p:cNvSpPr txBox="1">
            <a:spLocks noGrp="1"/>
          </p:cNvSpPr>
          <p:nvPr>
            <p:ph type="sldNum" idx="12"/>
          </p:nvPr>
        </p:nvSpPr>
        <p:spPr>
          <a:xfrm>
            <a:off x="94488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88</a:t>
            </a:fld>
            <a:endParaRPr/>
          </a:p>
        </p:txBody>
      </p:sp>
    </p:spTree>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g8434318514_0_105"/>
          <p:cNvSpPr txBox="1">
            <a:spLocks noGrp="1"/>
          </p:cNvSpPr>
          <p:nvPr>
            <p:ph type="sldNum" idx="12"/>
          </p:nvPr>
        </p:nvSpPr>
        <p:spPr>
          <a:xfrm>
            <a:off x="942975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
        <p:nvSpPr>
          <p:cNvPr id="1145" name="Google Shape;1145;g8434318514_0_105"/>
          <p:cNvSpPr txBox="1">
            <a:spLocks noGrp="1"/>
          </p:cNvSpPr>
          <p:nvPr>
            <p:ph type="title"/>
          </p:nvPr>
        </p:nvSpPr>
        <p:spPr>
          <a:xfrm>
            <a:off x="285750" y="193675"/>
            <a:ext cx="10515600" cy="95852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dirty="0"/>
              <a:t>Assessments and Screenings</a:t>
            </a:r>
            <a:endParaRPr sz="6000" b="1" dirty="0"/>
          </a:p>
        </p:txBody>
      </p:sp>
      <p:graphicFrame>
        <p:nvGraphicFramePr>
          <p:cNvPr id="1146" name="Google Shape;1146;g8434318514_0_105"/>
          <p:cNvGraphicFramePr/>
          <p:nvPr>
            <p:extLst>
              <p:ext uri="{D42A27DB-BD31-4B8C-83A1-F6EECF244321}">
                <p14:modId xmlns:p14="http://schemas.microsoft.com/office/powerpoint/2010/main" val="2487738068"/>
              </p:ext>
            </p:extLst>
          </p:nvPr>
        </p:nvGraphicFramePr>
        <p:xfrm>
          <a:off x="285750" y="1152200"/>
          <a:ext cx="11410950" cy="5260625"/>
        </p:xfrm>
        <a:graphic>
          <a:graphicData uri="http://schemas.openxmlformats.org/drawingml/2006/table">
            <a:tbl>
              <a:tblPr>
                <a:noFill/>
                <a:tableStyleId>{3B2EB95C-E718-4AD6-A63A-894299D95A8D}</a:tableStyleId>
              </a:tblPr>
              <a:tblGrid>
                <a:gridCol w="2094801">
                  <a:extLst>
                    <a:ext uri="{9D8B030D-6E8A-4147-A177-3AD203B41FA5}">
                      <a16:colId xmlns:a16="http://schemas.microsoft.com/office/drawing/2014/main" val="20000"/>
                    </a:ext>
                  </a:extLst>
                </a:gridCol>
                <a:gridCol w="9316149">
                  <a:extLst>
                    <a:ext uri="{9D8B030D-6E8A-4147-A177-3AD203B41FA5}">
                      <a16:colId xmlns:a16="http://schemas.microsoft.com/office/drawing/2014/main" val="20001"/>
                    </a:ext>
                  </a:extLst>
                </a:gridCol>
              </a:tblGrid>
              <a:tr h="498975">
                <a:tc>
                  <a:txBody>
                    <a:bodyPr/>
                    <a:lstStyle/>
                    <a:p>
                      <a:pPr marL="0" lvl="0" indent="0" algn="l" rtl="0">
                        <a:spcBef>
                          <a:spcPts val="0"/>
                        </a:spcBef>
                        <a:spcAft>
                          <a:spcPts val="0"/>
                        </a:spcAft>
                        <a:buNone/>
                      </a:pPr>
                      <a:r>
                        <a:rPr lang="en-US" sz="1800" b="1">
                          <a:latin typeface="Calibri" panose="020F0502020204030204" pitchFamily="34" charset="0"/>
                          <a:cs typeface="Calibri" panose="020F0502020204030204" pitchFamily="34" charset="0"/>
                        </a:rPr>
                        <a:t>Key Area of Focus</a:t>
                      </a:r>
                      <a:endParaRPr sz="1800" b="1">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tx2"/>
                    </a:solidFill>
                  </a:tcPr>
                </a:tc>
                <a:tc>
                  <a:txBody>
                    <a:bodyPr/>
                    <a:lstStyle/>
                    <a:p>
                      <a:pPr marL="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Screening tools / methods</a:t>
                      </a:r>
                      <a:endParaRPr sz="1800" b="1" dirty="0">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solidFill>
                      <a:schemeClr val="tx2"/>
                    </a:solidFill>
                  </a:tcPr>
                </a:tc>
                <a:extLst>
                  <a:ext uri="{0D108BD9-81ED-4DB2-BD59-A6C34878D82A}">
                    <a16:rowId xmlns:a16="http://schemas.microsoft.com/office/drawing/2014/main" val="10000"/>
                  </a:ext>
                </a:extLst>
              </a:tr>
              <a:tr h="734950">
                <a:tc>
                  <a:txBody>
                    <a:bodyPr/>
                    <a:lstStyle/>
                    <a:p>
                      <a:pPr marL="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Medical</a:t>
                      </a:r>
                      <a:endParaRPr sz="1800" b="1" dirty="0">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Chronic conditions</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Functional status</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Utilization</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Who else is on the care team?  Is there a PCP care manager?</a:t>
                      </a:r>
                      <a:endParaRPr sz="1800">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1"/>
                  </a:ext>
                </a:extLst>
              </a:tr>
              <a:tr h="734950">
                <a:tc>
                  <a:txBody>
                    <a:bodyPr/>
                    <a:lstStyle/>
                    <a:p>
                      <a:pPr marL="0" lvl="0" indent="0" algn="l" rtl="0">
                        <a:spcBef>
                          <a:spcPts val="0"/>
                        </a:spcBef>
                        <a:spcAft>
                          <a:spcPts val="0"/>
                        </a:spcAft>
                        <a:buNone/>
                      </a:pPr>
                      <a:r>
                        <a:rPr lang="en-US" sz="1800" b="1">
                          <a:latin typeface="Calibri" panose="020F0502020204030204" pitchFamily="34" charset="0"/>
                          <a:cs typeface="Calibri" panose="020F0502020204030204" pitchFamily="34" charset="0"/>
                        </a:rPr>
                        <a:t>Behavioral</a:t>
                      </a:r>
                      <a:endParaRPr sz="1800" b="1">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PHQ-9</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GAD-7</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Cognitive status</a:t>
                      </a:r>
                      <a:endParaRPr sz="1800">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2"/>
                  </a:ext>
                </a:extLst>
              </a:tr>
              <a:tr h="734950">
                <a:tc>
                  <a:txBody>
                    <a:bodyPr/>
                    <a:lstStyle/>
                    <a:p>
                      <a:pPr marL="0" lvl="0" indent="0" algn="l" rtl="0">
                        <a:spcBef>
                          <a:spcPts val="0"/>
                        </a:spcBef>
                        <a:spcAft>
                          <a:spcPts val="0"/>
                        </a:spcAft>
                        <a:buNone/>
                      </a:pPr>
                      <a:r>
                        <a:rPr lang="en-US" sz="1800" b="1">
                          <a:latin typeface="Calibri" panose="020F0502020204030204" pitchFamily="34" charset="0"/>
                          <a:cs typeface="Calibri" panose="020F0502020204030204" pitchFamily="34" charset="0"/>
                        </a:rPr>
                        <a:t>Social</a:t>
                      </a:r>
                      <a:endParaRPr sz="1800" b="1">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Social Needs Assessment</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Nutritional Status</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What is the support level?  Does the patient have a caregiver?</a:t>
                      </a:r>
                      <a:endParaRPr sz="1800">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734950">
                <a:tc>
                  <a:txBody>
                    <a:bodyPr/>
                    <a:lstStyle/>
                    <a:p>
                      <a:pPr marL="0" lvl="0" indent="0" algn="l" rtl="0">
                        <a:spcBef>
                          <a:spcPts val="0"/>
                        </a:spcBef>
                        <a:spcAft>
                          <a:spcPts val="0"/>
                        </a:spcAft>
                        <a:buNone/>
                      </a:pPr>
                      <a:r>
                        <a:rPr lang="en-US" sz="1800" b="1">
                          <a:latin typeface="Calibri" panose="020F0502020204030204" pitchFamily="34" charset="0"/>
                          <a:cs typeface="Calibri" panose="020F0502020204030204" pitchFamily="34" charset="0"/>
                        </a:rPr>
                        <a:t>Patient ability / Desire</a:t>
                      </a:r>
                      <a:endParaRPr sz="1800" b="1">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Discussion about ideal state / goals</a:t>
                      </a:r>
                      <a:endParaRPr sz="180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sz="1800">
                          <a:latin typeface="Calibri" panose="020F0502020204030204" pitchFamily="34" charset="0"/>
                          <a:cs typeface="Calibri" panose="020F0502020204030204" pitchFamily="34" charset="0"/>
                        </a:rPr>
                        <a:t>Confidence in achieving goals</a:t>
                      </a:r>
                      <a:endParaRPr sz="1800">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4"/>
                  </a:ext>
                </a:extLst>
              </a:tr>
              <a:tr h="734950">
                <a:tc>
                  <a:txBody>
                    <a:bodyPr/>
                    <a:lstStyle/>
                    <a:p>
                      <a:pPr marL="0" lvl="0" indent="0" algn="l" rtl="0">
                        <a:spcBef>
                          <a:spcPts val="0"/>
                        </a:spcBef>
                        <a:spcAft>
                          <a:spcPts val="0"/>
                        </a:spcAft>
                        <a:buNone/>
                      </a:pPr>
                      <a:r>
                        <a:rPr lang="en-US" sz="1800" b="1">
                          <a:latin typeface="Calibri" panose="020F0502020204030204" pitchFamily="34" charset="0"/>
                          <a:cs typeface="Calibri" panose="020F0502020204030204" pitchFamily="34" charset="0"/>
                        </a:rPr>
                        <a:t>Patient / Caregiver Understanding</a:t>
                      </a:r>
                      <a:endParaRPr sz="1800" b="1">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US" sz="1800" dirty="0">
                          <a:latin typeface="Calibri" panose="020F0502020204030204" pitchFamily="34" charset="0"/>
                          <a:cs typeface="Calibri" panose="020F0502020204030204" pitchFamily="34" charset="0"/>
                        </a:rPr>
                        <a:t>Teach-back processes</a:t>
                      </a:r>
                      <a:endParaRPr sz="1800" dirty="0">
                        <a:latin typeface="Calibri" panose="020F0502020204030204" pitchFamily="34" charset="0"/>
                        <a:cs typeface="Calibri" panose="020F0502020204030204" pitchFamily="34" charset="0"/>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
        <p:nvSpPr>
          <p:cNvPr id="5" name="Google Shape;1137;p90"/>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54045" y="491189"/>
            <a:ext cx="3102842" cy="1017732"/>
          </a:xfrm>
          <a:prstGeom prst="rect">
            <a:avLst/>
          </a:prstGeom>
        </p:spPr>
      </p:pic>
      <p:pic>
        <p:nvPicPr>
          <p:cNvPr id="5" name="Picture 4"/>
          <p:cNvPicPr>
            <a:picLocks noChangeAspect="1"/>
          </p:cNvPicPr>
          <p:nvPr/>
        </p:nvPicPr>
        <p:blipFill>
          <a:blip r:embed="rId4"/>
          <a:stretch>
            <a:fillRect/>
          </a:stretch>
        </p:blipFill>
        <p:spPr>
          <a:xfrm>
            <a:off x="9246298" y="4688297"/>
            <a:ext cx="2523306" cy="1682203"/>
          </a:xfrm>
          <a:prstGeom prst="rect">
            <a:avLst/>
          </a:prstGeom>
        </p:spPr>
      </p:pic>
      <p:pic>
        <p:nvPicPr>
          <p:cNvPr id="6" name="Picture 5"/>
          <p:cNvPicPr>
            <a:picLocks noChangeAspect="1"/>
          </p:cNvPicPr>
          <p:nvPr/>
        </p:nvPicPr>
        <p:blipFill>
          <a:blip r:embed="rId5"/>
          <a:stretch>
            <a:fillRect/>
          </a:stretch>
        </p:blipFill>
        <p:spPr>
          <a:xfrm>
            <a:off x="9536561" y="105263"/>
            <a:ext cx="2357934" cy="1898439"/>
          </a:xfrm>
          <a:prstGeom prst="rect">
            <a:avLst/>
          </a:prstGeom>
        </p:spPr>
      </p:pic>
      <p:pic>
        <p:nvPicPr>
          <p:cNvPr id="8" name="f_k94hz07o1" descr="f_k94hz07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726" y="3101576"/>
            <a:ext cx="3842474" cy="150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f_k94hymfc0" descr="f_k94hymfc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04" y="1726493"/>
            <a:ext cx="4404870" cy="9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8"/>
          <a:srcRect r="4401"/>
          <a:stretch/>
        </p:blipFill>
        <p:spPr>
          <a:xfrm>
            <a:off x="8420998" y="2858180"/>
            <a:ext cx="3701988" cy="1830117"/>
          </a:xfrm>
          <a:prstGeom prst="rect">
            <a:avLst/>
          </a:prstGeom>
        </p:spPr>
      </p:pic>
      <p:pic>
        <p:nvPicPr>
          <p:cNvPr id="7" name="Picture 6"/>
          <p:cNvPicPr>
            <a:picLocks noChangeAspect="1"/>
          </p:cNvPicPr>
          <p:nvPr/>
        </p:nvPicPr>
        <p:blipFill>
          <a:blip r:embed="rId9"/>
          <a:stretch>
            <a:fillRect/>
          </a:stretch>
        </p:blipFill>
        <p:spPr>
          <a:xfrm>
            <a:off x="131680" y="4819498"/>
            <a:ext cx="3870240" cy="145134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3366" y="3192678"/>
            <a:ext cx="4057632" cy="1418065"/>
          </a:xfrm>
          <a:prstGeom prst="rect">
            <a:avLst/>
          </a:prstGeom>
        </p:spPr>
      </p:pic>
      <p:sp>
        <p:nvSpPr>
          <p:cNvPr id="11" name="Footer Placeholder 2"/>
          <p:cNvSpPr>
            <a:spLocks noGrp="1"/>
          </p:cNvSpPr>
          <p:nvPr>
            <p:ph type="ftr" sz="quarter" idx="11"/>
          </p:nvPr>
        </p:nvSpPr>
        <p:spPr>
          <a:xfrm>
            <a:off x="9400" y="6485584"/>
            <a:ext cx="4114800" cy="365125"/>
          </a:xfrm>
        </p:spPr>
        <p:txBody>
          <a:bodyPr/>
          <a:lstStyle/>
          <a:p>
            <a:pPr algn="l"/>
            <a:r>
              <a:rPr lang="en-US" smtClean="0"/>
              <a:t>Specialty Team Based Care V8 5.30.2020</a:t>
            </a:r>
            <a:endParaRPr lang="en-US" dirty="0"/>
          </a:p>
        </p:txBody>
      </p:sp>
      <p:pic>
        <p:nvPicPr>
          <p:cNvPr id="12" name="Picture 11"/>
          <p:cNvPicPr>
            <a:picLocks noChangeAspect="1"/>
          </p:cNvPicPr>
          <p:nvPr/>
        </p:nvPicPr>
        <p:blipFill>
          <a:blip r:embed="rId11"/>
          <a:stretch>
            <a:fillRect/>
          </a:stretch>
        </p:blipFill>
        <p:spPr>
          <a:xfrm>
            <a:off x="319003" y="638928"/>
            <a:ext cx="4759639" cy="60048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58727" y="5263787"/>
            <a:ext cx="4201654" cy="585523"/>
          </a:xfrm>
          <a:prstGeom prst="rect">
            <a:avLst/>
          </a:prstGeom>
        </p:spPr>
      </p:pic>
      <p:pic>
        <p:nvPicPr>
          <p:cNvPr id="3" name="Picture 2"/>
          <p:cNvPicPr>
            <a:picLocks noChangeAspect="1"/>
          </p:cNvPicPr>
          <p:nvPr/>
        </p:nvPicPr>
        <p:blipFill>
          <a:blip r:embed="rId13"/>
          <a:stretch>
            <a:fillRect/>
          </a:stretch>
        </p:blipFill>
        <p:spPr>
          <a:xfrm>
            <a:off x="5484023" y="1986421"/>
            <a:ext cx="5207750" cy="632466"/>
          </a:xfrm>
          <a:prstGeom prst="rect">
            <a:avLst/>
          </a:prstGeom>
        </p:spPr>
      </p:pic>
      <p:sp>
        <p:nvSpPr>
          <p:cNvPr id="15" name="Google Shape;153;p5"/>
          <p:cNvSpPr txBox="1">
            <a:spLocks noGrp="1"/>
          </p:cNvSpPr>
          <p:nvPr>
            <p:ph type="sldNum" idx="12"/>
          </p:nvPr>
        </p:nvSpPr>
        <p:spPr>
          <a:xfrm>
            <a:off x="9448800" y="651434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extLst>
      <p:ext uri="{BB962C8B-B14F-4D97-AF65-F5344CB8AC3E}">
        <p14:creationId xmlns:p14="http://schemas.microsoft.com/office/powerpoint/2010/main" val="1503891938"/>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94"/>
          <p:cNvSpPr txBox="1"/>
          <p:nvPr/>
        </p:nvSpPr>
        <p:spPr>
          <a:xfrm>
            <a:off x="499324" y="188070"/>
            <a:ext cx="8366742"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4800"/>
              <a:buFont typeface="Calibri"/>
              <a:buNone/>
            </a:pPr>
            <a:r>
              <a:rPr lang="en-US" sz="4800" b="1" i="0" u="none" strike="noStrike" cap="none">
                <a:solidFill>
                  <a:schemeClr val="dk1"/>
                </a:solidFill>
                <a:latin typeface="Calibri"/>
                <a:ea typeface="Calibri"/>
                <a:cs typeface="Calibri"/>
                <a:sym typeface="Calibri"/>
              </a:rPr>
              <a:t>Care Plan: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9681"/>
              </a:buClr>
              <a:buSzPts val="4800"/>
              <a:buFont typeface="Calibri"/>
              <a:buNone/>
            </a:pPr>
            <a:r>
              <a:rPr lang="en-US" sz="3200" b="1" i="0" u="none" strike="noStrike" cap="none">
                <a:solidFill>
                  <a:schemeClr val="dk1"/>
                </a:solidFill>
                <a:latin typeface="Calibri"/>
                <a:ea typeface="Calibri"/>
                <a:cs typeface="Calibri"/>
                <a:sym typeface="Calibri"/>
              </a:rPr>
              <a:t>For High Risk Patients Episodic vs. Longitudinal </a:t>
            </a:r>
            <a:endParaRPr sz="4000" b="1" i="0" u="none" strike="noStrike" cap="none">
              <a:solidFill>
                <a:schemeClr val="dk1"/>
              </a:solidFill>
              <a:latin typeface="Calibri"/>
              <a:ea typeface="Calibri"/>
              <a:cs typeface="Calibri"/>
              <a:sym typeface="Calibri"/>
            </a:endParaRPr>
          </a:p>
        </p:txBody>
      </p:sp>
      <p:sp>
        <p:nvSpPr>
          <p:cNvPr id="1153" name="Google Shape;1153;p94"/>
          <p:cNvSpPr txBox="1"/>
          <p:nvPr/>
        </p:nvSpPr>
        <p:spPr>
          <a:xfrm>
            <a:off x="499325" y="1297810"/>
            <a:ext cx="1017766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Determine Care Management services to match needs of patient: </a:t>
            </a:r>
            <a:endParaRPr sz="2000" b="0" i="0" u="none" strike="noStrike" cap="none">
              <a:solidFill>
                <a:schemeClr val="dk1"/>
              </a:solidFill>
              <a:latin typeface="Calibri"/>
              <a:ea typeface="Calibri"/>
              <a:cs typeface="Calibri"/>
              <a:sym typeface="Calibri"/>
            </a:endParaRPr>
          </a:p>
        </p:txBody>
      </p:sp>
      <p:sp>
        <p:nvSpPr>
          <p:cNvPr id="1154" name="Google Shape;1154;p94"/>
          <p:cNvSpPr txBox="1"/>
          <p:nvPr/>
        </p:nvSpPr>
        <p:spPr>
          <a:xfrm>
            <a:off x="499324" y="2601010"/>
            <a:ext cx="5474265" cy="3261126"/>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Exacerbation of condition and has confidence/knowledge to self manage</a:t>
            </a:r>
            <a:endParaRPr sz="3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Social needs, short term and need can be addressed</a:t>
            </a:r>
            <a:endParaRPr sz="3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Lack of knowledge regarding  accessing care (how to reach Specialist care team weekends and after hours)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Elective surgery</a:t>
            </a:r>
            <a:endParaRPr sz="1400" b="0" i="0" u="none" strike="noStrike" cap="none">
              <a:solidFill>
                <a:srgbClr val="000000"/>
              </a:solidFill>
              <a:latin typeface="Arial"/>
              <a:ea typeface="Arial"/>
              <a:cs typeface="Arial"/>
              <a:sym typeface="Arial"/>
            </a:endParaRPr>
          </a:p>
        </p:txBody>
      </p:sp>
      <p:sp>
        <p:nvSpPr>
          <p:cNvPr id="1155" name="Google Shape;1155;p94"/>
          <p:cNvSpPr txBox="1"/>
          <p:nvPr/>
        </p:nvSpPr>
        <p:spPr>
          <a:xfrm>
            <a:off x="6846118" y="3192683"/>
            <a:ext cx="4897292" cy="2669453"/>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Frequent use of healthcare services</a:t>
            </a:r>
            <a:endParaRPr sz="3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Combination of multiple comorbidities</a:t>
            </a:r>
            <a:endParaRPr sz="3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Complexity of health problems</a:t>
            </a:r>
            <a:endParaRPr sz="3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Complexity of treatment regimens</a:t>
            </a:r>
            <a:endParaRPr sz="3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Calibri"/>
                <a:ea typeface="Calibri"/>
                <a:cs typeface="Calibri"/>
                <a:sym typeface="Calibri"/>
              </a:rPr>
              <a:t>Behavioral and social risks</a:t>
            </a:r>
            <a:endParaRPr sz="1400" b="0" i="0" u="none" strike="noStrike" cap="none">
              <a:solidFill>
                <a:srgbClr val="000000"/>
              </a:solidFill>
              <a:latin typeface="Arial"/>
              <a:ea typeface="Arial"/>
              <a:cs typeface="Arial"/>
              <a:sym typeface="Arial"/>
            </a:endParaRPr>
          </a:p>
        </p:txBody>
      </p:sp>
      <p:sp>
        <p:nvSpPr>
          <p:cNvPr id="1156" name="Google Shape;1156;p94"/>
          <p:cNvSpPr txBox="1"/>
          <p:nvPr/>
        </p:nvSpPr>
        <p:spPr>
          <a:xfrm>
            <a:off x="6768092" y="2427054"/>
            <a:ext cx="5053344" cy="76113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5687"/>
              </a:buClr>
              <a:buSzPts val="1700"/>
              <a:buFont typeface="Arial"/>
              <a:buNone/>
            </a:pPr>
            <a:r>
              <a:rPr lang="en-US" sz="2800" b="1" i="0" u="none" strike="noStrike" cap="none">
                <a:solidFill>
                  <a:schemeClr val="dk1"/>
                </a:solidFill>
                <a:latin typeface="Calibri"/>
                <a:ea typeface="Calibri"/>
                <a:cs typeface="Calibri"/>
                <a:sym typeface="Calibri"/>
              </a:rPr>
              <a:t>Longitudinal: </a:t>
            </a: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5687"/>
              </a:buClr>
              <a:buSzPts val="1700"/>
              <a:buFont typeface="Arial"/>
              <a:buNone/>
            </a:pPr>
            <a:r>
              <a:rPr lang="en-US" sz="2800" b="1" i="0" u="none" strike="noStrike" cap="none">
                <a:solidFill>
                  <a:schemeClr val="dk1"/>
                </a:solidFill>
                <a:latin typeface="Calibri"/>
                <a:ea typeface="Calibri"/>
                <a:cs typeface="Calibri"/>
                <a:sym typeface="Calibri"/>
              </a:rPr>
              <a:t>High Risk, goal oriented</a:t>
            </a:r>
            <a:endParaRPr sz="1400" b="0" i="0" u="none" strike="noStrike" cap="none">
              <a:solidFill>
                <a:srgbClr val="000000"/>
              </a:solidFill>
              <a:latin typeface="Arial"/>
              <a:ea typeface="Arial"/>
              <a:cs typeface="Arial"/>
              <a:sym typeface="Arial"/>
            </a:endParaRPr>
          </a:p>
        </p:txBody>
      </p:sp>
      <p:sp>
        <p:nvSpPr>
          <p:cNvPr id="1157" name="Google Shape;1157;p94"/>
          <p:cNvSpPr txBox="1"/>
          <p:nvPr/>
        </p:nvSpPr>
        <p:spPr>
          <a:xfrm>
            <a:off x="499324" y="2137081"/>
            <a:ext cx="5474265" cy="84213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5687"/>
              </a:buClr>
              <a:buSzPts val="2000"/>
              <a:buFont typeface="Arial"/>
              <a:buNone/>
            </a:pPr>
            <a:r>
              <a:rPr lang="en-US" sz="2800" b="1" i="0" u="none" strike="noStrike" cap="none">
                <a:solidFill>
                  <a:schemeClr val="dk1"/>
                </a:solidFill>
                <a:latin typeface="Calibri"/>
                <a:ea typeface="Calibri"/>
                <a:cs typeface="Calibri"/>
                <a:sym typeface="Calibri"/>
              </a:rPr>
              <a:t>Episodic: Short-term, goal oriented</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797979"/>
              </a:buClr>
              <a:buSzPts val="2000"/>
              <a:buFont typeface="Arial"/>
              <a:buNone/>
            </a:pPr>
            <a:endParaRPr sz="2800" b="0" i="0" u="none" strike="noStrike" cap="none">
              <a:solidFill>
                <a:schemeClr val="dk1"/>
              </a:solidFill>
              <a:latin typeface="Calibri"/>
              <a:ea typeface="Calibri"/>
              <a:cs typeface="Calibri"/>
              <a:sym typeface="Calibri"/>
            </a:endParaRPr>
          </a:p>
        </p:txBody>
      </p:sp>
      <p:sp>
        <p:nvSpPr>
          <p:cNvPr id="1158" name="Google Shape;1158;p9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159" name="Google Shape;1159;p94"/>
          <p:cNvSpPr txBox="1">
            <a:spLocks noGrp="1"/>
          </p:cNvSpPr>
          <p:nvPr>
            <p:ph type="sldNum" idx="12"/>
          </p:nvPr>
        </p:nvSpPr>
        <p:spPr>
          <a:xfrm>
            <a:off x="94488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spTree>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95"/>
          <p:cNvSpPr txBox="1"/>
          <p:nvPr/>
        </p:nvSpPr>
        <p:spPr>
          <a:xfrm>
            <a:off x="402055" y="121821"/>
            <a:ext cx="6800850" cy="129161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6000"/>
              <a:buFont typeface="Calibri"/>
              <a:buNone/>
            </a:pPr>
            <a:r>
              <a:rPr lang="en-US" sz="4800" b="1" i="0" u="none" strike="noStrike" cap="none">
                <a:solidFill>
                  <a:schemeClr val="dk1"/>
                </a:solidFill>
                <a:latin typeface="Calibri"/>
                <a:ea typeface="Calibri"/>
                <a:cs typeface="Calibri"/>
                <a:sym typeface="Calibri"/>
              </a:rPr>
              <a:t>Patient Plan and Goals: Shared Decision Making </a:t>
            </a:r>
            <a:endParaRPr sz="4800" b="1" i="0" u="none" strike="noStrike" cap="none">
              <a:solidFill>
                <a:schemeClr val="dk1"/>
              </a:solidFill>
              <a:latin typeface="Calibri"/>
              <a:ea typeface="Calibri"/>
              <a:cs typeface="Calibri"/>
              <a:sym typeface="Calibri"/>
            </a:endParaRPr>
          </a:p>
        </p:txBody>
      </p:sp>
      <p:sp>
        <p:nvSpPr>
          <p:cNvPr id="1166" name="Google Shape;1166;p95"/>
          <p:cNvSpPr txBox="1"/>
          <p:nvPr/>
        </p:nvSpPr>
        <p:spPr>
          <a:xfrm>
            <a:off x="402055" y="1599321"/>
            <a:ext cx="8229600" cy="12455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865"/>
              </a:buClr>
              <a:buSzPts val="2400"/>
              <a:buFont typeface="Arial"/>
              <a:buNone/>
            </a:pPr>
            <a:r>
              <a:rPr lang="en-US" sz="2800" b="1" i="0" u="none" strike="noStrike" cap="none">
                <a:solidFill>
                  <a:schemeClr val="dk1"/>
                </a:solidFill>
                <a:latin typeface="Calibri"/>
                <a:ea typeface="Calibri"/>
                <a:cs typeface="Calibri"/>
                <a:sym typeface="Calibri"/>
              </a:rPr>
              <a:t>The patient plan and goals: </a:t>
            </a: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24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2400"/>
              <a:buFont typeface="Arial"/>
              <a:buNone/>
            </a:pPr>
            <a:endParaRPr sz="2800" b="0" i="0" u="none" strike="noStrike" cap="none">
              <a:solidFill>
                <a:schemeClr val="dk1"/>
              </a:solidFill>
              <a:latin typeface="Calibri"/>
              <a:ea typeface="Calibri"/>
              <a:cs typeface="Calibri"/>
              <a:sym typeface="Calibri"/>
            </a:endParaRPr>
          </a:p>
          <a:p>
            <a:pPr marL="1371600" marR="0" lvl="3" indent="-1031875" algn="l" rtl="0">
              <a:lnSpc>
                <a:spcPct val="90000"/>
              </a:lnSpc>
              <a:spcBef>
                <a:spcPts val="500"/>
              </a:spcBef>
              <a:spcAft>
                <a:spcPts val="0"/>
              </a:spcAft>
              <a:buClr>
                <a:srgbClr val="797979"/>
              </a:buClr>
              <a:buSzPts val="2400"/>
              <a:buFont typeface="Arial"/>
              <a:buNone/>
            </a:pPr>
            <a:endParaRPr sz="2800" b="0" i="0" u="none" strike="noStrike" cap="none">
              <a:solidFill>
                <a:schemeClr val="dk1"/>
              </a:solidFill>
              <a:latin typeface="Calibri"/>
              <a:ea typeface="Calibri"/>
              <a:cs typeface="Calibri"/>
              <a:sym typeface="Calibri"/>
            </a:endParaRPr>
          </a:p>
          <a:p>
            <a:pPr marL="1371600" marR="0" lvl="3" indent="-1031875" algn="l" rtl="0">
              <a:lnSpc>
                <a:spcPct val="90000"/>
              </a:lnSpc>
              <a:spcBef>
                <a:spcPts val="500"/>
              </a:spcBef>
              <a:spcAft>
                <a:spcPts val="0"/>
              </a:spcAft>
              <a:buClr>
                <a:srgbClr val="797979"/>
              </a:buClr>
              <a:buSzPts val="2400"/>
              <a:buFont typeface="Arial"/>
              <a:buNone/>
            </a:pPr>
            <a:endParaRPr sz="2800" b="0" i="0" u="none" strike="noStrike" cap="none">
              <a:solidFill>
                <a:schemeClr val="dk1"/>
              </a:solidFill>
              <a:latin typeface="Calibri"/>
              <a:ea typeface="Calibri"/>
              <a:cs typeface="Calibri"/>
              <a:sym typeface="Calibri"/>
            </a:endParaRPr>
          </a:p>
          <a:p>
            <a:pPr marL="1143000" marR="0" lvl="2" indent="-76200" algn="l" rtl="0">
              <a:lnSpc>
                <a:spcPct val="90000"/>
              </a:lnSpc>
              <a:spcBef>
                <a:spcPts val="500"/>
              </a:spcBef>
              <a:spcAft>
                <a:spcPts val="0"/>
              </a:spcAft>
              <a:buClr>
                <a:srgbClr val="797979"/>
              </a:buClr>
              <a:buSzPts val="2400"/>
              <a:buFont typeface="Arial"/>
              <a:buNone/>
            </a:pPr>
            <a:endParaRPr sz="2800" b="0" i="0" u="none" strike="noStrike" cap="none">
              <a:solidFill>
                <a:schemeClr val="dk1"/>
              </a:solidFill>
              <a:latin typeface="Calibri"/>
              <a:ea typeface="Calibri"/>
              <a:cs typeface="Calibri"/>
              <a:sym typeface="Calibri"/>
            </a:endParaRPr>
          </a:p>
        </p:txBody>
      </p:sp>
      <p:sp>
        <p:nvSpPr>
          <p:cNvPr id="1167" name="Google Shape;1167;p95"/>
          <p:cNvSpPr/>
          <p:nvPr/>
        </p:nvSpPr>
        <p:spPr>
          <a:xfrm>
            <a:off x="542034" y="2083440"/>
            <a:ext cx="8914505" cy="400760"/>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Conversations with the </a:t>
            </a:r>
            <a:r>
              <a:rPr lang="en-US" sz="2400" b="0" i="1" u="none" strike="noStrike" cap="none">
                <a:solidFill>
                  <a:schemeClr val="dk1"/>
                </a:solidFill>
                <a:latin typeface="Calibri"/>
                <a:ea typeface="Calibri"/>
                <a:cs typeface="Calibri"/>
                <a:sym typeface="Calibri"/>
              </a:rPr>
              <a:t>patient</a:t>
            </a:r>
            <a:r>
              <a:rPr lang="en-US" sz="2400" b="0" i="0" u="none" strike="noStrike" cap="none">
                <a:solidFill>
                  <a:schemeClr val="dk1"/>
                </a:solidFill>
                <a:latin typeface="Calibri"/>
                <a:ea typeface="Calibri"/>
                <a:cs typeface="Calibri"/>
                <a:sym typeface="Calibri"/>
              </a:rPr>
              <a:t> to develop goals and interventions</a:t>
            </a:r>
            <a:endParaRPr sz="2000" b="0" i="0" u="none" strike="noStrike" cap="none">
              <a:solidFill>
                <a:schemeClr val="dk1"/>
              </a:solidFill>
              <a:latin typeface="Calibri"/>
              <a:ea typeface="Calibri"/>
              <a:cs typeface="Calibri"/>
              <a:sym typeface="Calibri"/>
            </a:endParaRPr>
          </a:p>
        </p:txBody>
      </p:sp>
      <p:sp>
        <p:nvSpPr>
          <p:cNvPr id="1168" name="Google Shape;1168;p95"/>
          <p:cNvSpPr/>
          <p:nvPr/>
        </p:nvSpPr>
        <p:spPr>
          <a:xfrm>
            <a:off x="551665" y="2738415"/>
            <a:ext cx="366285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Cover plan areas:</a:t>
            </a:r>
            <a:endParaRPr sz="2000" b="0" i="0" u="none" strike="noStrike" cap="none">
              <a:solidFill>
                <a:schemeClr val="dk1"/>
              </a:solidFill>
              <a:latin typeface="Calibri"/>
              <a:ea typeface="Calibri"/>
              <a:cs typeface="Calibri"/>
              <a:sym typeface="Calibri"/>
            </a:endParaRPr>
          </a:p>
        </p:txBody>
      </p:sp>
      <p:sp>
        <p:nvSpPr>
          <p:cNvPr id="1169" name="Google Shape;1169;p95"/>
          <p:cNvSpPr/>
          <p:nvPr/>
        </p:nvSpPr>
        <p:spPr>
          <a:xfrm>
            <a:off x="545784" y="3202473"/>
            <a:ext cx="5930673" cy="589485"/>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Symptom management: ex. stop light action plan; when to call and who to call</a:t>
            </a:r>
            <a:endParaRPr sz="2000" b="0" i="0" u="none" strike="noStrike" cap="none">
              <a:solidFill>
                <a:schemeClr val="dk1"/>
              </a:solidFill>
              <a:latin typeface="Calibri"/>
              <a:ea typeface="Calibri"/>
              <a:cs typeface="Calibri"/>
              <a:sym typeface="Calibri"/>
            </a:endParaRPr>
          </a:p>
        </p:txBody>
      </p:sp>
      <p:sp>
        <p:nvSpPr>
          <p:cNvPr id="1170" name="Google Shape;1170;p95"/>
          <p:cNvSpPr/>
          <p:nvPr/>
        </p:nvSpPr>
        <p:spPr>
          <a:xfrm>
            <a:off x="542034" y="3977839"/>
            <a:ext cx="3335601" cy="484632"/>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Medication management</a:t>
            </a:r>
            <a:endParaRPr sz="2000" b="0" i="0" u="none" strike="noStrike" cap="none">
              <a:solidFill>
                <a:schemeClr val="dk1"/>
              </a:solidFill>
              <a:latin typeface="Calibri"/>
              <a:ea typeface="Calibri"/>
              <a:cs typeface="Calibri"/>
              <a:sym typeface="Calibri"/>
            </a:endParaRPr>
          </a:p>
        </p:txBody>
      </p:sp>
      <p:sp>
        <p:nvSpPr>
          <p:cNvPr id="1171" name="Google Shape;1171;p95"/>
          <p:cNvSpPr/>
          <p:nvPr/>
        </p:nvSpPr>
        <p:spPr>
          <a:xfrm>
            <a:off x="4214520" y="3977839"/>
            <a:ext cx="3038257" cy="484632"/>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Planned interventions</a:t>
            </a:r>
            <a:endParaRPr sz="2000" b="0" i="0" u="none" strike="noStrike" cap="none">
              <a:solidFill>
                <a:schemeClr val="dk1"/>
              </a:solidFill>
              <a:latin typeface="Calibri"/>
              <a:ea typeface="Calibri"/>
              <a:cs typeface="Calibri"/>
              <a:sym typeface="Calibri"/>
            </a:endParaRPr>
          </a:p>
        </p:txBody>
      </p:sp>
      <p:sp>
        <p:nvSpPr>
          <p:cNvPr id="1172" name="Google Shape;1172;p95"/>
          <p:cNvSpPr/>
          <p:nvPr/>
        </p:nvSpPr>
        <p:spPr>
          <a:xfrm>
            <a:off x="545784" y="4648353"/>
            <a:ext cx="5208778" cy="484632"/>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Community and other resources or referrals</a:t>
            </a:r>
            <a:endParaRPr sz="2000" b="0" i="0" u="none" strike="noStrike" cap="none">
              <a:solidFill>
                <a:schemeClr val="dk1"/>
              </a:solidFill>
              <a:latin typeface="Calibri"/>
              <a:ea typeface="Calibri"/>
              <a:cs typeface="Calibri"/>
              <a:sym typeface="Calibri"/>
            </a:endParaRPr>
          </a:p>
        </p:txBody>
      </p:sp>
      <p:sp>
        <p:nvSpPr>
          <p:cNvPr id="1173" name="Google Shape;1173;p95"/>
          <p:cNvSpPr/>
          <p:nvPr/>
        </p:nvSpPr>
        <p:spPr>
          <a:xfrm>
            <a:off x="542034" y="5349201"/>
            <a:ext cx="7086299" cy="484632"/>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Follow-up schedule, calls with CM Team members, planned visits </a:t>
            </a:r>
            <a:endParaRPr sz="2000" b="0" i="0" u="none" strike="noStrike" cap="none">
              <a:solidFill>
                <a:schemeClr val="dk1"/>
              </a:solidFill>
              <a:latin typeface="Calibri"/>
              <a:ea typeface="Calibri"/>
              <a:cs typeface="Calibri"/>
              <a:sym typeface="Calibri"/>
            </a:endParaRPr>
          </a:p>
        </p:txBody>
      </p:sp>
      <p:sp>
        <p:nvSpPr>
          <p:cNvPr id="1174" name="Google Shape;1174;p95"/>
          <p:cNvSpPr/>
          <p:nvPr/>
        </p:nvSpPr>
        <p:spPr>
          <a:xfrm>
            <a:off x="7965218" y="2614560"/>
            <a:ext cx="4022422" cy="3765235"/>
          </a:xfrm>
          <a:prstGeom prst="ellipse">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smtClean="0">
                <a:solidFill>
                  <a:schemeClr val="dk1"/>
                </a:solidFill>
                <a:latin typeface="Calibri"/>
                <a:ea typeface="Calibri"/>
                <a:cs typeface="Calibri"/>
                <a:sym typeface="Calibri"/>
              </a:rPr>
              <a:t>To </a:t>
            </a:r>
            <a:r>
              <a:rPr lang="en-US" sz="2400" b="0" i="0" u="none" strike="noStrike" cap="none" dirty="0">
                <a:solidFill>
                  <a:schemeClr val="dk1"/>
                </a:solidFill>
                <a:latin typeface="Calibri"/>
                <a:ea typeface="Calibri"/>
                <a:cs typeface="Calibri"/>
                <a:sym typeface="Calibri"/>
              </a:rPr>
              <a:t>guide care, evaluate during follow up and refocus as needed</a:t>
            </a:r>
            <a:r>
              <a:rPr lang="en-US" sz="2400" dirty="0">
                <a:solidFill>
                  <a:schemeClr val="dk1"/>
                </a:solidFill>
                <a:latin typeface="Calibri"/>
                <a:ea typeface="Calibri"/>
                <a:cs typeface="Calibri"/>
                <a:sym typeface="Calibri"/>
              </a:rPr>
              <a:t> - b</a:t>
            </a:r>
            <a:r>
              <a:rPr lang="en-US" sz="2400" b="0" i="0" u="none" strike="noStrike" cap="none" dirty="0">
                <a:solidFill>
                  <a:schemeClr val="dk1"/>
                </a:solidFill>
                <a:latin typeface="Calibri"/>
                <a:ea typeface="Calibri"/>
                <a:cs typeface="Calibri"/>
                <a:sym typeface="Calibri"/>
              </a:rPr>
              <a:t>as</a:t>
            </a:r>
            <a:r>
              <a:rPr lang="en-US" sz="2400" dirty="0">
                <a:solidFill>
                  <a:schemeClr val="dk1"/>
                </a:solidFill>
                <a:latin typeface="Calibri"/>
                <a:ea typeface="Calibri"/>
                <a:cs typeface="Calibri"/>
                <a:sym typeface="Calibri"/>
              </a:rPr>
              <a:t>ing changes</a:t>
            </a:r>
            <a:r>
              <a:rPr lang="en-US" sz="2400" b="0" i="0" u="none" strike="noStrike" cap="none" dirty="0">
                <a:solidFill>
                  <a:schemeClr val="dk1"/>
                </a:solidFill>
                <a:latin typeface="Calibri"/>
                <a:ea typeface="Calibri"/>
                <a:cs typeface="Calibri"/>
                <a:sym typeface="Calibri"/>
              </a:rPr>
              <a:t> on </a:t>
            </a:r>
            <a:r>
              <a:rPr lang="en-US" sz="2400" dirty="0">
                <a:solidFill>
                  <a:schemeClr val="dk1"/>
                </a:solidFill>
                <a:latin typeface="Calibri"/>
                <a:ea typeface="Calibri"/>
                <a:cs typeface="Calibri"/>
                <a:sym typeface="Calibri"/>
              </a:rPr>
              <a:t>p</a:t>
            </a:r>
            <a:r>
              <a:rPr lang="en-US" sz="2400" b="0" i="0" u="none" strike="noStrike" cap="none" dirty="0">
                <a:solidFill>
                  <a:schemeClr val="dk1"/>
                </a:solidFill>
                <a:latin typeface="Calibri"/>
                <a:ea typeface="Calibri"/>
                <a:cs typeface="Calibri"/>
                <a:sym typeface="Calibri"/>
              </a:rPr>
              <a:t>atient desire and ability.</a:t>
            </a:r>
            <a:endParaRPr sz="2400" b="0" i="0" u="none" strike="noStrike" cap="none" dirty="0">
              <a:solidFill>
                <a:schemeClr val="dk1"/>
              </a:solidFill>
              <a:latin typeface="Calibri"/>
              <a:ea typeface="Calibri"/>
              <a:cs typeface="Calibri"/>
              <a:sym typeface="Calibri"/>
            </a:endParaRPr>
          </a:p>
        </p:txBody>
      </p:sp>
      <p:sp>
        <p:nvSpPr>
          <p:cNvPr id="1175" name="Google Shape;1175;p95"/>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176" name="Google Shape;1176;p95"/>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177" name="Google Shape;1177;p95"/>
          <p:cNvSpPr txBox="1">
            <a:spLocks noGrp="1"/>
          </p:cNvSpPr>
          <p:nvPr>
            <p:ph type="ftr" idx="11"/>
          </p:nvPr>
        </p:nvSpPr>
        <p:spPr>
          <a:xfrm>
            <a:off x="9400" y="64338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178" name="Google Shape;1178;p95"/>
          <p:cNvSpPr txBox="1">
            <a:spLocks noGrp="1"/>
          </p:cNvSpPr>
          <p:nvPr>
            <p:ph type="sldNum" idx="12"/>
          </p:nvPr>
        </p:nvSpPr>
        <p:spPr>
          <a:xfrm>
            <a:off x="9448800" y="648558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20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g8434318514_0_207"/>
          <p:cNvSpPr txBox="1">
            <a:spLocks noGrp="1"/>
          </p:cNvSpPr>
          <p:nvPr>
            <p:ph type="sldNum" idx="12"/>
          </p:nvPr>
        </p:nvSpPr>
        <p:spPr>
          <a:xfrm>
            <a:off x="9448800" y="648968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pic>
        <p:nvPicPr>
          <p:cNvPr id="1185" name="Google Shape;1185;g8434318514_0_207"/>
          <p:cNvPicPr preferRelativeResize="0"/>
          <p:nvPr/>
        </p:nvPicPr>
        <p:blipFill rotWithShape="1">
          <a:blip r:embed="rId3">
            <a:alphaModFix/>
          </a:blip>
          <a:srcRect/>
          <a:stretch/>
        </p:blipFill>
        <p:spPr>
          <a:xfrm>
            <a:off x="11406858" y="6108062"/>
            <a:ext cx="427283" cy="627977"/>
          </a:xfrm>
          <a:prstGeom prst="rect">
            <a:avLst/>
          </a:prstGeom>
          <a:noFill/>
          <a:ln>
            <a:noFill/>
          </a:ln>
        </p:spPr>
      </p:pic>
      <p:sp>
        <p:nvSpPr>
          <p:cNvPr id="1186" name="Google Shape;1186;g8434318514_0_207"/>
          <p:cNvSpPr txBox="1">
            <a:spLocks noGrp="1"/>
          </p:cNvSpPr>
          <p:nvPr>
            <p:ph type="title"/>
          </p:nvPr>
        </p:nvSpPr>
        <p:spPr>
          <a:xfrm>
            <a:off x="180544" y="106800"/>
            <a:ext cx="1143995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dirty="0">
                <a:solidFill>
                  <a:schemeClr val="accent2"/>
                </a:solidFill>
              </a:rPr>
              <a:t>Activity: </a:t>
            </a:r>
            <a:r>
              <a:rPr lang="en-US" sz="5400" b="1" dirty="0"/>
              <a:t>Practice creating a Care Plan</a:t>
            </a:r>
            <a:endParaRPr sz="5400" b="1" dirty="0"/>
          </a:p>
        </p:txBody>
      </p:sp>
      <p:sp>
        <p:nvSpPr>
          <p:cNvPr id="1187" name="Google Shape;1187;g8434318514_0_207"/>
          <p:cNvSpPr txBox="1">
            <a:spLocks noGrp="1"/>
          </p:cNvSpPr>
          <p:nvPr>
            <p:ph type="body" idx="1"/>
          </p:nvPr>
        </p:nvSpPr>
        <p:spPr>
          <a:xfrm>
            <a:off x="394186" y="1432500"/>
            <a:ext cx="9835664" cy="41376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AutoNum type="arabicPeriod"/>
            </a:pPr>
            <a:r>
              <a:rPr lang="en-US" sz="3200" b="1" dirty="0"/>
              <a:t>Enter into the comments</a:t>
            </a:r>
            <a:r>
              <a:rPr lang="en-US" sz="3200" b="1" dirty="0" smtClean="0"/>
              <a:t>: </a:t>
            </a:r>
            <a:r>
              <a:rPr lang="en-US" sz="3200" dirty="0"/>
              <a:t>What types of screenings does your practice </a:t>
            </a:r>
            <a:r>
              <a:rPr lang="en-US" sz="3200" dirty="0" smtClean="0"/>
              <a:t>use?</a:t>
            </a:r>
            <a:endParaRPr lang="en-US" sz="3200" dirty="0"/>
          </a:p>
          <a:p>
            <a:pPr marL="457200" lvl="0" indent="-381000" algn="l" rtl="0">
              <a:spcBef>
                <a:spcPts val="1000"/>
              </a:spcBef>
              <a:spcAft>
                <a:spcPts val="0"/>
              </a:spcAft>
              <a:buSzPts val="2400"/>
              <a:buAutoNum type="arabicPeriod"/>
            </a:pPr>
            <a:r>
              <a:rPr lang="en-US" sz="3200" b="1" dirty="0" smtClean="0"/>
              <a:t>Now</a:t>
            </a:r>
            <a:r>
              <a:rPr lang="en-US" sz="3200" b="1" dirty="0"/>
              <a:t>, please enter into the comments:  </a:t>
            </a:r>
            <a:r>
              <a:rPr lang="en-US" sz="3200" dirty="0"/>
              <a:t>What might you add to support your patients more holistically and create care plans that align with improving </a:t>
            </a:r>
            <a:r>
              <a:rPr lang="en-US" sz="3200" dirty="0" smtClean="0"/>
              <a:t>utilization?</a:t>
            </a:r>
            <a:endParaRPr lang="en-US" sz="3200" dirty="0"/>
          </a:p>
          <a:p>
            <a:pPr marL="457200" lvl="0" indent="-381000" algn="l" rtl="0">
              <a:spcBef>
                <a:spcPts val="1000"/>
              </a:spcBef>
              <a:spcAft>
                <a:spcPts val="0"/>
              </a:spcAft>
              <a:buSzPts val="2400"/>
              <a:buAutoNum type="arabicPeriod"/>
            </a:pPr>
            <a:r>
              <a:rPr lang="en-US" sz="3200" b="1" dirty="0" smtClean="0"/>
              <a:t>Discussion:</a:t>
            </a:r>
            <a:r>
              <a:rPr lang="en-US" sz="3200" b="1" dirty="0"/>
              <a:t> </a:t>
            </a:r>
            <a:r>
              <a:rPr lang="en-US" sz="3200" dirty="0" smtClean="0"/>
              <a:t>How </a:t>
            </a:r>
            <a:r>
              <a:rPr lang="en-US" sz="3200" dirty="0"/>
              <a:t>might you use these assessments to help the patient create goals that would decrease their need for ED / IP use?</a:t>
            </a:r>
            <a:endParaRPr sz="3200" dirty="0"/>
          </a:p>
          <a:p>
            <a:pPr marL="0" lvl="0" indent="0" algn="l" rtl="0">
              <a:spcBef>
                <a:spcPts val="1000"/>
              </a:spcBef>
              <a:spcAft>
                <a:spcPts val="0"/>
              </a:spcAft>
              <a:buNone/>
            </a:pPr>
            <a:endParaRPr sz="3200" dirty="0"/>
          </a:p>
        </p:txBody>
      </p:sp>
      <p:sp>
        <p:nvSpPr>
          <p:cNvPr id="6" name="Google Shape;1177;p95"/>
          <p:cNvSpPr txBox="1">
            <a:spLocks noGrp="1"/>
          </p:cNvSpPr>
          <p:nvPr>
            <p:ph type="ftr" idx="11"/>
          </p:nvPr>
        </p:nvSpPr>
        <p:spPr>
          <a:xfrm>
            <a:off x="9400" y="64338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92"/>
          <p:cNvSpPr txBox="1"/>
          <p:nvPr/>
        </p:nvSpPr>
        <p:spPr>
          <a:xfrm>
            <a:off x="0" y="-45142"/>
            <a:ext cx="12192000" cy="160015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1" dirty="0">
                <a:solidFill>
                  <a:schemeClr val="dk1"/>
                </a:solidFill>
                <a:latin typeface="Calibri"/>
                <a:ea typeface="Calibri"/>
                <a:cs typeface="Calibri"/>
                <a:sym typeface="Calibri"/>
              </a:rPr>
              <a:t>Communicate the Plan to the Care Team</a:t>
            </a:r>
            <a:r>
              <a:rPr lang="en-US" sz="5400" b="1"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94" name="Google Shape;1194;p92"/>
          <p:cNvSpPr/>
          <p:nvPr/>
        </p:nvSpPr>
        <p:spPr>
          <a:xfrm>
            <a:off x="7928700" y="1756681"/>
            <a:ext cx="3733800" cy="3474000"/>
          </a:xfrm>
          <a:prstGeom prst="wedgeRoundRectCallou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 work with Dr. Smith and he asked that I call/meet you. He mentioned your [  ] is something we could work on together to address your health concerns…”</a:t>
            </a:r>
            <a:endParaRPr sz="1400" b="0" i="0" u="none" strike="noStrike" cap="none">
              <a:solidFill>
                <a:srgbClr val="000000"/>
              </a:solidFill>
              <a:latin typeface="Arial"/>
              <a:ea typeface="Arial"/>
              <a:cs typeface="Arial"/>
              <a:sym typeface="Arial"/>
            </a:endParaRPr>
          </a:p>
        </p:txBody>
      </p:sp>
      <p:sp>
        <p:nvSpPr>
          <p:cNvPr id="1195" name="Google Shape;1195;p92"/>
          <p:cNvSpPr/>
          <p:nvPr/>
        </p:nvSpPr>
        <p:spPr>
          <a:xfrm>
            <a:off x="830400" y="1357938"/>
            <a:ext cx="6568800" cy="1437675"/>
          </a:xfrm>
          <a:prstGeom prst="wedgeRoundRectCallout">
            <a:avLst>
              <a:gd name="adj1" fmla="val 10786"/>
              <a:gd name="adj2" fmla="val 66072"/>
              <a:gd name="adj3" fmla="val 16667"/>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dk1"/>
                </a:solidFill>
                <a:latin typeface="Calibri"/>
                <a:ea typeface="Calibri"/>
                <a:cs typeface="Calibri"/>
                <a:sym typeface="Calibri"/>
              </a:rPr>
              <a:t>Confirm with</a:t>
            </a:r>
            <a:r>
              <a:rPr lang="en-US" sz="2400" b="1" i="0" u="none" strike="noStrike" cap="none" dirty="0">
                <a:solidFill>
                  <a:schemeClr val="dk1"/>
                </a:solidFill>
                <a:latin typeface="Calibri"/>
                <a:ea typeface="Calibri"/>
                <a:cs typeface="Calibri"/>
                <a:sym typeface="Calibri"/>
              </a:rPr>
              <a:t> patient/caregiver: </a:t>
            </a:r>
            <a:r>
              <a:rPr lang="en-US" sz="2400" b="0" i="0" u="none" strike="noStrike" cap="none" dirty="0">
                <a:solidFill>
                  <a:schemeClr val="dk1"/>
                </a:solidFill>
                <a:latin typeface="Calibri"/>
                <a:ea typeface="Calibri"/>
                <a:cs typeface="Calibri"/>
                <a:sym typeface="Calibri"/>
              </a:rPr>
              <a:t>“Who is the person you work with the most at your PCP practice?”</a:t>
            </a:r>
            <a:endParaRPr sz="1400" b="0" i="0" u="none" strike="noStrike" cap="none" dirty="0">
              <a:solidFill>
                <a:srgbClr val="000000"/>
              </a:solidFill>
              <a:latin typeface="Arial"/>
              <a:ea typeface="Arial"/>
              <a:cs typeface="Arial"/>
              <a:sym typeface="Arial"/>
            </a:endParaRPr>
          </a:p>
        </p:txBody>
      </p:sp>
      <p:sp>
        <p:nvSpPr>
          <p:cNvPr id="1196" name="Google Shape;1196;p92"/>
          <p:cNvSpPr/>
          <p:nvPr/>
        </p:nvSpPr>
        <p:spPr>
          <a:xfrm>
            <a:off x="830400" y="3249420"/>
            <a:ext cx="6568800" cy="2792159"/>
          </a:xfrm>
          <a:prstGeom prst="wedgeRoundRectCallout">
            <a:avLst/>
          </a:prstGeom>
          <a:solidFill>
            <a:srgbClr val="E1EFD8"/>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87630" marR="0" lvl="0" indent="0" algn="l" rtl="0">
              <a:lnSpc>
                <a:spcPct val="100000"/>
              </a:lnSpc>
              <a:spcBef>
                <a:spcPts val="0"/>
              </a:spcBef>
              <a:spcAft>
                <a:spcPts val="0"/>
              </a:spcAft>
              <a:buClr>
                <a:srgbClr val="000000"/>
              </a:buClr>
              <a:buSzPts val="2400"/>
              <a:buFont typeface="Arial"/>
              <a:buNone/>
            </a:pPr>
            <a:r>
              <a:rPr lang="en-US" sz="2400" b="1" dirty="0">
                <a:solidFill>
                  <a:schemeClr val="dk1"/>
                </a:solidFill>
                <a:latin typeface="Calibri"/>
                <a:ea typeface="Calibri"/>
                <a:cs typeface="Calibri"/>
                <a:sym typeface="Calibri"/>
              </a:rPr>
              <a:t>Let the PCP know your Care Plan:</a:t>
            </a:r>
            <a:endParaRPr sz="2400" b="1" dirty="0">
              <a:solidFill>
                <a:schemeClr val="dk1"/>
              </a:solidFill>
              <a:latin typeface="Calibri"/>
              <a:ea typeface="Calibri"/>
              <a:cs typeface="Calibri"/>
              <a:sym typeface="Calibri"/>
            </a:endParaRPr>
          </a:p>
          <a:p>
            <a:pPr marL="8763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If patient has a PCP care team member (the person patient identifies), call PCP care team member to coordinate.</a:t>
            </a:r>
            <a:endParaRPr sz="1400" b="0" i="0" u="none" strike="noStrike" cap="none" dirty="0">
              <a:solidFill>
                <a:srgbClr val="000000"/>
              </a:solidFill>
              <a:latin typeface="Arial"/>
              <a:ea typeface="Arial"/>
              <a:cs typeface="Arial"/>
              <a:sym typeface="Arial"/>
            </a:endParaRPr>
          </a:p>
          <a:p>
            <a:pPr marL="373380" marR="0" lvl="0" indent="-285750" algn="l" rtl="0">
              <a:lnSpc>
                <a:spcPct val="100000"/>
              </a:lnSpc>
              <a:spcBef>
                <a:spcPts val="0"/>
              </a:spcBef>
              <a:spcAft>
                <a:spcPts val="0"/>
              </a:spcAft>
              <a:buClr>
                <a:schemeClr val="dk1"/>
              </a:buClr>
              <a:buSzPts val="2220"/>
              <a:buFont typeface="Arial"/>
              <a:buChar char="•"/>
            </a:pPr>
            <a:r>
              <a:rPr lang="en-US" sz="2400" b="0" i="0" u="none" strike="noStrike" cap="none" dirty="0">
                <a:solidFill>
                  <a:schemeClr val="dk1"/>
                </a:solidFill>
                <a:latin typeface="Calibri"/>
                <a:ea typeface="Calibri"/>
                <a:cs typeface="Calibri"/>
                <a:sym typeface="Calibri"/>
              </a:rPr>
              <a:t>Discuss how to work together to address patient’s health concerns  </a:t>
            </a:r>
            <a:endParaRPr sz="1400" b="0" i="0" u="none" strike="noStrike" cap="none" dirty="0">
              <a:solidFill>
                <a:srgbClr val="000000"/>
              </a:solidFill>
              <a:latin typeface="Arial"/>
              <a:ea typeface="Arial"/>
              <a:cs typeface="Arial"/>
              <a:sym typeface="Arial"/>
            </a:endParaRPr>
          </a:p>
          <a:p>
            <a:pPr marL="373380" marR="0" lvl="0" indent="-285750" algn="l" rtl="0">
              <a:lnSpc>
                <a:spcPct val="100000"/>
              </a:lnSpc>
              <a:spcBef>
                <a:spcPts val="0"/>
              </a:spcBef>
              <a:spcAft>
                <a:spcPts val="0"/>
              </a:spcAft>
              <a:buClr>
                <a:schemeClr val="dk1"/>
              </a:buClr>
              <a:buSzPts val="2220"/>
              <a:buFont typeface="Arial"/>
              <a:buChar char="•"/>
            </a:pPr>
            <a:r>
              <a:rPr lang="en-US" sz="2400" b="0" i="0" u="none" strike="noStrike" cap="none" dirty="0">
                <a:solidFill>
                  <a:schemeClr val="dk1"/>
                </a:solidFill>
                <a:latin typeface="Calibri"/>
                <a:ea typeface="Calibri"/>
                <a:cs typeface="Calibri"/>
                <a:sym typeface="Calibri"/>
              </a:rPr>
              <a:t>Share assessment findings</a:t>
            </a:r>
            <a:endParaRPr sz="1400" b="0" i="0" u="none" strike="noStrike" cap="none" dirty="0">
              <a:solidFill>
                <a:srgbClr val="000000"/>
              </a:solidFill>
              <a:latin typeface="Arial"/>
              <a:ea typeface="Arial"/>
              <a:cs typeface="Arial"/>
              <a:sym typeface="Arial"/>
            </a:endParaRPr>
          </a:p>
        </p:txBody>
      </p:sp>
      <p:sp>
        <p:nvSpPr>
          <p:cNvPr id="1197" name="Google Shape;1197;p9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198" name="Google Shape;1198;p9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93</a:t>
            </a:fld>
            <a:endParaRPr/>
          </a:p>
        </p:txBody>
      </p:sp>
      <p:sp>
        <p:nvSpPr>
          <p:cNvPr id="1199" name="Google Shape;1199;p92"/>
          <p:cNvSpPr/>
          <p:nvPr/>
        </p:nvSpPr>
        <p:spPr>
          <a:xfrm>
            <a:off x="79812" y="1343608"/>
            <a:ext cx="693600" cy="662700"/>
          </a:xfrm>
          <a:prstGeom prst="ellipse">
            <a:avLst/>
          </a:prstGeom>
          <a:solidFill>
            <a:schemeClr val="bg1"/>
          </a:solidFill>
          <a:ln w="12700" cap="flat" cmpd="sng">
            <a:solidFill>
              <a:schemeClr val="accent6"/>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t>1</a:t>
            </a:r>
            <a:endParaRPr sz="2400" b="1"/>
          </a:p>
        </p:txBody>
      </p:sp>
      <p:sp>
        <p:nvSpPr>
          <p:cNvPr id="1200" name="Google Shape;1200;p92"/>
          <p:cNvSpPr/>
          <p:nvPr/>
        </p:nvSpPr>
        <p:spPr>
          <a:xfrm>
            <a:off x="79812" y="3162331"/>
            <a:ext cx="693600" cy="662700"/>
          </a:xfrm>
          <a:prstGeom prst="ellipse">
            <a:avLst/>
          </a:prstGeom>
          <a:solidFill>
            <a:schemeClr val="bg1"/>
          </a:solidFill>
          <a:ln w="12700" cap="flat" cmpd="sng">
            <a:solidFill>
              <a:schemeClr val="accent6"/>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t>2</a:t>
            </a:r>
            <a:endParaRPr sz="2400" b="1"/>
          </a:p>
        </p:txBody>
      </p:sp>
    </p:spTree>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96"/>
          <p:cNvSpPr/>
          <p:nvPr/>
        </p:nvSpPr>
        <p:spPr>
          <a:xfrm>
            <a:off x="4624950" y="2513498"/>
            <a:ext cx="6425100" cy="3416279"/>
          </a:xfrm>
          <a:prstGeom prst="rect">
            <a:avLst/>
          </a:prstGeom>
          <a:solidFill>
            <a:srgbClr val="C7DBF4"/>
          </a:solid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rgbClr val="003865"/>
              </a:buClr>
              <a:buSzPts val="1800"/>
              <a:buFont typeface="Arial"/>
              <a:buNone/>
            </a:pPr>
            <a:endParaRPr sz="2400" b="0" i="0" u="none" strike="noStrike" cap="none" dirty="0">
              <a:solidFill>
                <a:schemeClr val="dk1"/>
              </a:solidFill>
              <a:latin typeface="Calibri"/>
              <a:ea typeface="Calibri"/>
              <a:cs typeface="Calibri"/>
              <a:sym typeface="Calibri"/>
            </a:endParaRPr>
          </a:p>
          <a:p>
            <a:pPr marL="285750" marR="0" lvl="0" indent="-323850" algn="l" rtl="0">
              <a:lnSpc>
                <a:spcPct val="100000"/>
              </a:lnSpc>
              <a:spcBef>
                <a:spcPts val="0"/>
              </a:spcBef>
              <a:spcAft>
                <a:spcPts val="0"/>
              </a:spcAft>
              <a:buClr>
                <a:srgbClr val="003865"/>
              </a:buClr>
              <a:buSzPts val="2400"/>
              <a:buFont typeface="Arial"/>
              <a:buChar char="•"/>
            </a:pPr>
            <a:r>
              <a:rPr lang="en-US" sz="2400" b="0" i="0" u="none" strike="noStrike" cap="none" dirty="0">
                <a:solidFill>
                  <a:schemeClr val="dk1"/>
                </a:solidFill>
                <a:latin typeface="Calibri"/>
                <a:ea typeface="Calibri"/>
                <a:cs typeface="Calibri"/>
                <a:sym typeface="Calibri"/>
              </a:rPr>
              <a:t>Symptom Management</a:t>
            </a:r>
            <a:endParaRPr sz="2400" b="0" i="0" u="none" strike="noStrike" cap="none" dirty="0">
              <a:solidFill>
                <a:schemeClr val="dk1"/>
              </a:solidFill>
              <a:latin typeface="Calibri"/>
              <a:ea typeface="Calibri"/>
              <a:cs typeface="Calibri"/>
              <a:sym typeface="Calibri"/>
            </a:endParaRPr>
          </a:p>
          <a:p>
            <a:pPr marL="285750" marR="0" lvl="0" indent="-323850" algn="l" rtl="0">
              <a:lnSpc>
                <a:spcPct val="100000"/>
              </a:lnSpc>
              <a:spcBef>
                <a:spcPts val="0"/>
              </a:spcBef>
              <a:spcAft>
                <a:spcPts val="0"/>
              </a:spcAft>
              <a:buClr>
                <a:srgbClr val="003865"/>
              </a:buClr>
              <a:buSzPts val="2400"/>
              <a:buFont typeface="Arial"/>
              <a:buChar char="•"/>
            </a:pPr>
            <a:r>
              <a:rPr lang="en-US" sz="2400" b="0" i="0" u="none" strike="noStrike" cap="none" dirty="0">
                <a:solidFill>
                  <a:schemeClr val="dk1"/>
                </a:solidFill>
                <a:latin typeface="Calibri"/>
                <a:ea typeface="Calibri"/>
                <a:cs typeface="Calibri"/>
                <a:sym typeface="Calibri"/>
              </a:rPr>
              <a:t>Medication Management</a:t>
            </a:r>
            <a:endParaRPr sz="2400" b="0" i="0" u="none" strike="noStrike" cap="none" dirty="0">
              <a:solidFill>
                <a:schemeClr val="dk1"/>
              </a:solidFill>
              <a:latin typeface="Calibri"/>
              <a:ea typeface="Calibri"/>
              <a:cs typeface="Calibri"/>
              <a:sym typeface="Calibri"/>
            </a:endParaRPr>
          </a:p>
          <a:p>
            <a:pPr marL="285750" marR="0" lvl="0" indent="-323850" algn="l" rtl="0">
              <a:lnSpc>
                <a:spcPct val="100000"/>
              </a:lnSpc>
              <a:spcBef>
                <a:spcPts val="0"/>
              </a:spcBef>
              <a:spcAft>
                <a:spcPts val="0"/>
              </a:spcAft>
              <a:buClr>
                <a:srgbClr val="003865"/>
              </a:buClr>
              <a:buSzPts val="2400"/>
              <a:buFont typeface="Arial"/>
              <a:buChar char="•"/>
            </a:pPr>
            <a:r>
              <a:rPr lang="en-US" sz="2400" b="0" i="0" u="none" strike="noStrike" cap="none" dirty="0">
                <a:solidFill>
                  <a:schemeClr val="dk1"/>
                </a:solidFill>
                <a:latin typeface="Calibri"/>
                <a:ea typeface="Calibri"/>
                <a:cs typeface="Calibri"/>
                <a:sym typeface="Calibri"/>
              </a:rPr>
              <a:t>Education and coaching to self-manage condition/health</a:t>
            </a:r>
            <a:endParaRPr sz="2400" b="0" i="0" u="none" strike="noStrike" cap="none" dirty="0">
              <a:solidFill>
                <a:schemeClr val="dk1"/>
              </a:solidFill>
              <a:latin typeface="Calibri"/>
              <a:ea typeface="Calibri"/>
              <a:cs typeface="Calibri"/>
              <a:sym typeface="Calibri"/>
            </a:endParaRPr>
          </a:p>
          <a:p>
            <a:pPr marL="285750" marR="0" lvl="0" indent="-323850" algn="l" rtl="0">
              <a:lnSpc>
                <a:spcPct val="100000"/>
              </a:lnSpc>
              <a:spcBef>
                <a:spcPts val="0"/>
              </a:spcBef>
              <a:spcAft>
                <a:spcPts val="0"/>
              </a:spcAft>
              <a:buClr>
                <a:srgbClr val="003865"/>
              </a:buClr>
              <a:buSzPts val="2400"/>
              <a:buFont typeface="Arial"/>
              <a:buChar char="•"/>
            </a:pPr>
            <a:r>
              <a:rPr lang="en-US" sz="2400" b="0" i="0" u="none" strike="noStrike" cap="none" dirty="0">
                <a:solidFill>
                  <a:schemeClr val="dk1"/>
                </a:solidFill>
                <a:latin typeface="Calibri"/>
                <a:ea typeface="Calibri"/>
                <a:cs typeface="Calibri"/>
                <a:sym typeface="Calibri"/>
              </a:rPr>
              <a:t>Planned interventions: tests, procedures</a:t>
            </a:r>
            <a:endParaRPr sz="2400" b="0" i="0" u="none" strike="noStrike" cap="none" dirty="0">
              <a:solidFill>
                <a:schemeClr val="dk1"/>
              </a:solidFill>
              <a:latin typeface="Calibri"/>
              <a:ea typeface="Calibri"/>
              <a:cs typeface="Calibri"/>
              <a:sym typeface="Calibri"/>
            </a:endParaRPr>
          </a:p>
          <a:p>
            <a:pPr marL="285750" marR="0" lvl="0" indent="-323850" algn="l" rtl="0">
              <a:lnSpc>
                <a:spcPct val="100000"/>
              </a:lnSpc>
              <a:spcBef>
                <a:spcPts val="0"/>
              </a:spcBef>
              <a:spcAft>
                <a:spcPts val="0"/>
              </a:spcAft>
              <a:buClr>
                <a:srgbClr val="003865"/>
              </a:buClr>
              <a:buSzPts val="2400"/>
              <a:buFont typeface="Arial"/>
              <a:buChar char="•"/>
            </a:pPr>
            <a:r>
              <a:rPr lang="en-US" sz="2400" b="0" i="0" u="none" strike="noStrike" cap="none" dirty="0">
                <a:solidFill>
                  <a:schemeClr val="dk1"/>
                </a:solidFill>
                <a:latin typeface="Calibri"/>
                <a:ea typeface="Calibri"/>
                <a:cs typeface="Calibri"/>
                <a:sym typeface="Calibri"/>
              </a:rPr>
              <a:t>Follow up schedule: planned visits, phone calls</a:t>
            </a:r>
            <a:endParaRPr sz="2400" b="0" i="0" u="none" strike="noStrike" cap="none" dirty="0">
              <a:solidFill>
                <a:schemeClr val="dk1"/>
              </a:solidFill>
              <a:latin typeface="Calibri"/>
              <a:ea typeface="Calibri"/>
              <a:cs typeface="Calibri"/>
              <a:sym typeface="Calibri"/>
            </a:endParaRPr>
          </a:p>
          <a:p>
            <a:pPr marL="285750" marR="0" lvl="0" indent="-323850" algn="l" rtl="0">
              <a:lnSpc>
                <a:spcPct val="100000"/>
              </a:lnSpc>
              <a:spcBef>
                <a:spcPts val="0"/>
              </a:spcBef>
              <a:spcAft>
                <a:spcPts val="0"/>
              </a:spcAft>
              <a:buClr>
                <a:srgbClr val="003865"/>
              </a:buClr>
              <a:buSzPts val="2400"/>
              <a:buFont typeface="Arial"/>
              <a:buChar char="•"/>
            </a:pPr>
            <a:r>
              <a:rPr lang="en-US" sz="2400" b="0" i="0" u="none" strike="noStrike" cap="none" dirty="0">
                <a:solidFill>
                  <a:schemeClr val="dk1"/>
                </a:solidFill>
                <a:latin typeface="Calibri"/>
                <a:ea typeface="Calibri"/>
                <a:cs typeface="Calibri"/>
                <a:sym typeface="Calibri"/>
              </a:rPr>
              <a:t>Coordination of care across settings: Primary care, Specialists, Community </a:t>
            </a:r>
            <a:endParaRPr sz="2400" b="0" i="0" u="none" strike="noStrike" cap="none" dirty="0">
              <a:solidFill>
                <a:schemeClr val="dk1"/>
              </a:solidFill>
              <a:latin typeface="Calibri"/>
              <a:ea typeface="Calibri"/>
              <a:cs typeface="Calibri"/>
              <a:sym typeface="Calibri"/>
            </a:endParaRPr>
          </a:p>
        </p:txBody>
      </p:sp>
      <p:sp>
        <p:nvSpPr>
          <p:cNvPr id="1207" name="Google Shape;1207;p96"/>
          <p:cNvSpPr txBox="1"/>
          <p:nvPr/>
        </p:nvSpPr>
        <p:spPr>
          <a:xfrm>
            <a:off x="288758" y="1"/>
            <a:ext cx="11203995"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4400"/>
              <a:buFont typeface="Calibri"/>
              <a:buNone/>
            </a:pPr>
            <a:r>
              <a:rPr lang="en-US" sz="7200" b="1" dirty="0">
                <a:solidFill>
                  <a:schemeClr val="dk1"/>
                </a:solidFill>
                <a:latin typeface="Calibri"/>
                <a:ea typeface="Calibri"/>
                <a:cs typeface="Calibri"/>
                <a:sym typeface="Calibri"/>
              </a:rPr>
              <a:t>Care Plan </a:t>
            </a:r>
            <a:r>
              <a:rPr lang="en-US" sz="7200" b="1" i="0" u="none" strike="noStrike" cap="none" dirty="0">
                <a:solidFill>
                  <a:schemeClr val="dk1"/>
                </a:solidFill>
                <a:latin typeface="Calibri"/>
                <a:ea typeface="Calibri"/>
                <a:cs typeface="Calibri"/>
                <a:sym typeface="Calibri"/>
              </a:rPr>
              <a:t>Summary</a:t>
            </a:r>
            <a:endParaRPr sz="7200" b="1" i="0" u="none" strike="noStrike" cap="none" dirty="0">
              <a:solidFill>
                <a:schemeClr val="dk1"/>
              </a:solidFill>
              <a:latin typeface="Calibri"/>
              <a:ea typeface="Calibri"/>
              <a:cs typeface="Calibri"/>
              <a:sym typeface="Calibri"/>
            </a:endParaRPr>
          </a:p>
        </p:txBody>
      </p:sp>
      <p:sp>
        <p:nvSpPr>
          <p:cNvPr id="1208" name="Google Shape;1208;p96"/>
          <p:cNvSpPr/>
          <p:nvPr/>
        </p:nvSpPr>
        <p:spPr>
          <a:xfrm>
            <a:off x="679175" y="1353027"/>
            <a:ext cx="8250600" cy="1384954"/>
          </a:xfrm>
          <a:prstGeom prst="rect">
            <a:avLst/>
          </a:prstGeom>
          <a:solidFill>
            <a:schemeClr val="lt1"/>
          </a:solidFill>
          <a:ln w="38100" cap="flat" cmpd="sng">
            <a:solidFill>
              <a:srgbClr val="C7DBF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a:solidFill>
                  <a:schemeClr val="dk1"/>
                </a:solidFill>
                <a:latin typeface="Calibri"/>
                <a:ea typeface="Calibri"/>
                <a:cs typeface="Calibri"/>
                <a:sym typeface="Calibri"/>
              </a:rPr>
              <a:t>The care plan is collaboratively developed by the patient and</a:t>
            </a:r>
            <a:r>
              <a:rPr lang="en-US" sz="2800" b="0" i="0" u="none" strike="noStrike" cap="none">
                <a:solidFill>
                  <a:schemeClr val="dk1"/>
                </a:solidFill>
                <a:latin typeface="Calibri"/>
                <a:ea typeface="Calibri"/>
                <a:cs typeface="Calibri"/>
                <a:sym typeface="Calibri"/>
              </a:rPr>
              <a:t> care team to identify clinical plan and set mutual goals and actions for the patient.</a:t>
            </a:r>
            <a:endParaRPr sz="2800" b="0" i="0" u="none" strike="noStrike" cap="none">
              <a:solidFill>
                <a:schemeClr val="dk1"/>
              </a:solidFill>
              <a:latin typeface="Calibri"/>
              <a:ea typeface="Calibri"/>
              <a:cs typeface="Calibri"/>
              <a:sym typeface="Calibri"/>
            </a:endParaRPr>
          </a:p>
        </p:txBody>
      </p:sp>
      <p:sp>
        <p:nvSpPr>
          <p:cNvPr id="1209" name="Google Shape;1209;p96"/>
          <p:cNvSpPr txBox="1"/>
          <p:nvPr/>
        </p:nvSpPr>
        <p:spPr>
          <a:xfrm>
            <a:off x="1714500" y="3656812"/>
            <a:ext cx="2755350" cy="9984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3865"/>
              </a:buClr>
              <a:buSzPts val="3200"/>
              <a:buFont typeface="Arial"/>
              <a:buNone/>
            </a:pPr>
            <a:r>
              <a:rPr lang="en-US" sz="3600" b="1" i="0" u="none" strike="noStrike" cap="none" dirty="0">
                <a:solidFill>
                  <a:schemeClr val="dk1"/>
                </a:solidFill>
                <a:latin typeface="Calibri"/>
                <a:ea typeface="Calibri"/>
                <a:cs typeface="Calibri"/>
                <a:sym typeface="Calibri"/>
              </a:rPr>
              <a:t>Components include</a:t>
            </a:r>
            <a:endParaRPr sz="18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rgbClr val="797979"/>
              </a:buClr>
              <a:buSzPts val="3200"/>
              <a:buFont typeface="Arial"/>
              <a:buNone/>
            </a:pPr>
            <a:endParaRPr sz="3600" b="1" i="0" u="none" strike="noStrike" cap="none" dirty="0">
              <a:solidFill>
                <a:schemeClr val="dk1"/>
              </a:solidFill>
              <a:latin typeface="Calibri"/>
              <a:ea typeface="Calibri"/>
              <a:cs typeface="Calibri"/>
              <a:sym typeface="Calibri"/>
            </a:endParaRPr>
          </a:p>
        </p:txBody>
      </p:sp>
      <p:sp>
        <p:nvSpPr>
          <p:cNvPr id="1210" name="Google Shape;1210;p96"/>
          <p:cNvSpPr txBox="1">
            <a:spLocks noGrp="1"/>
          </p:cNvSpPr>
          <p:nvPr>
            <p:ph type="ftr" idx="11"/>
          </p:nvPr>
        </p:nvSpPr>
        <p:spPr>
          <a:xfrm>
            <a:off x="-9148"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211" name="Google Shape;1211;p96"/>
          <p:cNvSpPr txBox="1">
            <a:spLocks noGrp="1"/>
          </p:cNvSpPr>
          <p:nvPr>
            <p:ph type="sldNum" idx="12"/>
          </p:nvPr>
        </p:nvSpPr>
        <p:spPr>
          <a:xfrm>
            <a:off x="9425073"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spTree>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97"/>
          <p:cNvSpPr txBox="1"/>
          <p:nvPr/>
        </p:nvSpPr>
        <p:spPr>
          <a:xfrm>
            <a:off x="1771650" y="180037"/>
            <a:ext cx="8782050"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Care </a:t>
            </a:r>
            <a:r>
              <a:rPr lang="en-US" sz="6600" b="1" i="0" u="none" strike="noStrike" cap="none">
                <a:solidFill>
                  <a:schemeClr val="dk1"/>
                </a:solidFill>
                <a:latin typeface="Calibri"/>
                <a:ea typeface="Calibri"/>
                <a:cs typeface="Calibri"/>
                <a:sym typeface="Calibri"/>
              </a:rPr>
              <a:t>Management</a:t>
            </a:r>
            <a:r>
              <a:rPr lang="en-US" sz="7200" b="1" i="0" u="none" strike="noStrike" cap="none">
                <a:solidFill>
                  <a:schemeClr val="dk1"/>
                </a:solidFill>
                <a:latin typeface="Calibri"/>
                <a:ea typeface="Calibri"/>
                <a:cs typeface="Calibri"/>
                <a:sym typeface="Calibri"/>
              </a:rPr>
              <a:t> Process</a:t>
            </a: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p:txBody>
      </p:sp>
      <p:grpSp>
        <p:nvGrpSpPr>
          <p:cNvPr id="1218" name="Google Shape;1218;p97"/>
          <p:cNvGrpSpPr/>
          <p:nvPr/>
        </p:nvGrpSpPr>
        <p:grpSpPr>
          <a:xfrm>
            <a:off x="2208474" y="2222084"/>
            <a:ext cx="8345226" cy="3230921"/>
            <a:chOff x="4537" y="0"/>
            <a:chExt cx="9491680" cy="4064000"/>
          </a:xfrm>
        </p:grpSpPr>
        <p:sp>
          <p:nvSpPr>
            <p:cNvPr id="1219" name="Google Shape;1219;p97"/>
            <p:cNvSpPr/>
            <p:nvPr/>
          </p:nvSpPr>
          <p:spPr>
            <a:xfrm>
              <a:off x="736622" y="0"/>
              <a:ext cx="8075641"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220" name="Google Shape;1220;p97"/>
            <p:cNvSpPr/>
            <p:nvPr/>
          </p:nvSpPr>
          <p:spPr>
            <a:xfrm>
              <a:off x="4537" y="1219199"/>
              <a:ext cx="1878811" cy="1625600"/>
            </a:xfrm>
            <a:prstGeom prst="roundRect">
              <a:avLst>
                <a:gd name="adj" fmla="val 16667"/>
              </a:avLst>
            </a:prstGeom>
            <a:solidFill>
              <a:srgbClr val="0096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221" name="Google Shape;1221;p97"/>
            <p:cNvSpPr txBox="1"/>
            <p:nvPr/>
          </p:nvSpPr>
          <p:spPr>
            <a:xfrm>
              <a:off x="83892" y="1298554"/>
              <a:ext cx="1720101"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Identify and Enroll</a:t>
              </a:r>
              <a:endParaRPr sz="1800" b="0" i="0" u="none" strike="noStrike" cap="none">
                <a:solidFill>
                  <a:srgbClr val="797979"/>
                </a:solidFill>
                <a:latin typeface="Calibri"/>
                <a:ea typeface="Calibri"/>
                <a:cs typeface="Calibri"/>
                <a:sym typeface="Calibri"/>
              </a:endParaRPr>
            </a:p>
          </p:txBody>
        </p:sp>
        <p:sp>
          <p:nvSpPr>
            <p:cNvPr id="1222" name="Google Shape;1222;p97"/>
            <p:cNvSpPr/>
            <p:nvPr/>
          </p:nvSpPr>
          <p:spPr>
            <a:xfrm>
              <a:off x="2196484" y="1219199"/>
              <a:ext cx="2516348" cy="1625600"/>
            </a:xfrm>
            <a:prstGeom prst="roundRect">
              <a:avLst>
                <a:gd name="adj" fmla="val 16667"/>
              </a:avLst>
            </a:prstGeom>
            <a:solidFill>
              <a:srgbClr val="0038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223" name="Google Shape;1223;p97"/>
            <p:cNvSpPr txBox="1"/>
            <p:nvPr/>
          </p:nvSpPr>
          <p:spPr>
            <a:xfrm>
              <a:off x="2275839" y="1298554"/>
              <a:ext cx="2357638"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Assessment and Care Plan</a:t>
              </a:r>
              <a:endParaRPr sz="2800" b="0" i="0" u="none" strike="noStrike" cap="none">
                <a:solidFill>
                  <a:srgbClr val="FEFFFF"/>
                </a:solidFill>
                <a:latin typeface="Calibri"/>
                <a:ea typeface="Calibri"/>
                <a:cs typeface="Calibri"/>
                <a:sym typeface="Calibri"/>
              </a:endParaRPr>
            </a:p>
          </p:txBody>
        </p:sp>
        <p:sp>
          <p:nvSpPr>
            <p:cNvPr id="1224" name="Google Shape;1224;p97"/>
            <p:cNvSpPr/>
            <p:nvPr/>
          </p:nvSpPr>
          <p:spPr>
            <a:xfrm>
              <a:off x="5025967" y="1219199"/>
              <a:ext cx="2278303" cy="1625600"/>
            </a:xfrm>
            <a:prstGeom prst="roundRect">
              <a:avLst>
                <a:gd name="adj" fmla="val 16667"/>
              </a:avLst>
            </a:prstGeom>
            <a:solidFill>
              <a:srgbClr val="005687"/>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225" name="Google Shape;1225;p97"/>
            <p:cNvSpPr txBox="1"/>
            <p:nvPr/>
          </p:nvSpPr>
          <p:spPr>
            <a:xfrm>
              <a:off x="5105322" y="1298554"/>
              <a:ext cx="2119593" cy="146689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Implement</a:t>
              </a:r>
              <a:endParaRPr sz="1800" b="0" i="0" u="none" strike="noStrike" cap="none">
                <a:solidFill>
                  <a:srgbClr val="797979"/>
                </a:solidFill>
                <a:latin typeface="Calibri"/>
                <a:ea typeface="Calibri"/>
                <a:cs typeface="Calibri"/>
                <a:sym typeface="Calibri"/>
              </a:endParaRPr>
            </a:p>
          </p:txBody>
        </p:sp>
        <p:sp>
          <p:nvSpPr>
            <p:cNvPr id="1226" name="Google Shape;1226;p97"/>
            <p:cNvSpPr/>
            <p:nvPr/>
          </p:nvSpPr>
          <p:spPr>
            <a:xfrm>
              <a:off x="7617406" y="1219199"/>
              <a:ext cx="1878811" cy="1625600"/>
            </a:xfrm>
            <a:prstGeom prst="roundRect">
              <a:avLst>
                <a:gd name="adj" fmla="val 16667"/>
              </a:avLst>
            </a:prstGeom>
            <a:solidFill>
              <a:srgbClr val="52525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97979"/>
                </a:solidFill>
                <a:latin typeface="Calibri"/>
                <a:ea typeface="Calibri"/>
                <a:cs typeface="Calibri"/>
                <a:sym typeface="Calibri"/>
              </a:endParaRPr>
            </a:p>
          </p:txBody>
        </p:sp>
        <p:sp>
          <p:nvSpPr>
            <p:cNvPr id="1227" name="Google Shape;1227;p97"/>
            <p:cNvSpPr txBox="1"/>
            <p:nvPr/>
          </p:nvSpPr>
          <p:spPr>
            <a:xfrm>
              <a:off x="7696761" y="1298554"/>
              <a:ext cx="1720101" cy="1466890"/>
            </a:xfrm>
            <a:prstGeom prst="rect">
              <a:avLst/>
            </a:prstGeom>
            <a:solidFill>
              <a:srgbClr val="525252"/>
            </a:solid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rgbClr val="FEFFFF"/>
                  </a:solidFill>
                  <a:latin typeface="Calibri"/>
                  <a:ea typeface="Calibri"/>
                  <a:cs typeface="Calibri"/>
                  <a:sym typeface="Calibri"/>
                </a:rPr>
                <a:t>Close</a:t>
              </a:r>
              <a:endParaRPr sz="1800" b="0" i="0" u="none" strike="noStrike" cap="none">
                <a:solidFill>
                  <a:srgbClr val="797979"/>
                </a:solidFill>
                <a:latin typeface="Calibri"/>
                <a:ea typeface="Calibri"/>
                <a:cs typeface="Calibri"/>
                <a:sym typeface="Calibri"/>
              </a:endParaRPr>
            </a:p>
          </p:txBody>
        </p:sp>
      </p:grpSp>
      <p:sp>
        <p:nvSpPr>
          <p:cNvPr id="1228" name="Google Shape;1228;p97"/>
          <p:cNvSpPr txBox="1">
            <a:spLocks noGrp="1"/>
          </p:cNvSpPr>
          <p:nvPr>
            <p:ph type="ftr" idx="11"/>
          </p:nvPr>
        </p:nvSpPr>
        <p:spPr>
          <a:xfrm>
            <a:off x="14028"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229" name="Google Shape;1229;p9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95</a:t>
            </a:fld>
            <a:endParaRPr/>
          </a:p>
        </p:txBody>
      </p:sp>
    </p:spTree>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98"/>
          <p:cNvSpPr txBox="1"/>
          <p:nvPr/>
        </p:nvSpPr>
        <p:spPr>
          <a:xfrm>
            <a:off x="360946" y="421455"/>
            <a:ext cx="1082795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6000" b="1" i="0" u="none" strike="noStrike" cap="none">
                <a:solidFill>
                  <a:schemeClr val="dk1"/>
                </a:solidFill>
                <a:latin typeface="Calibri"/>
                <a:ea typeface="Calibri"/>
                <a:cs typeface="Calibri"/>
                <a:sym typeface="Calibri"/>
              </a:rPr>
              <a:t>Implementation and Follow Up</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9681"/>
              </a:buClr>
              <a:buSzPts val="5400"/>
              <a:buFont typeface="Calibri"/>
              <a:buNone/>
            </a:pPr>
            <a:r>
              <a:rPr lang="en-US" sz="3600" b="1" i="0" u="none" strike="noStrike" cap="none">
                <a:solidFill>
                  <a:schemeClr val="dk1"/>
                </a:solidFill>
                <a:latin typeface="Calibri"/>
                <a:ea typeface="Calibri"/>
                <a:cs typeface="Calibri"/>
                <a:sym typeface="Calibri"/>
              </a:rPr>
              <a:t>The follow-up plan is based on patient level of:</a:t>
            </a:r>
            <a:endParaRPr sz="1400" b="0" i="0" u="none" strike="noStrike" cap="none">
              <a:solidFill>
                <a:srgbClr val="000000"/>
              </a:solidFill>
              <a:latin typeface="Arial"/>
              <a:ea typeface="Arial"/>
              <a:cs typeface="Arial"/>
              <a:sym typeface="Arial"/>
            </a:endParaRPr>
          </a:p>
        </p:txBody>
      </p:sp>
      <p:sp>
        <p:nvSpPr>
          <p:cNvPr id="1236" name="Google Shape;1236;p98"/>
          <p:cNvSpPr txBox="1"/>
          <p:nvPr/>
        </p:nvSpPr>
        <p:spPr>
          <a:xfrm>
            <a:off x="360946" y="1939356"/>
            <a:ext cx="10618929" cy="3419341"/>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Risk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Safety issues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Changes in condition or care (new diagnosis or medication)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Treatment to target goals/trend</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Self-management abilities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Support needed to accomplish their goals</a:t>
            </a:r>
            <a:endParaRPr sz="1400" b="0" i="0" u="none" strike="noStrike" cap="none">
              <a:solidFill>
                <a:srgbClr val="000000"/>
              </a:solidFill>
              <a:latin typeface="Arial"/>
              <a:ea typeface="Arial"/>
              <a:cs typeface="Arial"/>
              <a:sym typeface="Arial"/>
            </a:endParaRPr>
          </a:p>
          <a:p>
            <a:pPr marL="495300" marR="0" lvl="0" indent="-190500" algn="l" rtl="0">
              <a:lnSpc>
                <a:spcPct val="100000"/>
              </a:lnSpc>
              <a:spcBef>
                <a:spcPts val="0"/>
              </a:spcBef>
              <a:spcAft>
                <a:spcPts val="0"/>
              </a:spcAft>
              <a:buClr>
                <a:srgbClr val="797979"/>
              </a:buClr>
              <a:buSzPts val="2400"/>
              <a:buFont typeface="Arial"/>
              <a:buNone/>
            </a:pPr>
            <a:endParaRPr sz="2800" b="0" i="0" u="none" strike="noStrike" cap="none">
              <a:solidFill>
                <a:schemeClr val="dk1"/>
              </a:solidFill>
              <a:latin typeface="Calibri"/>
              <a:ea typeface="Calibri"/>
              <a:cs typeface="Calibri"/>
              <a:sym typeface="Calibri"/>
            </a:endParaRPr>
          </a:p>
          <a:p>
            <a:pPr marL="685800" marR="0" lvl="1" indent="-101600" algn="l" rtl="0">
              <a:lnSpc>
                <a:spcPct val="90000"/>
              </a:lnSpc>
              <a:spcBef>
                <a:spcPts val="500"/>
              </a:spcBef>
              <a:spcAft>
                <a:spcPts val="0"/>
              </a:spcAft>
              <a:buClr>
                <a:srgbClr val="797979"/>
              </a:buClr>
              <a:buSzPts val="2000"/>
              <a:buFont typeface="Arial"/>
              <a:buNone/>
            </a:pPr>
            <a:endParaRPr sz="2800" b="0" i="0" u="none" strike="noStrike" cap="none">
              <a:solidFill>
                <a:schemeClr val="dk1"/>
              </a:solidFill>
              <a:latin typeface="Calibri"/>
              <a:ea typeface="Calibri"/>
              <a:cs typeface="Calibri"/>
              <a:sym typeface="Calibri"/>
            </a:endParaRPr>
          </a:p>
          <a:p>
            <a:pPr marL="1023937" marR="0" lvl="1" indent="-215900" algn="l" rtl="0">
              <a:lnSpc>
                <a:spcPct val="90000"/>
              </a:lnSpc>
              <a:spcBef>
                <a:spcPts val="500"/>
              </a:spcBef>
              <a:spcAft>
                <a:spcPts val="0"/>
              </a:spcAft>
              <a:buClr>
                <a:srgbClr val="797979"/>
              </a:buClr>
              <a:buSzPts val="2000"/>
              <a:buFont typeface="Arial"/>
              <a:buNone/>
            </a:pPr>
            <a:endParaRPr sz="2800" b="0" i="0" u="none" strike="noStrike" cap="none">
              <a:solidFill>
                <a:schemeClr val="dk1"/>
              </a:solidFill>
              <a:latin typeface="Calibri"/>
              <a:ea typeface="Calibri"/>
              <a:cs typeface="Calibri"/>
              <a:sym typeface="Calibri"/>
            </a:endParaRPr>
          </a:p>
        </p:txBody>
      </p:sp>
      <p:pic>
        <p:nvPicPr>
          <p:cNvPr id="1237" name="Google Shape;1237;p98"/>
          <p:cNvPicPr preferRelativeResize="0"/>
          <p:nvPr/>
        </p:nvPicPr>
        <p:blipFill rotWithShape="1">
          <a:blip r:embed="rId3">
            <a:alphaModFix/>
          </a:blip>
          <a:srcRect/>
          <a:stretch/>
        </p:blipFill>
        <p:spPr>
          <a:xfrm>
            <a:off x="9334499" y="2133599"/>
            <a:ext cx="2370809" cy="2724151"/>
          </a:xfrm>
          <a:prstGeom prst="rect">
            <a:avLst/>
          </a:prstGeom>
          <a:noFill/>
          <a:ln>
            <a:noFill/>
          </a:ln>
        </p:spPr>
      </p:pic>
      <p:sp>
        <p:nvSpPr>
          <p:cNvPr id="1238" name="Google Shape;1238;p9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239" name="Google Shape;1239;p98"/>
          <p:cNvSpPr txBox="1">
            <a:spLocks noGrp="1"/>
          </p:cNvSpPr>
          <p:nvPr>
            <p:ph type="sldNum" idx="12"/>
          </p:nvPr>
        </p:nvSpPr>
        <p:spPr>
          <a:xfrm>
            <a:off x="9448800" y="64787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96</a:t>
            </a:fld>
            <a:endParaRPr/>
          </a:p>
        </p:txBody>
      </p:sp>
    </p:spTree>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99"/>
          <p:cNvSpPr txBox="1"/>
          <p:nvPr/>
        </p:nvSpPr>
        <p:spPr>
          <a:xfrm>
            <a:off x="385011" y="159112"/>
            <a:ext cx="11967383" cy="1739153"/>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rgbClr val="009681"/>
              </a:buClr>
              <a:buSzPts val="4800"/>
              <a:buFont typeface="Calibri"/>
              <a:buNone/>
            </a:pPr>
            <a:r>
              <a:rPr lang="en-US" sz="5400" b="1" i="0" u="none" strike="noStrike" cap="none">
                <a:solidFill>
                  <a:schemeClr val="dk1"/>
                </a:solidFill>
                <a:latin typeface="Calibri"/>
                <a:ea typeface="Calibri"/>
                <a:cs typeface="Calibri"/>
                <a:sym typeface="Calibri"/>
              </a:rPr>
              <a:t>Symptom Management</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9681"/>
              </a:buClr>
              <a:buSzPts val="4800"/>
              <a:buFont typeface="Calibri"/>
              <a:buNone/>
            </a:pPr>
            <a:r>
              <a:rPr lang="en-US" sz="5400" b="1" i="0" u="none" strike="noStrike" cap="none">
                <a:solidFill>
                  <a:schemeClr val="dk1"/>
                </a:solidFill>
                <a:latin typeface="Calibri"/>
                <a:ea typeface="Calibri"/>
                <a:cs typeface="Calibri"/>
                <a:sym typeface="Calibri"/>
              </a:rPr>
              <a:t>Stoplight Tools</a:t>
            </a:r>
            <a:endParaRPr sz="4800" b="1" i="0" u="none" strike="noStrike" cap="none">
              <a:solidFill>
                <a:schemeClr val="dk1"/>
              </a:solidFill>
              <a:latin typeface="Calibri"/>
              <a:ea typeface="Calibri"/>
              <a:cs typeface="Calibri"/>
              <a:sym typeface="Calibri"/>
            </a:endParaRPr>
          </a:p>
        </p:txBody>
      </p:sp>
      <p:sp>
        <p:nvSpPr>
          <p:cNvPr id="1246" name="Google Shape;1246;p99"/>
          <p:cNvSpPr txBox="1"/>
          <p:nvPr/>
        </p:nvSpPr>
        <p:spPr>
          <a:xfrm>
            <a:off x="510081" y="1953855"/>
            <a:ext cx="11101137" cy="167316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Used by patients to recognize and monitor their symptoms and collaborate with providers to recognize early systems and manage condition with office to prevent ED and hospital.</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Symptom to be aware of and actions to take at each level.</a:t>
            </a:r>
            <a:endParaRPr sz="1400" b="0" i="0" u="none" strike="noStrike" cap="none">
              <a:solidFill>
                <a:srgbClr val="000000"/>
              </a:solidFill>
              <a:latin typeface="Arial"/>
              <a:ea typeface="Arial"/>
              <a:cs typeface="Arial"/>
              <a:sym typeface="Arial"/>
            </a:endParaRPr>
          </a:p>
          <a:p>
            <a:pPr marL="914400" marR="0" lvl="2" indent="0" algn="l" rtl="0">
              <a:lnSpc>
                <a:spcPct val="90000"/>
              </a:lnSpc>
              <a:spcBef>
                <a:spcPts val="500"/>
              </a:spcBef>
              <a:spcAft>
                <a:spcPts val="0"/>
              </a:spcAft>
              <a:buClr>
                <a:srgbClr val="003865"/>
              </a:buClr>
              <a:buSzPts val="2400"/>
              <a:buFont typeface="Arial"/>
              <a:buNone/>
            </a:pPr>
            <a:r>
              <a:rPr lang="en-US" sz="2000" b="0" i="0" u="none" strike="noStrike" cap="none">
                <a:solidFill>
                  <a:schemeClr val="dk1"/>
                </a:solidFill>
                <a:latin typeface="Calibri"/>
                <a:ea typeface="Calibri"/>
                <a:cs typeface="Calibri"/>
                <a:sym typeface="Calibri"/>
              </a:rPr>
              <a:t/>
            </a:r>
            <a:br>
              <a:rPr lang="en-US" sz="2000" b="0" i="0" u="none" strike="noStrike" cap="none">
                <a:solidFill>
                  <a:schemeClr val="dk1"/>
                </a:solidFill>
                <a:latin typeface="Calibri"/>
                <a:ea typeface="Calibri"/>
                <a:cs typeface="Calibri"/>
                <a:sym typeface="Calibri"/>
              </a:rPr>
            </a:br>
            <a:endParaRPr sz="2000" b="0" i="0" u="none" strike="noStrike" cap="none">
              <a:solidFill>
                <a:schemeClr val="dk1"/>
              </a:solidFill>
              <a:latin typeface="Calibri"/>
              <a:ea typeface="Calibri"/>
              <a:cs typeface="Calibri"/>
              <a:sym typeface="Calibri"/>
            </a:endParaRPr>
          </a:p>
          <a:p>
            <a:pPr marL="914400" marR="0" lvl="2" indent="0" algn="l" rtl="0">
              <a:lnSpc>
                <a:spcPct val="90000"/>
              </a:lnSpc>
              <a:spcBef>
                <a:spcPts val="500"/>
              </a:spcBef>
              <a:spcAft>
                <a:spcPts val="0"/>
              </a:spcAft>
              <a:buClr>
                <a:srgbClr val="797979"/>
              </a:buClr>
              <a:buSzPts val="24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797979"/>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247" name="Google Shape;1247;p99"/>
          <p:cNvSpPr txBox="1"/>
          <p:nvPr/>
        </p:nvSpPr>
        <p:spPr>
          <a:xfrm>
            <a:off x="915670" y="3794809"/>
            <a:ext cx="2665729" cy="523220"/>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Green: </a:t>
            </a:r>
            <a:r>
              <a:rPr lang="en-US" sz="2800" b="0" i="0" u="none" strike="noStrike" cap="none">
                <a:solidFill>
                  <a:schemeClr val="dk1"/>
                </a:solidFill>
                <a:latin typeface="Calibri"/>
                <a:ea typeface="Calibri"/>
                <a:cs typeface="Calibri"/>
                <a:sym typeface="Calibri"/>
              </a:rPr>
              <a:t>Goal</a:t>
            </a:r>
            <a:endParaRPr sz="2800" b="0" i="0" u="none" strike="noStrike" cap="none">
              <a:solidFill>
                <a:schemeClr val="dk1"/>
              </a:solidFill>
              <a:latin typeface="Calibri"/>
              <a:ea typeface="Calibri"/>
              <a:cs typeface="Calibri"/>
              <a:sym typeface="Calibri"/>
            </a:endParaRPr>
          </a:p>
        </p:txBody>
      </p:sp>
      <p:sp>
        <p:nvSpPr>
          <p:cNvPr id="1248" name="Google Shape;1248;p99"/>
          <p:cNvSpPr txBox="1"/>
          <p:nvPr/>
        </p:nvSpPr>
        <p:spPr>
          <a:xfrm>
            <a:off x="915670" y="4508147"/>
            <a:ext cx="6723380" cy="523220"/>
          </a:xfrm>
          <a:prstGeom prst="rect">
            <a:avLst/>
          </a:prstGeom>
          <a:noFill/>
          <a:ln w="38100"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Yellow: </a:t>
            </a:r>
            <a:r>
              <a:rPr lang="en-US" sz="2800" b="0" i="0" u="none" strike="noStrike" cap="none">
                <a:solidFill>
                  <a:schemeClr val="dk1"/>
                </a:solidFill>
                <a:latin typeface="Calibri"/>
                <a:ea typeface="Calibri"/>
                <a:cs typeface="Calibri"/>
                <a:sym typeface="Calibri"/>
              </a:rPr>
              <a:t>Warning when to call provider/office</a:t>
            </a:r>
            <a:endParaRPr sz="1400" b="0" i="0" u="none" strike="noStrike" cap="none">
              <a:solidFill>
                <a:srgbClr val="000000"/>
              </a:solidFill>
              <a:latin typeface="Arial"/>
              <a:ea typeface="Arial"/>
              <a:cs typeface="Arial"/>
              <a:sym typeface="Arial"/>
            </a:endParaRPr>
          </a:p>
        </p:txBody>
      </p:sp>
      <p:sp>
        <p:nvSpPr>
          <p:cNvPr id="1249" name="Google Shape;1249;p99"/>
          <p:cNvSpPr txBox="1"/>
          <p:nvPr/>
        </p:nvSpPr>
        <p:spPr>
          <a:xfrm>
            <a:off x="915670" y="5221485"/>
            <a:ext cx="4475479" cy="52322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Red: </a:t>
            </a:r>
            <a:r>
              <a:rPr lang="en-US" sz="2800" b="0" i="0" u="none" strike="noStrike" cap="none">
                <a:solidFill>
                  <a:schemeClr val="dk1"/>
                </a:solidFill>
                <a:latin typeface="Calibri"/>
                <a:ea typeface="Calibri"/>
                <a:cs typeface="Calibri"/>
                <a:sym typeface="Calibri"/>
              </a:rPr>
              <a:t>Emergency symptoms</a:t>
            </a:r>
            <a:endParaRPr sz="1400" b="0" i="0" u="none" strike="noStrike" cap="none">
              <a:solidFill>
                <a:srgbClr val="000000"/>
              </a:solidFill>
              <a:latin typeface="Arial"/>
              <a:ea typeface="Arial"/>
              <a:cs typeface="Arial"/>
              <a:sym typeface="Arial"/>
            </a:endParaRPr>
          </a:p>
        </p:txBody>
      </p:sp>
      <p:sp>
        <p:nvSpPr>
          <p:cNvPr id="1250" name="Google Shape;1250;p99"/>
          <p:cNvSpPr/>
          <p:nvPr/>
        </p:nvSpPr>
        <p:spPr>
          <a:xfrm>
            <a:off x="11056283" y="6240828"/>
            <a:ext cx="750277" cy="50409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251" name="Google Shape;1251;p99"/>
          <p:cNvSpPr txBox="1">
            <a:spLocks noGrp="1"/>
          </p:cNvSpPr>
          <p:nvPr>
            <p:ph type="ftr" idx="11"/>
          </p:nvPr>
        </p:nvSpPr>
        <p:spPr>
          <a:xfrm>
            <a:off x="0" y="649287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252" name="Google Shape;1252;p99"/>
          <p:cNvSpPr txBox="1">
            <a:spLocks noGrp="1"/>
          </p:cNvSpPr>
          <p:nvPr>
            <p:ph type="sldNum" idx="12"/>
          </p:nvPr>
        </p:nvSpPr>
        <p:spPr>
          <a:xfrm>
            <a:off x="9448800" y="649287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97</a:t>
            </a:fld>
            <a:endParaRPr/>
          </a:p>
        </p:txBody>
      </p:sp>
    </p:spTree>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00"/>
          <p:cNvSpPr txBox="1"/>
          <p:nvPr/>
        </p:nvSpPr>
        <p:spPr>
          <a:xfrm>
            <a:off x="0" y="0"/>
            <a:ext cx="12192000" cy="11919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Patient Education: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Proactive Action Plans</a:t>
            </a:r>
            <a:endParaRPr sz="4400" b="1" i="0" u="none" strike="noStrike" cap="none">
              <a:solidFill>
                <a:schemeClr val="dk1"/>
              </a:solidFill>
              <a:latin typeface="Calibri"/>
              <a:ea typeface="Calibri"/>
              <a:cs typeface="Calibri"/>
              <a:sym typeface="Calibri"/>
            </a:endParaRPr>
          </a:p>
        </p:txBody>
      </p:sp>
      <p:pic>
        <p:nvPicPr>
          <p:cNvPr id="1259" name="Google Shape;1259;p100"/>
          <p:cNvPicPr preferRelativeResize="0"/>
          <p:nvPr/>
        </p:nvPicPr>
        <p:blipFill rotWithShape="1">
          <a:blip r:embed="rId3">
            <a:alphaModFix/>
          </a:blip>
          <a:srcRect/>
          <a:stretch/>
        </p:blipFill>
        <p:spPr>
          <a:xfrm>
            <a:off x="2211365" y="2020803"/>
            <a:ext cx="3302242" cy="4464425"/>
          </a:xfrm>
          <a:prstGeom prst="rect">
            <a:avLst/>
          </a:prstGeom>
          <a:noFill/>
          <a:ln>
            <a:noFill/>
          </a:ln>
        </p:spPr>
      </p:pic>
      <p:pic>
        <p:nvPicPr>
          <p:cNvPr id="1260" name="Google Shape;1260;p100"/>
          <p:cNvPicPr preferRelativeResize="0"/>
          <p:nvPr/>
        </p:nvPicPr>
        <p:blipFill rotWithShape="1">
          <a:blip r:embed="rId4">
            <a:alphaModFix/>
          </a:blip>
          <a:srcRect/>
          <a:stretch/>
        </p:blipFill>
        <p:spPr>
          <a:xfrm>
            <a:off x="6686842" y="2101389"/>
            <a:ext cx="3549212" cy="4384195"/>
          </a:xfrm>
          <a:prstGeom prst="rect">
            <a:avLst/>
          </a:prstGeom>
          <a:noFill/>
          <a:ln>
            <a:noFill/>
          </a:ln>
        </p:spPr>
      </p:pic>
      <p:sp>
        <p:nvSpPr>
          <p:cNvPr id="1261" name="Google Shape;1261;p100"/>
          <p:cNvSpPr txBox="1"/>
          <p:nvPr/>
        </p:nvSpPr>
        <p:spPr>
          <a:xfrm>
            <a:off x="2010801" y="1620693"/>
            <a:ext cx="370336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Emergency Room Utilization</a:t>
            </a:r>
            <a:endParaRPr sz="1400" b="0" i="0" u="none" strike="noStrike" cap="none">
              <a:solidFill>
                <a:srgbClr val="000000"/>
              </a:solidFill>
              <a:latin typeface="Arial"/>
              <a:ea typeface="Arial"/>
              <a:cs typeface="Arial"/>
              <a:sym typeface="Arial"/>
            </a:endParaRPr>
          </a:p>
        </p:txBody>
      </p:sp>
      <p:sp>
        <p:nvSpPr>
          <p:cNvPr id="1262" name="Google Shape;1262;p100"/>
          <p:cNvSpPr txBox="1"/>
          <p:nvPr/>
        </p:nvSpPr>
        <p:spPr>
          <a:xfrm>
            <a:off x="6969331" y="1691587"/>
            <a:ext cx="29842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Symptom Management</a:t>
            </a:r>
            <a:endParaRPr sz="1400" b="0" i="0" u="none" strike="noStrike" cap="none">
              <a:solidFill>
                <a:srgbClr val="000000"/>
              </a:solidFill>
              <a:latin typeface="Arial"/>
              <a:ea typeface="Arial"/>
              <a:cs typeface="Arial"/>
              <a:sym typeface="Arial"/>
            </a:endParaRPr>
          </a:p>
        </p:txBody>
      </p:sp>
      <p:sp>
        <p:nvSpPr>
          <p:cNvPr id="1263" name="Google Shape;1263;p100"/>
          <p:cNvSpPr txBox="1">
            <a:spLocks noGrp="1"/>
          </p:cNvSpPr>
          <p:nvPr>
            <p:ph type="ftr" idx="11"/>
          </p:nvPr>
        </p:nvSpPr>
        <p:spPr>
          <a:xfrm>
            <a:off x="53683" y="648522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a:p>
        </p:txBody>
      </p:sp>
      <p:sp>
        <p:nvSpPr>
          <p:cNvPr id="1264" name="Google Shape;1264;p100"/>
          <p:cNvSpPr txBox="1">
            <a:spLocks noGrp="1"/>
          </p:cNvSpPr>
          <p:nvPr>
            <p:ph type="sldNum" idx="12"/>
          </p:nvPr>
        </p:nvSpPr>
        <p:spPr>
          <a:xfrm>
            <a:off x="9448800" y="651842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98</a:t>
            </a:fld>
            <a:endParaRPr/>
          </a:p>
        </p:txBody>
      </p:sp>
    </p:spTree>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01"/>
          <p:cNvSpPr txBox="1">
            <a:spLocks noGrp="1"/>
          </p:cNvSpPr>
          <p:nvPr>
            <p:ph type="title"/>
          </p:nvPr>
        </p:nvSpPr>
        <p:spPr>
          <a:xfrm>
            <a:off x="253764" y="328380"/>
            <a:ext cx="11709636" cy="85172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n-US" sz="5400" b="1" dirty="0">
                <a:latin typeface="Calibri"/>
                <a:ea typeface="Calibri"/>
                <a:cs typeface="Calibri"/>
                <a:sym typeface="Calibri"/>
              </a:rPr>
              <a:t>Definition of Transitions of Care (TOC</a:t>
            </a:r>
            <a:r>
              <a:rPr lang="en-US" sz="5400" b="1" dirty="0" smtClean="0">
                <a:latin typeface="Calibri"/>
                <a:ea typeface="Calibri"/>
                <a:cs typeface="Calibri"/>
                <a:sym typeface="Calibri"/>
              </a:rPr>
              <a:t>)</a:t>
            </a:r>
            <a:endParaRPr sz="5400" b="1" dirty="0">
              <a:solidFill>
                <a:srgbClr val="009681"/>
              </a:solidFill>
              <a:latin typeface="Calibri"/>
              <a:ea typeface="Calibri"/>
              <a:cs typeface="Calibri"/>
              <a:sym typeface="Calibri"/>
            </a:endParaRPr>
          </a:p>
        </p:txBody>
      </p:sp>
      <p:sp>
        <p:nvSpPr>
          <p:cNvPr id="1271" name="Google Shape;1271;p101"/>
          <p:cNvSpPr txBox="1"/>
          <p:nvPr/>
        </p:nvSpPr>
        <p:spPr>
          <a:xfrm>
            <a:off x="-24774" y="6166971"/>
            <a:ext cx="4139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tx1"/>
                </a:solidFill>
                <a:latin typeface="Calibri"/>
                <a:ea typeface="Calibri"/>
                <a:cs typeface="Calibri"/>
                <a:sym typeface="Calibri"/>
              </a:rPr>
              <a:t>https://apps.who.int/iris/bitstream/handle/10665/252272/9789241511599-eng.pdf;jsessionid=15B79538FFD509D36F09E059C4CD6BB2?sequence=1</a:t>
            </a:r>
            <a:endParaRPr sz="1400" b="0" i="0" u="none" strike="noStrike" cap="none" dirty="0">
              <a:solidFill>
                <a:schemeClr val="tx1"/>
              </a:solidFill>
              <a:sym typeface="Arial"/>
            </a:endParaRPr>
          </a:p>
        </p:txBody>
      </p:sp>
      <p:sp>
        <p:nvSpPr>
          <p:cNvPr id="1272" name="Google Shape;1272;p101"/>
          <p:cNvSpPr/>
          <p:nvPr/>
        </p:nvSpPr>
        <p:spPr>
          <a:xfrm>
            <a:off x="396052" y="1308177"/>
            <a:ext cx="11338748" cy="1215871"/>
          </a:xfrm>
          <a:prstGeom prst="wedgeRoundRectCallout">
            <a:avLst>
              <a:gd name="adj1" fmla="val -26610"/>
              <a:gd name="adj2" fmla="val 60913"/>
              <a:gd name="adj3" fmla="val 16667"/>
            </a:avLst>
          </a:prstGeom>
          <a:noFill/>
          <a:ln w="57150" cap="flat" cmpd="sng">
            <a:solidFill>
              <a:srgbClr val="0056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800" b="1" i="0" u="none" strike="noStrike" cap="none" dirty="0">
                <a:solidFill>
                  <a:srgbClr val="003865"/>
                </a:solidFill>
                <a:latin typeface="Calibri"/>
                <a:ea typeface="Calibri"/>
                <a:cs typeface="Calibri"/>
                <a:sym typeface="Calibri"/>
              </a:rPr>
              <a:t>A set of actions </a:t>
            </a:r>
            <a:r>
              <a:rPr lang="en-US" sz="2800" b="0" i="0" u="none" strike="noStrike" cap="none" dirty="0">
                <a:solidFill>
                  <a:srgbClr val="003865"/>
                </a:solidFill>
                <a:latin typeface="Calibri"/>
                <a:ea typeface="Calibri"/>
                <a:cs typeface="Calibri"/>
                <a:sym typeface="Calibri"/>
              </a:rPr>
              <a:t>designed to ensure the coordination and continuity of health care as patients transfer from hospital to home. </a:t>
            </a:r>
            <a:endParaRPr sz="2000" b="0" i="0" u="none" strike="noStrike" cap="none" dirty="0">
              <a:solidFill>
                <a:srgbClr val="000000"/>
              </a:solidFill>
              <a:latin typeface="Arial"/>
              <a:ea typeface="Arial"/>
              <a:cs typeface="Arial"/>
              <a:sym typeface="Arial"/>
            </a:endParaRPr>
          </a:p>
        </p:txBody>
      </p:sp>
      <p:sp>
        <p:nvSpPr>
          <p:cNvPr id="1273" name="Google Shape;1273;p101"/>
          <p:cNvSpPr/>
          <p:nvPr/>
        </p:nvSpPr>
        <p:spPr>
          <a:xfrm>
            <a:off x="1428804" y="2970729"/>
            <a:ext cx="3538341" cy="224672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800" b="0" i="0" u="none" strike="noStrike" cap="none" dirty="0">
                <a:solidFill>
                  <a:srgbClr val="003865"/>
                </a:solidFill>
                <a:latin typeface="Calibri"/>
                <a:ea typeface="Calibri"/>
                <a:cs typeface="Calibri"/>
                <a:sym typeface="Calibri"/>
              </a:rPr>
              <a:t>. . .TOC services are  provided after a patient is discharged from one of these inpatient settings</a:t>
            </a:r>
            <a:endParaRPr sz="2000" b="0" i="0" u="none" strike="noStrike" cap="none" dirty="0">
              <a:solidFill>
                <a:srgbClr val="000000"/>
              </a:solidFill>
              <a:latin typeface="Arial"/>
              <a:ea typeface="Arial"/>
              <a:cs typeface="Arial"/>
              <a:sym typeface="Arial"/>
            </a:endParaRPr>
          </a:p>
        </p:txBody>
      </p:sp>
      <p:sp>
        <p:nvSpPr>
          <p:cNvPr id="1274" name="Google Shape;1274;p101"/>
          <p:cNvSpPr/>
          <p:nvPr/>
        </p:nvSpPr>
        <p:spPr>
          <a:xfrm>
            <a:off x="5334000" y="2915021"/>
            <a:ext cx="1754372" cy="1115137"/>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dirty="0">
                <a:solidFill>
                  <a:schemeClr val="lt1"/>
                </a:solidFill>
                <a:latin typeface="Calibri"/>
                <a:ea typeface="Calibri"/>
                <a:cs typeface="Calibri"/>
                <a:sym typeface="Calibri"/>
              </a:rPr>
              <a:t>Inpatient acute care hospital</a:t>
            </a:r>
            <a:endParaRPr sz="1800" b="0" i="0" u="none" strike="noStrike" cap="none" dirty="0">
              <a:solidFill>
                <a:srgbClr val="000000"/>
              </a:solidFill>
              <a:latin typeface="Arial"/>
              <a:ea typeface="Arial"/>
              <a:cs typeface="Arial"/>
              <a:sym typeface="Arial"/>
            </a:endParaRPr>
          </a:p>
        </p:txBody>
      </p:sp>
      <p:sp>
        <p:nvSpPr>
          <p:cNvPr id="1275" name="Google Shape;1275;p101"/>
          <p:cNvSpPr/>
          <p:nvPr/>
        </p:nvSpPr>
        <p:spPr>
          <a:xfrm>
            <a:off x="5334001" y="4334067"/>
            <a:ext cx="1754372" cy="1590483"/>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Skilled nursing facility (SNF)</a:t>
            </a:r>
            <a:endParaRPr sz="1800" b="0" i="0" u="none" strike="noStrike" cap="none">
              <a:solidFill>
                <a:srgbClr val="000000"/>
              </a:solidFill>
              <a:latin typeface="Arial"/>
              <a:ea typeface="Arial"/>
              <a:cs typeface="Arial"/>
              <a:sym typeface="Arial"/>
            </a:endParaRPr>
          </a:p>
        </p:txBody>
      </p:sp>
      <p:sp>
        <p:nvSpPr>
          <p:cNvPr id="1276" name="Google Shape;1276;p101"/>
          <p:cNvSpPr/>
          <p:nvPr/>
        </p:nvSpPr>
        <p:spPr>
          <a:xfrm>
            <a:off x="7455227" y="2940124"/>
            <a:ext cx="2144709" cy="1090034"/>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dirty="0">
                <a:solidFill>
                  <a:schemeClr val="lt1"/>
                </a:solidFill>
                <a:latin typeface="Calibri"/>
                <a:ea typeface="Calibri"/>
                <a:cs typeface="Calibri"/>
                <a:sym typeface="Calibri"/>
              </a:rPr>
              <a:t>Hospital outpatient observation</a:t>
            </a:r>
            <a:endParaRPr sz="1800" b="0" i="0" u="none" strike="noStrike" cap="none" dirty="0">
              <a:solidFill>
                <a:srgbClr val="000000"/>
              </a:solidFill>
              <a:latin typeface="Arial"/>
              <a:ea typeface="Arial"/>
              <a:cs typeface="Arial"/>
              <a:sym typeface="Arial"/>
            </a:endParaRPr>
          </a:p>
        </p:txBody>
      </p:sp>
      <p:sp>
        <p:nvSpPr>
          <p:cNvPr id="1277" name="Google Shape;1277;p101"/>
          <p:cNvSpPr/>
          <p:nvPr/>
        </p:nvSpPr>
        <p:spPr>
          <a:xfrm>
            <a:off x="7455226" y="4334066"/>
            <a:ext cx="2144709" cy="1590484"/>
          </a:xfrm>
          <a:prstGeom prst="roundRect">
            <a:avLst>
              <a:gd name="adj" fmla="val 16667"/>
            </a:avLst>
          </a:prstGeom>
          <a:solidFill>
            <a:schemeClr val="accen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dirty="0">
                <a:solidFill>
                  <a:schemeClr val="lt1"/>
                </a:solidFill>
                <a:latin typeface="Calibri"/>
                <a:ea typeface="Calibri"/>
                <a:cs typeface="Calibri"/>
                <a:sym typeface="Calibri"/>
              </a:rPr>
              <a:t>And other </a:t>
            </a:r>
            <a:endParaRPr lang="en-US" sz="2400" b="0" i="0" u="none" strike="noStrike" cap="none" dirty="0" smtClean="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dirty="0" smtClean="0">
                <a:solidFill>
                  <a:schemeClr val="lt1"/>
                </a:solidFill>
                <a:latin typeface="Calibri"/>
                <a:ea typeface="Calibri"/>
                <a:cs typeface="Calibri"/>
                <a:sym typeface="Calibri"/>
              </a:rPr>
              <a:t>inpatient </a:t>
            </a:r>
            <a:r>
              <a:rPr lang="en-US" sz="2400" b="0" i="0" u="none" strike="noStrike" cap="none" dirty="0">
                <a:solidFill>
                  <a:schemeClr val="lt1"/>
                </a:solidFill>
                <a:latin typeface="Calibri"/>
                <a:ea typeface="Calibri"/>
                <a:cs typeface="Calibri"/>
                <a:sym typeface="Calibri"/>
              </a:rPr>
              <a:t>settings</a:t>
            </a:r>
            <a:endParaRPr sz="1800" b="0" i="0" u="none" strike="noStrike" cap="none" dirty="0">
              <a:solidFill>
                <a:srgbClr val="000000"/>
              </a:solidFill>
              <a:latin typeface="Arial"/>
              <a:ea typeface="Arial"/>
              <a:cs typeface="Arial"/>
              <a:sym typeface="Arial"/>
            </a:endParaRPr>
          </a:p>
        </p:txBody>
      </p:sp>
      <p:sp>
        <p:nvSpPr>
          <p:cNvPr id="1278" name="Google Shape;1278;p101"/>
          <p:cNvSpPr txBox="1">
            <a:spLocks noGrp="1"/>
          </p:cNvSpPr>
          <p:nvPr>
            <p:ph type="ftr" idx="11"/>
          </p:nvPr>
        </p:nvSpPr>
        <p:spPr>
          <a:xfrm>
            <a:off x="0" y="651467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Specialty Team Based Care V8 5.30.2020</a:t>
            </a:r>
            <a:endParaRPr dirty="0"/>
          </a:p>
        </p:txBody>
      </p:sp>
      <p:sp>
        <p:nvSpPr>
          <p:cNvPr id="1279" name="Google Shape;1279;p10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99</a:t>
            </a:fld>
            <a:endParaRPr dirty="0"/>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Master">
  <a:themeElements>
    <a:clrScheme name="MICMT">
      <a:dk1>
        <a:srgbClr val="797979"/>
      </a:dk1>
      <a:lt1>
        <a:srgbClr val="FEFFFF"/>
      </a:lt1>
      <a:dk2>
        <a:srgbClr val="00345E"/>
      </a:dk2>
      <a:lt2>
        <a:srgbClr val="E5E6E4"/>
      </a:lt2>
      <a:accent1>
        <a:srgbClr val="225B8D"/>
      </a:accent1>
      <a:accent2>
        <a:srgbClr val="00AA90"/>
      </a:accent2>
      <a:accent3>
        <a:srgbClr val="A6A4A3"/>
      </a:accent3>
      <a:accent4>
        <a:srgbClr val="F0842E"/>
      </a:accent4>
      <a:accent5>
        <a:srgbClr val="B7C9E1"/>
      </a:accent5>
      <a:accent6>
        <a:srgbClr val="007C68"/>
      </a:accent6>
      <a:hlink>
        <a:srgbClr val="005A94"/>
      </a:hlink>
      <a:folHlink>
        <a:srgbClr val="7978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18088</Words>
  <Application>Microsoft Office PowerPoint</Application>
  <PresentationFormat>Widescreen</PresentationFormat>
  <Paragraphs>2270</Paragraphs>
  <Slides>148</Slides>
  <Notes>145</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148</vt:i4>
      </vt:variant>
    </vt:vector>
  </HeadingPairs>
  <TitlesOfParts>
    <vt:vector size="161" baseType="lpstr">
      <vt:lpstr>Calisto MT</vt:lpstr>
      <vt:lpstr>Architects Daughter</vt:lpstr>
      <vt:lpstr>Calibri Light</vt:lpstr>
      <vt:lpstr>Open Sans</vt:lpstr>
      <vt:lpstr>Calibri</vt:lpstr>
      <vt:lpstr>Lustria</vt:lpstr>
      <vt:lpstr>Noto Sans Symbols</vt:lpstr>
      <vt:lpstr>Gill Sans</vt:lpstr>
      <vt:lpstr>Univers LT Std 57 Cn</vt:lpstr>
      <vt:lpstr>Arial</vt:lpstr>
      <vt:lpstr>Office Theme</vt:lpstr>
      <vt:lpstr>Content Master</vt:lpstr>
      <vt:lpstr>2_Office Theme</vt:lpstr>
      <vt:lpstr>Introduction to Specialty Team Based Care</vt:lpstr>
      <vt:lpstr>PowerPoint Presentation</vt:lpstr>
      <vt:lpstr>MICMT- Introduction to Specialty Team Based Care Disclosures</vt:lpstr>
      <vt:lpstr>Welcome!</vt:lpstr>
      <vt:lpstr>PowerPoint Presentation</vt:lpstr>
      <vt:lpstr>PowerPoint Presentation</vt:lpstr>
      <vt:lpstr>PowerPoint Presentation</vt:lpstr>
      <vt:lpstr>PowerPoint Presentation</vt:lpstr>
      <vt:lpstr>PowerPoint Presentation</vt:lpstr>
      <vt:lpstr>Introductions: Poll</vt:lpstr>
      <vt:lpstr>PowerPoint Presentation</vt:lpstr>
      <vt:lpstr>PowerPoint Presentation</vt:lpstr>
      <vt:lpstr>PowerPoint Presentation</vt:lpstr>
      <vt:lpstr>Objectives</vt:lpstr>
      <vt:lpstr>Brief History of Chronic Care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Care Coordination: A Multidimensional Concept</vt:lpstr>
      <vt:lpstr>Who is on the Patient’s Health Care Team?</vt:lpstr>
      <vt:lpstr>PowerPoint Presentation</vt:lpstr>
      <vt:lpstr>Care Coordination:  Linkages with Community Resources</vt:lpstr>
      <vt:lpstr>Examples of Care Team Coordination</vt:lpstr>
      <vt:lpstr>The Team: Specialist and PCP Partnership to Address Utilization</vt:lpstr>
      <vt:lpstr>Communication IS the Foundation for  Care Coordination</vt:lpstr>
      <vt:lpstr>Communication IS the Foundation for Care Coordination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Use SBAR Individually Prepare an SBAR for one scenario</vt:lpstr>
      <vt:lpstr>PowerPoint Presentation</vt:lpstr>
      <vt:lpstr> Resources</vt:lpstr>
      <vt:lpstr>PowerPoint Presentation</vt:lpstr>
      <vt:lpstr>PowerPoint Presentation</vt:lpstr>
      <vt:lpstr>PowerPoint Presentation</vt:lpstr>
      <vt:lpstr>Objective </vt:lpstr>
      <vt:lpstr>What are Outcomes Measures?</vt:lpstr>
      <vt:lpstr>Why</vt:lpstr>
      <vt:lpstr>STBC Outcomes Measures</vt:lpstr>
      <vt:lpstr>Metric Definitions  What does ED and IP utilization mean?</vt:lpstr>
      <vt:lpstr>What is visits per thousand?</vt:lpstr>
      <vt:lpstr>Activity</vt:lpstr>
      <vt:lpstr>Tracking Performance</vt:lpstr>
      <vt:lpstr>Activity</vt:lpstr>
      <vt:lpstr>Tracking Performance</vt:lpstr>
      <vt:lpstr>Impacting Performance: Clinical </vt:lpstr>
      <vt:lpstr>Impacting Performance: Communication and Care Coordination</vt:lpstr>
      <vt:lpstr>Impacting Performance: See Enough Patients!</vt:lpstr>
      <vt:lpstr>Tracking Performance</vt:lpstr>
      <vt:lpstr>PowerPoint Presentation</vt:lpstr>
      <vt:lpstr>Summary</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Priority Health Outpatient Care Management Contacts</vt:lpstr>
      <vt:lpstr>PowerPoint Presentation</vt:lpstr>
      <vt:lpstr>PowerPoint Presentation</vt:lpstr>
      <vt:lpstr>PowerPoint Presentation</vt:lpstr>
      <vt:lpstr>PowerPoint Presentation</vt:lpstr>
      <vt:lpstr>Assessments and Screenings</vt:lpstr>
      <vt:lpstr>PowerPoint Presentation</vt:lpstr>
      <vt:lpstr>PowerPoint Presentation</vt:lpstr>
      <vt:lpstr>Activity: Practice creating a Care Plan</vt:lpstr>
      <vt:lpstr>PowerPoint Presentation</vt:lpstr>
      <vt:lpstr>PowerPoint Presentation</vt:lpstr>
      <vt:lpstr>PowerPoint Presentation</vt:lpstr>
      <vt:lpstr>PowerPoint Presentation</vt:lpstr>
      <vt:lpstr>PowerPoint Presentation</vt:lpstr>
      <vt:lpstr>PowerPoint Presentation</vt:lpstr>
      <vt:lpstr>Definition of Transitions of Care (TOC)</vt:lpstr>
      <vt:lpstr>Your Transition of Care Experience: Poll</vt:lpstr>
      <vt:lpstr>Why is TOC Important?</vt:lpstr>
      <vt:lpstr>Goals for a Positive Transitions of Care </vt:lpstr>
      <vt:lpstr>PowerPoint Presentation</vt:lpstr>
      <vt:lpstr>TOC Case Study: Mary </vt:lpstr>
      <vt:lpstr>TOC Activity:  Identify Mary’s Team </vt:lpstr>
      <vt:lpstr>PowerPoint Presentation</vt:lpstr>
      <vt:lpstr>PowerPoint Presentation</vt:lpstr>
      <vt:lpstr>PowerPoint Presentation</vt:lpstr>
      <vt:lpstr>PowerPoint Presentation</vt:lpstr>
      <vt:lpstr>PowerPoint Presentation</vt:lpstr>
      <vt:lpstr>Questions? </vt:lpstr>
      <vt:lpstr>PowerPoint Presentation</vt:lpstr>
      <vt:lpstr>PowerPoint Presentation</vt:lpstr>
      <vt:lpstr>PowerPoint Presentation</vt:lpstr>
      <vt:lpstr>Objective</vt:lpstr>
      <vt:lpstr>PowerPoint Presentation</vt:lpstr>
      <vt:lpstr>Different payers, Different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Risk Patient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BCBSM Monthly Billing Q &amp; A</vt:lpstr>
      <vt:lpstr>Appendix: At a Glance Resources</vt:lpstr>
      <vt:lpstr>Communication and Telehealth Visits</vt:lpstr>
      <vt:lpstr>Questions?  MICMT Team Mailbox:  micmt-requests@med.umich.edu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Specialty Team Based Care</dc:title>
  <dc:creator>West, Lindsay</dc:creator>
  <cp:lastModifiedBy>Beisel, Marie</cp:lastModifiedBy>
  <cp:revision>40</cp:revision>
  <dcterms:created xsi:type="dcterms:W3CDTF">2020-04-08T15:04:28Z</dcterms:created>
  <dcterms:modified xsi:type="dcterms:W3CDTF">2020-06-09T14:58:07Z</dcterms:modified>
</cp:coreProperties>
</file>