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44" r:id="rId2"/>
    <p:sldMasterId id="2147483734" r:id="rId3"/>
    <p:sldMasterId id="2147483747" r:id="rId4"/>
    <p:sldMasterId id="2147483755" r:id="rId5"/>
  </p:sldMasterIdLst>
  <p:notesMasterIdLst>
    <p:notesMasterId r:id="rId46"/>
  </p:notesMasterIdLst>
  <p:sldIdLst>
    <p:sldId id="261" r:id="rId6"/>
    <p:sldId id="271" r:id="rId7"/>
    <p:sldId id="272" r:id="rId8"/>
    <p:sldId id="265" r:id="rId9"/>
    <p:sldId id="273" r:id="rId10"/>
    <p:sldId id="274" r:id="rId11"/>
    <p:sldId id="275" r:id="rId12"/>
    <p:sldId id="276" r:id="rId13"/>
    <p:sldId id="277" r:id="rId14"/>
    <p:sldId id="282" r:id="rId15"/>
    <p:sldId id="281" r:id="rId16"/>
    <p:sldId id="318" r:id="rId17"/>
    <p:sldId id="316" r:id="rId18"/>
    <p:sldId id="314" r:id="rId19"/>
    <p:sldId id="317" r:id="rId20"/>
    <p:sldId id="319" r:id="rId21"/>
    <p:sldId id="285" r:id="rId22"/>
    <p:sldId id="286" r:id="rId23"/>
    <p:sldId id="287" r:id="rId24"/>
    <p:sldId id="288" r:id="rId25"/>
    <p:sldId id="289" r:id="rId26"/>
    <p:sldId id="290" r:id="rId27"/>
    <p:sldId id="291" r:id="rId28"/>
    <p:sldId id="292" r:id="rId29"/>
    <p:sldId id="313" r:id="rId30"/>
    <p:sldId id="293" r:id="rId31"/>
    <p:sldId id="294" r:id="rId32"/>
    <p:sldId id="295" r:id="rId33"/>
    <p:sldId id="296" r:id="rId34"/>
    <p:sldId id="297" r:id="rId35"/>
    <p:sldId id="298" r:id="rId36"/>
    <p:sldId id="299" r:id="rId37"/>
    <p:sldId id="302" r:id="rId38"/>
    <p:sldId id="303" r:id="rId39"/>
    <p:sldId id="305" r:id="rId40"/>
    <p:sldId id="306" r:id="rId41"/>
    <p:sldId id="307" r:id="rId42"/>
    <p:sldId id="310" r:id="rId43"/>
    <p:sldId id="311" r:id="rId44"/>
    <p:sldId id="31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isel, Marie" initials="BM" lastIdx="8" clrIdx="0">
    <p:extLst>
      <p:ext uri="{19B8F6BF-5375-455C-9EA6-DF929625EA0E}">
        <p15:presenceInfo xmlns:p15="http://schemas.microsoft.com/office/powerpoint/2012/main" userId="S-1-5-21-151606367-2082624055-312552118-111204" providerId="AD"/>
      </p:ext>
    </p:extLst>
  </p:cmAuthor>
  <p:cmAuthor id="2" name="Rakowski, Betty" initials="RB" lastIdx="1" clrIdx="1">
    <p:extLst>
      <p:ext uri="{19B8F6BF-5375-455C-9EA6-DF929625EA0E}">
        <p15:presenceInfo xmlns:p15="http://schemas.microsoft.com/office/powerpoint/2012/main" userId="Rakowski, Betty" providerId="None"/>
      </p:ext>
    </p:extLst>
  </p:cmAuthor>
  <p:cmAuthor id="3" name="Fabbri, Terri" initials="FT" lastIdx="3" clrIdx="2">
    <p:extLst>
      <p:ext uri="{19B8F6BF-5375-455C-9EA6-DF929625EA0E}">
        <p15:presenceInfo xmlns:p15="http://schemas.microsoft.com/office/powerpoint/2012/main" userId="S-1-5-21-1801674531-2049760794-725345543-10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2551" autoAdjust="0"/>
  </p:normalViewPr>
  <p:slideViewPr>
    <p:cSldViewPr snapToGrid="0" snapToObjects="1">
      <p:cViewPr varScale="1">
        <p:scale>
          <a:sx n="108" d="100"/>
          <a:sy n="108" d="100"/>
        </p:scale>
        <p:origin x="1644" y="102"/>
      </p:cViewPr>
      <p:guideLst/>
    </p:cSldViewPr>
  </p:slideViewPr>
  <p:notesTextViewPr>
    <p:cViewPr>
      <p:scale>
        <a:sx n="1" d="1"/>
        <a:sy n="1" d="1"/>
      </p:scale>
      <p:origin x="0" y="0"/>
    </p:cViewPr>
  </p:notesTextViewPr>
  <p:sorterViewPr>
    <p:cViewPr varScale="1">
      <p:scale>
        <a:sx n="1" d="1"/>
        <a:sy n="1" d="1"/>
      </p:scale>
      <p:origin x="0" y="-77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716E7-7F68-2849-A621-0957A15E9333}" type="datetimeFigureOut">
              <a:rPr lang="en-US" smtClean="0"/>
              <a:t>2/25/2020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C81E9-723B-8147-B21A-BF09A793F99F}" type="slidenum">
              <a:rPr lang="en-US" smtClean="0"/>
              <a:t>‹#›</a:t>
            </a:fld>
            <a:endParaRPr lang="en-US" dirty="0"/>
          </a:p>
        </p:txBody>
      </p:sp>
    </p:spTree>
    <p:extLst>
      <p:ext uri="{BB962C8B-B14F-4D97-AF65-F5344CB8AC3E}">
        <p14:creationId xmlns:p14="http://schemas.microsoft.com/office/powerpoint/2010/main" val="33882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as a handout in addition to the slide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7</a:t>
            </a:fld>
            <a:endParaRPr lang="en-US" dirty="0"/>
          </a:p>
        </p:txBody>
      </p:sp>
    </p:spTree>
    <p:extLst>
      <p:ext uri="{BB962C8B-B14F-4D97-AF65-F5344CB8AC3E}">
        <p14:creationId xmlns:p14="http://schemas.microsoft.com/office/powerpoint/2010/main" val="138100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10"/>
          </p:nvPr>
        </p:nvSpPr>
        <p:spPr/>
        <p:txBody>
          <a:bodyPr/>
          <a:lstStyle/>
          <a:p>
            <a:fld id="{576E7D53-AE67-436B-99A2-0DED76C3FBC9}" type="slidenum">
              <a:rPr lang="en-US" smtClean="0"/>
              <a:t>10</a:t>
            </a:fld>
            <a:endParaRPr lang="en-US" dirty="0"/>
          </a:p>
        </p:txBody>
      </p:sp>
    </p:spTree>
    <p:extLst>
      <p:ext uri="{BB962C8B-B14F-4D97-AF65-F5344CB8AC3E}">
        <p14:creationId xmlns:p14="http://schemas.microsoft.com/office/powerpoint/2010/main" val="57067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 Year = calendar year; Payment year = 9/1 – 8/31 the following year</a:t>
            </a:r>
          </a:p>
          <a:p>
            <a:r>
              <a:rPr lang="en-US" dirty="0" smtClean="0"/>
              <a:t>Baseline BCBSM is traditional fee schedule, which hasn’t changed in YEARS.</a:t>
            </a:r>
          </a:p>
          <a:p>
            <a:pPr marL="171450" indent="-171450" algn="l">
              <a:buFont typeface="Arial" panose="020B0604020202020204" pitchFamily="34" charset="0"/>
              <a:buChar char="•"/>
            </a:pPr>
            <a:r>
              <a:rPr lang="en-US" dirty="0" smtClean="0"/>
              <a:t>PCMH</a:t>
            </a:r>
            <a:r>
              <a:rPr lang="en-US" baseline="0" dirty="0" smtClean="0"/>
              <a:t> = 15% </a:t>
            </a:r>
            <a:r>
              <a:rPr lang="en-US" b="1" baseline="0" dirty="0" smtClean="0"/>
              <a:t>through 8/31/2020. After which will go back down to 10% September 1, 2020</a:t>
            </a:r>
          </a:p>
          <a:p>
            <a:pPr marL="171450" indent="-171450" algn="l">
              <a:buFont typeface="Arial" panose="020B0604020202020204" pitchFamily="34" charset="0"/>
              <a:buChar char="•"/>
            </a:pPr>
            <a:r>
              <a:rPr lang="en-US" baseline="0" dirty="0" smtClean="0"/>
              <a:t>Clinical Quality = 5-15% (5%: 80</a:t>
            </a:r>
            <a:r>
              <a:rPr lang="en-US" baseline="30000" dirty="0" smtClean="0"/>
              <a:t>th</a:t>
            </a:r>
            <a:r>
              <a:rPr lang="en-US" baseline="0" dirty="0" smtClean="0"/>
              <a:t> – 85</a:t>
            </a:r>
            <a:r>
              <a:rPr lang="en-US" baseline="30000" dirty="0" smtClean="0"/>
              <a:t>th</a:t>
            </a:r>
            <a:r>
              <a:rPr lang="en-US" baseline="0" dirty="0" smtClean="0"/>
              <a:t> percentile; 10%: 85</a:t>
            </a:r>
            <a:r>
              <a:rPr lang="en-US" baseline="30000" dirty="0" smtClean="0"/>
              <a:t>th</a:t>
            </a:r>
            <a:r>
              <a:rPr lang="en-US" baseline="0" dirty="0" smtClean="0"/>
              <a:t> – 95</a:t>
            </a:r>
            <a:r>
              <a:rPr lang="en-US" baseline="30000" dirty="0" smtClean="0"/>
              <a:t>th</a:t>
            </a:r>
            <a:r>
              <a:rPr lang="en-US" baseline="0" dirty="0" smtClean="0"/>
              <a:t> percentile; 15%&gt;95</a:t>
            </a:r>
            <a:r>
              <a:rPr lang="en-US" baseline="30000" dirty="0" smtClean="0"/>
              <a:t>th</a:t>
            </a:r>
            <a:r>
              <a:rPr lang="en-US" baseline="0" dirty="0" smtClean="0"/>
              <a:t> percentile)</a:t>
            </a:r>
          </a:p>
          <a:p>
            <a:pPr marL="171450" indent="-171450" algn="l">
              <a:buFont typeface="Arial" panose="020B0604020202020204" pitchFamily="34" charset="0"/>
              <a:buChar char="•"/>
            </a:pPr>
            <a:r>
              <a:rPr lang="en-US" baseline="0" dirty="0" smtClean="0"/>
              <a:t>Cost Benchmark, graded at the PO Level = 5 – 15% unclear how the percentiles go, based on rankings of POs</a:t>
            </a:r>
          </a:p>
          <a:p>
            <a:pPr marL="171450" indent="-171450" algn="l">
              <a:buFont typeface="Arial" panose="020B0604020202020204" pitchFamily="34" charset="0"/>
              <a:buChar char="•"/>
            </a:pPr>
            <a:r>
              <a:rPr lang="en-US" b="1" baseline="0" dirty="0" smtClean="0"/>
              <a:t>PDCM Touches = 5% VBR for 3% outreach with 2 touches</a:t>
            </a:r>
          </a:p>
          <a:p>
            <a:pPr marL="171450" indent="-171450" algn="l">
              <a:buFont typeface="Arial" panose="020B0604020202020204" pitchFamily="34" charset="0"/>
              <a:buChar char="•"/>
            </a:pPr>
            <a:r>
              <a:rPr lang="en-US" b="1" baseline="0" dirty="0" smtClean="0"/>
              <a:t>PDCM Outcomes (graded at the PO level) = If the </a:t>
            </a:r>
            <a:r>
              <a:rPr lang="en-US" b="1" i="1" baseline="0" dirty="0" smtClean="0"/>
              <a:t>practice</a:t>
            </a:r>
            <a:r>
              <a:rPr lang="en-US" b="1" i="0" baseline="0" dirty="0" smtClean="0"/>
              <a:t> gets at least 1%, then they’re eligible.  They get the additional VBRs if the PO performance is high enough. </a:t>
            </a:r>
            <a:r>
              <a:rPr lang="en-US" b="1" i="0" baseline="0" dirty="0" smtClean="0"/>
              <a:t>2% </a:t>
            </a:r>
            <a:r>
              <a:rPr lang="en-US" b="1" i="0" baseline="0" dirty="0" smtClean="0"/>
              <a:t>for each of the 4 measure:  A1c, BP, EDU, IPU. </a:t>
            </a:r>
            <a:endParaRPr lang="en-US" b="1" baseline="0" dirty="0" smtClean="0"/>
          </a:p>
          <a:p>
            <a:pPr marL="171450" indent="-171450" algn="l">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85AAEB-5299-494C-8ECE-F0884655FE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36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this slide!!</a:t>
            </a:r>
          </a:p>
          <a:p>
            <a:r>
              <a:rPr lang="en-US" dirty="0"/>
              <a:t>All</a:t>
            </a:r>
            <a:r>
              <a:rPr lang="en-US" baseline="0" dirty="0"/>
              <a:t> of our payers are looking at these 4 outcomes goals, so the care managers should work with their office and PO to understand what the strategy is and how they fit in.</a:t>
            </a:r>
            <a:endParaRPr lang="en-US" dirty="0"/>
          </a:p>
        </p:txBody>
      </p:sp>
      <p:sp>
        <p:nvSpPr>
          <p:cNvPr id="4" name="Slide Number Placeholder 3"/>
          <p:cNvSpPr>
            <a:spLocks noGrp="1"/>
          </p:cNvSpPr>
          <p:nvPr>
            <p:ph type="sldNum" sz="quarter" idx="10"/>
          </p:nvPr>
        </p:nvSpPr>
        <p:spPr/>
        <p:txBody>
          <a:bodyPr/>
          <a:lstStyle/>
          <a:p>
            <a:fld id="{07A14B53-A1B5-4123-9234-9FA55944EAF5}" type="slidenum">
              <a:rPr lang="en-US" smtClean="0"/>
              <a:t>18</a:t>
            </a:fld>
            <a:endParaRPr lang="en-US" dirty="0"/>
          </a:p>
        </p:txBody>
      </p:sp>
    </p:spTree>
    <p:extLst>
      <p:ext uri="{BB962C8B-B14F-4D97-AF65-F5344CB8AC3E}">
        <p14:creationId xmlns:p14="http://schemas.microsoft.com/office/powerpoint/2010/main" val="1120187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C81E9-723B-8147-B21A-BF09A793F99F}" type="slidenum">
              <a:rPr lang="en-US" smtClean="0"/>
              <a:t>23</a:t>
            </a:fld>
            <a:endParaRPr lang="en-US" dirty="0"/>
          </a:p>
        </p:txBody>
      </p:sp>
    </p:spTree>
    <p:extLst>
      <p:ext uri="{BB962C8B-B14F-4D97-AF65-F5344CB8AC3E}">
        <p14:creationId xmlns:p14="http://schemas.microsoft.com/office/powerpoint/2010/main" val="239014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30</a:t>
            </a:fld>
            <a:endParaRPr lang="en-US" dirty="0"/>
          </a:p>
        </p:txBody>
      </p:sp>
    </p:spTree>
    <p:extLst>
      <p:ext uri="{BB962C8B-B14F-4D97-AF65-F5344CB8AC3E}">
        <p14:creationId xmlns:p14="http://schemas.microsoft.com/office/powerpoint/2010/main" val="113883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documents are in the resource guide.</a:t>
            </a:r>
            <a:endParaRPr lang="en-US" dirty="0"/>
          </a:p>
        </p:txBody>
      </p:sp>
      <p:sp>
        <p:nvSpPr>
          <p:cNvPr id="4" name="Slide Number Placeholder 3"/>
          <p:cNvSpPr>
            <a:spLocks noGrp="1"/>
          </p:cNvSpPr>
          <p:nvPr>
            <p:ph type="sldNum" sz="quarter" idx="10"/>
          </p:nvPr>
        </p:nvSpPr>
        <p:spPr/>
        <p:txBody>
          <a:bodyPr/>
          <a:lstStyle/>
          <a:p>
            <a:fld id="{C6BC81E9-723B-8147-B21A-BF09A793F99F}" type="slidenum">
              <a:rPr lang="en-US" smtClean="0"/>
              <a:t>38</a:t>
            </a:fld>
            <a:endParaRPr lang="en-US" dirty="0"/>
          </a:p>
        </p:txBody>
      </p:sp>
    </p:spTree>
    <p:extLst>
      <p:ext uri="{BB962C8B-B14F-4D97-AF65-F5344CB8AC3E}">
        <p14:creationId xmlns:p14="http://schemas.microsoft.com/office/powerpoint/2010/main" val="384410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628650" y="2582266"/>
            <a:ext cx="5414704" cy="2188521"/>
          </a:xfrm>
          <a:prstGeom prst="rect">
            <a:avLst/>
          </a:prstGeom>
        </p:spPr>
        <p:txBody>
          <a:bodyPr lIns="0" anchor="b" anchorCtr="0"/>
          <a:lstStyle>
            <a:lvl1pPr>
              <a:defRPr sz="3600" b="1">
                <a:solidFill>
                  <a:schemeClr val="bg2">
                    <a:lumMod val="10000"/>
                  </a:schemeClr>
                </a:solidFill>
              </a:defRPr>
            </a:lvl1pPr>
          </a:lstStyle>
          <a:p>
            <a:r>
              <a:rPr lang="en-US" dirty="0"/>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628650" y="4890055"/>
            <a:ext cx="5414704"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330177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77862" y="1227667"/>
            <a:ext cx="7080250" cy="4159250"/>
          </a:xfrm>
          <a:prstGeom prst="rect">
            <a:avLst/>
          </a:prstGeom>
        </p:spPr>
        <p:txBody>
          <a:bodyPr vert="horz"/>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1"/>
          </p:nvPr>
        </p:nvSpPr>
        <p:spPr>
          <a:xfrm>
            <a:off x="677862" y="95250"/>
            <a:ext cx="7534275" cy="655638"/>
          </a:xfrm>
          <a:prstGeom prst="rect">
            <a:avLst/>
          </a:prstGeom>
        </p:spPr>
        <p:txBody>
          <a:bodyPr vert="horz"/>
          <a:lstStyle>
            <a:lvl1pPr marL="0" indent="0">
              <a:buNone/>
              <a:defRPr sz="2800">
                <a:solidFill>
                  <a:schemeClr val="bg1"/>
                </a:solidFill>
              </a:defRPr>
            </a:lvl1pPr>
          </a:lstStyle>
          <a:p>
            <a:pPr lvl="0"/>
            <a:r>
              <a:rPr lang="en-US" dirty="0"/>
              <a:t>Click to edit Master text styles</a:t>
            </a:r>
          </a:p>
        </p:txBody>
      </p:sp>
      <p:sp>
        <p:nvSpPr>
          <p:cNvPr id="15" name="Text Placeholder 14"/>
          <p:cNvSpPr>
            <a:spLocks noGrp="1"/>
          </p:cNvSpPr>
          <p:nvPr>
            <p:ph type="body" sz="quarter" idx="12" hasCustomPrompt="1"/>
          </p:nvPr>
        </p:nvSpPr>
        <p:spPr>
          <a:xfrm>
            <a:off x="64032" y="6326188"/>
            <a:ext cx="3651250" cy="393700"/>
          </a:xfrm>
          <a:prstGeom prst="rect">
            <a:avLst/>
          </a:prstGeom>
        </p:spPr>
        <p:txBody>
          <a:bodyPr vert="horz"/>
          <a:lstStyle>
            <a:lvl1pPr marL="0" indent="0">
              <a:buNone/>
              <a:defRPr sz="1800" b="0" i="0" baseline="0">
                <a:solidFill>
                  <a:srgbClr val="FFFFFF"/>
                </a:solidFill>
                <a:latin typeface="Univers LT Std 57 Cn"/>
                <a:cs typeface="Univers LT Std 57 Cn"/>
              </a:defRPr>
            </a:lvl1pPr>
          </a:lstStyle>
          <a:p>
            <a:pPr lvl="0"/>
            <a:r>
              <a:rPr lang="en-US" dirty="0"/>
              <a:t>DEPARTMENT NAME</a:t>
            </a: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5486399"/>
            <a:ext cx="1511300" cy="865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365519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280131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188408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23981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57412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8" y="2505075"/>
            <a:ext cx="386873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26019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5"/>
            <a:ext cx="462915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8" y="2057400"/>
            <a:ext cx="2949575"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15709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5"/>
            <a:ext cx="462915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8" y="2057400"/>
            <a:ext cx="2949575"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59960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27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187498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7"/>
            <a:ext cx="7886700" cy="1325563"/>
          </a:xfrm>
          <a:prstGeom prst="rect">
            <a:avLst/>
          </a:prstGeom>
        </p:spPr>
        <p:txBody>
          <a:bodyPr/>
          <a:lstStyle>
            <a:lvl1pPr>
              <a:defRPr sz="27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206194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hasCustomPrompt="1"/>
          </p:nvPr>
        </p:nvSpPr>
        <p:spPr>
          <a:xfrm>
            <a:off x="1143000" y="2256186"/>
            <a:ext cx="6858000" cy="1591710"/>
          </a:xfrm>
          <a:prstGeom prst="rect">
            <a:avLst/>
          </a:prstGeom>
        </p:spPr>
        <p:txBody>
          <a:bodyPr anchor="b"/>
          <a:lstStyle>
            <a:lvl1pPr algn="ctr">
              <a:defRPr sz="3600" b="1">
                <a:solidFill>
                  <a:schemeClr val="accent2"/>
                </a:solidFill>
              </a:defRPr>
            </a:lvl1pPr>
          </a:lstStyle>
          <a:p>
            <a:r>
              <a:rPr lang="en-US" dirty="0"/>
              <a:t>Click to edit section title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939972"/>
            <a:ext cx="6858000" cy="1367528"/>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3114303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1524624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7"/>
            <a:ext cx="7886700" cy="1325563"/>
          </a:xfrm>
          <a:prstGeom prst="rect">
            <a:avLst/>
          </a:prstGeom>
        </p:spPr>
        <p:txBody>
          <a:bodyPr/>
          <a:lstStyle>
            <a:lvl1pPr>
              <a:defRPr sz="27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421728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7"/>
            <a:ext cx="7886700" cy="1325563"/>
          </a:xfrm>
          <a:prstGeom prst="rect">
            <a:avLst/>
          </a:prstGeom>
        </p:spPr>
        <p:txBody>
          <a:bodyPr/>
          <a:lstStyle>
            <a:lvl1pPr>
              <a:defRPr sz="27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9" y="1681163"/>
            <a:ext cx="3868737" cy="823912"/>
          </a:xfrm>
          <a:prstGeom prst="rect">
            <a:avLst/>
          </a:prstGeo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9" y="2505075"/>
            <a:ext cx="386873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363347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9" y="457200"/>
            <a:ext cx="2949575" cy="1600200"/>
          </a:xfrm>
          <a:prstGeom prst="rect">
            <a:avLst/>
          </a:prstGeom>
        </p:spPr>
        <p:txBody>
          <a:bodyPr anchor="b"/>
          <a:lstStyle>
            <a:lvl1pPr>
              <a:defRPr sz="24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7"/>
            <a:ext cx="4629150" cy="460830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9" y="2057400"/>
            <a:ext cx="2949575" cy="353833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3650210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9" y="457200"/>
            <a:ext cx="2949575" cy="1600200"/>
          </a:xfrm>
          <a:prstGeom prst="rect">
            <a:avLst/>
          </a:prstGeom>
        </p:spPr>
        <p:txBody>
          <a:bodyPr anchor="b"/>
          <a:lstStyle>
            <a:lvl1pPr>
              <a:defRPr sz="24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7"/>
            <a:ext cx="4629150" cy="461824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9" y="2057400"/>
            <a:ext cx="2949575" cy="354827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5" y="5944846"/>
            <a:ext cx="382693" cy="365125"/>
          </a:xfrm>
          <a:prstGeom prst="rect">
            <a:avLst/>
          </a:prstGeom>
        </p:spPr>
        <p:txBody>
          <a:bodyPr vert="horz" lIns="0" tIns="34290" rIns="0" bIns="3429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750" b="0" smtClean="0"/>
              <a:pPr/>
              <a:t>‹#›</a:t>
            </a:fld>
            <a:endParaRPr lang="en-US" sz="750" b="0" dirty="0"/>
          </a:p>
        </p:txBody>
      </p:sp>
    </p:spTree>
    <p:extLst>
      <p:ext uri="{BB962C8B-B14F-4D97-AF65-F5344CB8AC3E}">
        <p14:creationId xmlns:p14="http://schemas.microsoft.com/office/powerpoint/2010/main" val="1166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72344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110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744596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86282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5"/>
            <a:ext cx="78867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8" y="2505075"/>
            <a:ext cx="386873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08540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5"/>
            <a:ext cx="462915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8" y="2057400"/>
            <a:ext cx="2949575"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32955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5"/>
            <a:ext cx="462915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8" y="2057400"/>
            <a:ext cx="2949575"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2436966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png"/><Relationship Id="rId4" Type="http://schemas.openxmlformats.org/officeDocument/2006/relationships/slideLayout" Target="../slideLayouts/slideLayout2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3"/>
          <a:stretch>
            <a:fillRect/>
          </a:stretch>
        </p:blipFill>
        <p:spPr>
          <a:xfrm>
            <a:off x="6093561" y="423574"/>
            <a:ext cx="2395181"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4"/>
          <a:stretch>
            <a:fillRect/>
          </a:stretch>
        </p:blipFill>
        <p:spPr>
          <a:xfrm>
            <a:off x="648394" y="991027"/>
            <a:ext cx="3740727"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4526280" y="6470374"/>
            <a:ext cx="438564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965659812"/>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3859C-E568-0947-A6D4-3AA1660A4DB2}"/>
              </a:ext>
            </a:extLst>
          </p:cNvPr>
          <p:cNvPicPr>
            <a:picLocks noChangeAspect="1"/>
          </p:cNvPicPr>
          <p:nvPr userDrawn="1"/>
        </p:nvPicPr>
        <p:blipFill>
          <a:blip r:embed="rId3"/>
          <a:stretch>
            <a:fillRect/>
          </a:stretch>
        </p:blipFill>
        <p:spPr>
          <a:xfrm>
            <a:off x="2442541" y="805262"/>
            <a:ext cx="4258918" cy="1162685"/>
          </a:xfrm>
          <a:prstGeom prst="rect">
            <a:avLst/>
          </a:prstGeom>
        </p:spPr>
      </p:pic>
      <p:sp>
        <p:nvSpPr>
          <p:cNvPr id="5" name="Rectangle 4">
            <a:extLst>
              <a:ext uri="{FF2B5EF4-FFF2-40B4-BE49-F238E27FC236}">
                <a16:creationId xmlns:a16="http://schemas.microsoft.com/office/drawing/2014/main" id="{5263F8C9-C7B4-5D4D-9697-DE5E6784FDCD}"/>
              </a:ext>
            </a:extLst>
          </p:cNvPr>
          <p:cNvSpPr/>
          <p:nvPr userDrawn="1"/>
        </p:nvSpPr>
        <p:spPr>
          <a:xfrm>
            <a:off x="0" y="1938130"/>
            <a:ext cx="9144000" cy="491987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BFF266FB-12C1-0B44-8F7D-47702432394A}"/>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1" name="Picture 10">
            <a:extLst>
              <a:ext uri="{FF2B5EF4-FFF2-40B4-BE49-F238E27FC236}">
                <a16:creationId xmlns:a16="http://schemas.microsoft.com/office/drawing/2014/main" id="{8B37B301-4C24-0343-B8C8-4FE4B5860FB5}"/>
              </a:ext>
            </a:extLst>
          </p:cNvPr>
          <p:cNvPicPr>
            <a:picLocks noChangeAspect="1"/>
          </p:cNvPicPr>
          <p:nvPr userDrawn="1"/>
        </p:nvPicPr>
        <p:blipFill>
          <a:blip r:embed="rId4">
            <a:alphaModFix amt="25000"/>
          </a:blip>
          <a:stretch>
            <a:fillRect/>
          </a:stretch>
        </p:blipFill>
        <p:spPr>
          <a:xfrm>
            <a:off x="224624" y="6406046"/>
            <a:ext cx="382693" cy="381174"/>
          </a:xfrm>
          <a:prstGeom prst="rect">
            <a:avLst/>
          </a:prstGeom>
        </p:spPr>
      </p:pic>
    </p:spTree>
    <p:extLst>
      <p:ext uri="{BB962C8B-B14F-4D97-AF65-F5344CB8AC3E}">
        <p14:creationId xmlns:p14="http://schemas.microsoft.com/office/powerpoint/2010/main" val="256430808"/>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10"/>
          <a:stretch>
            <a:fillRect/>
          </a:stretch>
        </p:blipFill>
        <p:spPr>
          <a:xfrm>
            <a:off x="7398507"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1">
            <a:alphaModFix amt="25000"/>
          </a:blip>
          <a:stretch>
            <a:fillRect/>
          </a:stretch>
        </p:blipFill>
        <p:spPr>
          <a:xfrm>
            <a:off x="224624"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4" y="5944844"/>
            <a:ext cx="382693"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9886451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1" r:id="rId3"/>
    <p:sldLayoutId id="2147483738" r:id="rId4"/>
    <p:sldLayoutId id="2147483739" r:id="rId5"/>
    <p:sldLayoutId id="2147483742" r:id="rId6"/>
    <p:sldLayoutId id="2147483743" r:id="rId7"/>
    <p:sldLayoutId id="214748374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7398507"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24624"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4" y="5944844"/>
            <a:ext cx="382693"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213820095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7398508"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6"/>
            <a:ext cx="4405518" cy="251101"/>
          </a:xfrm>
          <a:prstGeom prst="rect">
            <a:avLst/>
          </a:prstGeom>
        </p:spPr>
        <p:txBody>
          <a:bodyPr vert="horz" lIns="68580" tIns="34290" rIns="0" bIns="3429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6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24625"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5" y="5944846"/>
            <a:ext cx="382693" cy="365125"/>
          </a:xfrm>
          <a:prstGeom prst="rect">
            <a:avLst/>
          </a:prstGeom>
        </p:spPr>
        <p:txBody>
          <a:bodyPr vert="horz" lIns="0" tIns="45720" rIns="0" bIns="45720" rtlCol="0" anchor="ctr"/>
          <a:lstStyle>
            <a:lvl1pPr algn="ctr">
              <a:defRPr sz="75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701761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valuepartnerships@bcbsm.com" TargetMode="External"/><Relationship Id="rId2" Type="http://schemas.openxmlformats.org/officeDocument/2006/relationships/hyperlink" Target="http://www.micmrc.org/training/care-management-billing-resource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cms.gov/Outreach-and-Education/Medicare-Learning-Network-MLN/MLNProducts/Downloads/ChronicCareManagement.pdf" TargetMode="External"/><Relationship Id="rId3" Type="http://schemas.openxmlformats.org/officeDocument/2006/relationships/hyperlink" Target="https://micmrc.org/sites/default/files/PDCM%20Commercial%20Billing%20Guidelines%20FINAL%202019_1.pdf" TargetMode="External"/><Relationship Id="rId7" Type="http://schemas.openxmlformats.org/officeDocument/2006/relationships/hyperlink" Target="https://micmrc.org/system/files/Transitional-Care-Management-Services-Fact-Sheet-December%202016.pdf" TargetMode="External"/><Relationship Id="rId2" Type="http://schemas.openxmlformats.org/officeDocument/2006/relationships/hyperlink" Target="https://micmrc.org/webinars/2019-blue-cross-blue-shield-pdcm-online-billing-course" TargetMode="External"/><Relationship Id="rId1" Type="http://schemas.openxmlformats.org/officeDocument/2006/relationships/slideLayout" Target="../slideLayouts/slideLayout4.xml"/><Relationship Id="rId6" Type="http://schemas.openxmlformats.org/officeDocument/2006/relationships/hyperlink" Target="https://www.michigan.gov/documents/mdhhs/2019_PCMH_Initiative_Participant_Guide_DRAFT_647485_7.pdf" TargetMode="External"/><Relationship Id="rId5" Type="http://schemas.openxmlformats.org/officeDocument/2006/relationships/hyperlink" Target="https://www.priorityhealth.com/provider/manual/billing-and-payment/services/~/media/documents/provider-billing/expanded-services-billable-codes.pdf" TargetMode="External"/><Relationship Id="rId10" Type="http://schemas.openxmlformats.org/officeDocument/2006/relationships/hyperlink" Target="https://micmrc.org/training/care-management-billing-resources" TargetMode="External"/><Relationship Id="rId4" Type="http://schemas.openxmlformats.org/officeDocument/2006/relationships/hyperlink" Target="https://micmrc.org/sites/default/files/PDCM%20Medicare%20Advantage%20Billing%20Guidelines%20FINAL%202019_1.pdf" TargetMode="External"/><Relationship Id="rId9" Type="http://schemas.openxmlformats.org/officeDocument/2006/relationships/hyperlink" Target="https://micmrc.org/system/files/CMS%20Behavioral%20Health%20Integration%20jan%202018.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4.wmf"/><Relationship Id="rId3" Type="http://schemas.openxmlformats.org/officeDocument/2006/relationships/notesSlide" Target="../notesSlides/notesSlide7.xml"/><Relationship Id="rId7" Type="http://schemas.openxmlformats.org/officeDocument/2006/relationships/image" Target="../media/image11.wmf"/><Relationship Id="rId12"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wmf"/><Relationship Id="rId5" Type="http://schemas.openxmlformats.org/officeDocument/2006/relationships/hyperlink" Target="https://www.cms.gov/Outreach-and-Education/Medicare-Learning-Network-MLN/MLNProducts/Downloads/Transitional-Care-Management-Services-Fact-Sheet-ICN908628.pdf" TargetMode="External"/><Relationship Id="rId10" Type="http://schemas.openxmlformats.org/officeDocument/2006/relationships/oleObject" Target="../embeddings/oleObject3.bin"/><Relationship Id="rId4" Type="http://schemas.openxmlformats.org/officeDocument/2006/relationships/hyperlink" Target="https://www.cms.gov/Outreach-and-Education/Medicare-Learning-Network-MLN/MLNProducts/Downloads/ChronicCareManagement.pdf" TargetMode="External"/><Relationship Id="rId9" Type="http://schemas.openxmlformats.org/officeDocument/2006/relationships/image" Target="../media/image1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AB0-B8E2-6B4F-BD96-84661D8CEC1B}"/>
              </a:ext>
            </a:extLst>
          </p:cNvPr>
          <p:cNvSpPr txBox="1">
            <a:spLocks/>
          </p:cNvSpPr>
          <p:nvPr/>
        </p:nvSpPr>
        <p:spPr>
          <a:xfrm>
            <a:off x="536172" y="3578911"/>
            <a:ext cx="4867101" cy="3129459"/>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accent3">
                  <a:lumMod val="75000"/>
                </a:schemeClr>
              </a:solidFill>
              <a:latin typeface="Gill Sans MT" panose="020B0502020104020203" pitchFamily="34" charset="77"/>
            </a:endParaRPr>
          </a:p>
        </p:txBody>
      </p:sp>
      <p:sp>
        <p:nvSpPr>
          <p:cNvPr id="3" name="Title 2">
            <a:extLst>
              <a:ext uri="{FF2B5EF4-FFF2-40B4-BE49-F238E27FC236}">
                <a16:creationId xmlns:a16="http://schemas.microsoft.com/office/drawing/2014/main" id="{27E6487F-63A7-8948-A101-B0BE1097FBB0}"/>
              </a:ext>
            </a:extLst>
          </p:cNvPr>
          <p:cNvSpPr>
            <a:spLocks noGrp="1"/>
          </p:cNvSpPr>
          <p:nvPr>
            <p:ph type="title"/>
          </p:nvPr>
        </p:nvSpPr>
        <p:spPr/>
        <p:txBody>
          <a:bodyPr/>
          <a:lstStyle/>
          <a:p>
            <a:r>
              <a:rPr lang="en-US" dirty="0"/>
              <a:t>MICMT Complex Care Management Course</a:t>
            </a:r>
          </a:p>
        </p:txBody>
      </p:sp>
      <p:sp>
        <p:nvSpPr>
          <p:cNvPr id="4" name="Text Placeholder 3">
            <a:extLst>
              <a:ext uri="{FF2B5EF4-FFF2-40B4-BE49-F238E27FC236}">
                <a16:creationId xmlns:a16="http://schemas.microsoft.com/office/drawing/2014/main" id="{E062A29F-EEB0-EE47-B847-519210623E63}"/>
              </a:ext>
            </a:extLst>
          </p:cNvPr>
          <p:cNvSpPr>
            <a:spLocks noGrp="1"/>
          </p:cNvSpPr>
          <p:nvPr>
            <p:ph type="body" sz="quarter" idx="10"/>
          </p:nvPr>
        </p:nvSpPr>
        <p:spPr/>
        <p:txBody>
          <a:bodyPr/>
          <a:lstStyle/>
          <a:p>
            <a:r>
              <a:rPr lang="en-US" sz="2800" dirty="0"/>
              <a:t>Sustainability and Billing</a:t>
            </a:r>
          </a:p>
          <a:p>
            <a:endParaRPr lang="en-US" dirty="0"/>
          </a:p>
        </p:txBody>
      </p:sp>
    </p:spTree>
    <p:extLst>
      <p:ext uri="{BB962C8B-B14F-4D97-AF65-F5344CB8AC3E}">
        <p14:creationId xmlns:p14="http://schemas.microsoft.com/office/powerpoint/2010/main" val="196651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481"/>
            <a:ext cx="8229600" cy="584775"/>
          </a:xfrm>
        </p:spPr>
        <p:txBody>
          <a:bodyPr vert="horz" lIns="91440" tIns="45720" rIns="91440" bIns="45720" rtlCol="0" anchor="t" anchorCtr="0">
            <a:spAutoFit/>
          </a:bodyPr>
          <a:lstStyle/>
          <a:p>
            <a:pPr lvl="1"/>
            <a:r>
              <a:rPr lang="es-PR" sz="3200" dirty="0">
                <a:solidFill>
                  <a:schemeClr val="accent2"/>
                </a:solidFill>
                <a:latin typeface="Gotham Book"/>
              </a:rPr>
              <a:t>G9002 – Face to Face Visit</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1800" dirty="0"/>
              <a:t>BCBSM (Commercial and Medicare Advantage): Quantity Billing</a:t>
            </a:r>
          </a:p>
          <a:p>
            <a:pPr lvl="1" indent="-342900"/>
            <a:r>
              <a:rPr lang="en-US" sz="1800" dirty="0"/>
              <a:t>Individual, face to face or video</a:t>
            </a:r>
          </a:p>
          <a:p>
            <a:pPr lvl="1" indent="-342900"/>
            <a:r>
              <a:rPr lang="en-US" sz="1800" dirty="0"/>
              <a:t>If the total cumulative time with the patient adds up to: </a:t>
            </a:r>
          </a:p>
          <a:p>
            <a:pPr lvl="2" indent="-342900"/>
            <a:r>
              <a:rPr lang="en-US" sz="1800" dirty="0"/>
              <a:t>1 to 45 minutes, report a quantity of one; 46 to 75 minutes, report a quantity of two;76 to 105 minutes, report a quantity of three;106 to 135 minutes, report a quantity of four</a:t>
            </a:r>
          </a:p>
          <a:p>
            <a:pPr marL="800100" lvl="2" indent="0">
              <a:buNone/>
            </a:pPr>
            <a:endParaRPr lang="en-US" sz="1800" dirty="0"/>
          </a:p>
          <a:p>
            <a:pPr>
              <a:buFont typeface="Arial" panose="020B0604020202020204" pitchFamily="34" charset="0"/>
              <a:buChar char="•"/>
            </a:pPr>
            <a:r>
              <a:rPr lang="en-US" sz="1800" dirty="0"/>
              <a:t>Priority Health (Commercial, Medicare Advantage, Medicaid): No Quantity Billing</a:t>
            </a:r>
          </a:p>
          <a:p>
            <a:pPr marL="685800" lvl="1">
              <a:buFont typeface="Arial" panose="020B0604020202020204" pitchFamily="34" charset="0"/>
              <a:buChar char="•"/>
            </a:pPr>
            <a:r>
              <a:rPr lang="en-US" sz="1800" dirty="0"/>
              <a:t>In person visit with patient, may include caregiver involvement</a:t>
            </a:r>
          </a:p>
          <a:p>
            <a:pPr marL="685800" lvl="1">
              <a:buFont typeface="Arial" panose="020B0604020202020204" pitchFamily="34" charset="0"/>
              <a:buChar char="•"/>
            </a:pPr>
            <a:r>
              <a:rPr lang="en-US" sz="1800" dirty="0" smtClean="0"/>
              <a:t>Used </a:t>
            </a:r>
            <a:r>
              <a:rPr lang="en-US" sz="1800" dirty="0"/>
              <a:t>for treatment plan, self management education, medication therapy, risk factors, unmet care, physical status, emotional status, community resources, readiness to change</a:t>
            </a:r>
          </a:p>
          <a:p>
            <a:pPr lvl="2"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026256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G9001 vs. G9002</a:t>
            </a:r>
          </a:p>
        </p:txBody>
      </p:sp>
      <p:sp>
        <p:nvSpPr>
          <p:cNvPr id="3" name="Content Placeholder 2"/>
          <p:cNvSpPr>
            <a:spLocks noGrp="1"/>
          </p:cNvSpPr>
          <p:nvPr>
            <p:ph idx="1"/>
          </p:nvPr>
        </p:nvSpPr>
        <p:spPr/>
        <p:txBody>
          <a:bodyPr>
            <a:normAutofit fontScale="85000" lnSpcReduction="20000"/>
          </a:bodyPr>
          <a:lstStyle/>
          <a:p>
            <a:r>
              <a:rPr lang="en-US" dirty="0"/>
              <a:t>G9001 is used to develop the holistic care management plan that will be followed by you and the patient.</a:t>
            </a:r>
          </a:p>
          <a:p>
            <a:endParaRPr lang="en-US" dirty="0"/>
          </a:p>
          <a:p>
            <a:r>
              <a:rPr lang="en-US" dirty="0"/>
              <a:t>G9002 is used to discuss specific aspects of a care plan either as part of the follow up steps within a developed care management plan or for the development of a focused care plan </a:t>
            </a:r>
            <a:r>
              <a:rPr lang="en-US" dirty="0" smtClean="0"/>
              <a:t>in </a:t>
            </a:r>
            <a:r>
              <a:rPr lang="en-US" dirty="0"/>
              <a:t>the absence of a comprehensive care management plan.</a:t>
            </a:r>
          </a:p>
          <a:p>
            <a:endParaRPr lang="en-US" dirty="0"/>
          </a:p>
          <a:p>
            <a:pPr marL="0" indent="0">
              <a:buNone/>
            </a:pPr>
            <a:r>
              <a:rPr lang="en-US" dirty="0"/>
              <a:t>** </a:t>
            </a:r>
            <a:r>
              <a:rPr lang="en-US" dirty="0" smtClean="0"/>
              <a:t>The </a:t>
            </a:r>
            <a:r>
              <a:rPr lang="en-US" dirty="0"/>
              <a:t>G9001 doesn’t have to be the first code billed on a patient. </a:t>
            </a:r>
          </a:p>
        </p:txBody>
      </p:sp>
    </p:spTree>
    <p:extLst>
      <p:ext uri="{BB962C8B-B14F-4D97-AF65-F5344CB8AC3E}">
        <p14:creationId xmlns:p14="http://schemas.microsoft.com/office/powerpoint/2010/main" val="2954554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031256" cy="1325563"/>
          </a:xfrm>
        </p:spPr>
        <p:txBody>
          <a:bodyPr/>
          <a:lstStyle/>
          <a:p>
            <a:r>
              <a:rPr lang="en-US" dirty="0"/>
              <a:t>98966, 98967,98968 -Phone Service Codes </a:t>
            </a:r>
          </a:p>
        </p:txBody>
      </p:sp>
      <p:sp>
        <p:nvSpPr>
          <p:cNvPr id="3" name="Content Placeholder 2"/>
          <p:cNvSpPr>
            <a:spLocks noGrp="1"/>
          </p:cNvSpPr>
          <p:nvPr>
            <p:ph idx="1"/>
          </p:nvPr>
        </p:nvSpPr>
        <p:spPr>
          <a:xfrm>
            <a:off x="700928" y="1300521"/>
            <a:ext cx="7886700" cy="3789984"/>
          </a:xfrm>
        </p:spPr>
        <p:txBody>
          <a:bodyPr/>
          <a:lstStyle/>
          <a:p>
            <a:pPr marL="0" indent="0">
              <a:buNone/>
            </a:pPr>
            <a:r>
              <a:rPr lang="en-US" sz="1800" dirty="0" smtClean="0">
                <a:solidFill>
                  <a:srgbClr val="000000"/>
                </a:solidFill>
              </a:rPr>
              <a:t>Call with patient or care giver to discuss care issues, progress towards goals</a:t>
            </a:r>
          </a:p>
          <a:p>
            <a:r>
              <a:rPr lang="en-US" sz="1800" dirty="0" smtClean="0">
                <a:solidFill>
                  <a:srgbClr val="000000"/>
                </a:solidFill>
              </a:rPr>
              <a:t>98966 for 5-10 minutes</a:t>
            </a:r>
          </a:p>
          <a:p>
            <a:r>
              <a:rPr lang="en-US" sz="1800" dirty="0" smtClean="0">
                <a:solidFill>
                  <a:srgbClr val="000000"/>
                </a:solidFill>
              </a:rPr>
              <a:t>98967 for 11-20 minutes</a:t>
            </a:r>
          </a:p>
          <a:p>
            <a:r>
              <a:rPr lang="en-US" sz="1800" dirty="0" smtClean="0">
                <a:solidFill>
                  <a:srgbClr val="000000"/>
                </a:solidFill>
              </a:rPr>
              <a:t>98968 for 21-30 minutes</a:t>
            </a:r>
            <a:endParaRPr lang="en-US" sz="1800" dirty="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236" y="2735516"/>
            <a:ext cx="1967113" cy="1967113"/>
          </a:xfrm>
          <a:prstGeom prst="rect">
            <a:avLst/>
          </a:prstGeom>
        </p:spPr>
      </p:pic>
    </p:spTree>
    <p:extLst>
      <p:ext uri="{BB962C8B-B14F-4D97-AF65-F5344CB8AC3E}">
        <p14:creationId xmlns:p14="http://schemas.microsoft.com/office/powerpoint/2010/main" val="1776101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ABE24-1791-4745-A456-B3A4534D3625}"/>
              </a:ext>
            </a:extLst>
          </p:cNvPr>
          <p:cNvSpPr>
            <a:spLocks noGrp="1"/>
          </p:cNvSpPr>
          <p:nvPr>
            <p:ph type="title"/>
          </p:nvPr>
        </p:nvSpPr>
        <p:spPr/>
        <p:txBody>
          <a:bodyPr/>
          <a:lstStyle/>
          <a:p>
            <a:r>
              <a:rPr lang="en-US" dirty="0" smtClean="0"/>
              <a:t>99487, 99489 – Care Coordination On Behalf of Patient, not with patient</a:t>
            </a:r>
            <a:endParaRPr lang="en-US" dirty="0"/>
          </a:p>
        </p:txBody>
      </p:sp>
      <p:sp>
        <p:nvSpPr>
          <p:cNvPr id="4" name="Content Placeholder 3">
            <a:extLst>
              <a:ext uri="{FF2B5EF4-FFF2-40B4-BE49-F238E27FC236}">
                <a16:creationId xmlns:a16="http://schemas.microsoft.com/office/drawing/2014/main" id="{83AE7228-DC0B-DA44-971D-804312F0CC10}"/>
              </a:ext>
            </a:extLst>
          </p:cNvPr>
          <p:cNvSpPr>
            <a:spLocks noGrp="1"/>
          </p:cNvSpPr>
          <p:nvPr>
            <p:ph idx="1"/>
          </p:nvPr>
        </p:nvSpPr>
        <p:spPr>
          <a:xfrm>
            <a:off x="628650" y="1618499"/>
            <a:ext cx="7886700" cy="3789984"/>
          </a:xfrm>
        </p:spPr>
        <p:txBody>
          <a:bodyPr/>
          <a:lstStyle/>
          <a:p>
            <a:r>
              <a:rPr lang="en-US" sz="2000" dirty="0" smtClean="0">
                <a:solidFill>
                  <a:srgbClr val="000000"/>
                </a:solidFill>
              </a:rPr>
              <a:t>99487 – First 31 to 75 minutes of clinical staff time directed by a licensed or unlicensed team member working on behalf of the patient with someone other than the patient or provider </a:t>
            </a:r>
          </a:p>
          <a:p>
            <a:pPr lvl="1"/>
            <a:r>
              <a:rPr lang="en-US" sz="1800" dirty="0" smtClean="0">
                <a:solidFill>
                  <a:srgbClr val="000000"/>
                </a:solidFill>
              </a:rPr>
              <a:t>Examples:</a:t>
            </a:r>
          </a:p>
          <a:p>
            <a:pPr lvl="2"/>
            <a:r>
              <a:rPr lang="en-US" sz="1800" dirty="0" smtClean="0">
                <a:solidFill>
                  <a:srgbClr val="000000"/>
                </a:solidFill>
              </a:rPr>
              <a:t>Coordinating DME for a patient</a:t>
            </a:r>
          </a:p>
          <a:p>
            <a:pPr lvl="2"/>
            <a:r>
              <a:rPr lang="en-US" sz="1800" dirty="0" smtClean="0">
                <a:solidFill>
                  <a:srgbClr val="000000"/>
                </a:solidFill>
              </a:rPr>
              <a:t>Reaching out to a resource to help support a SDOH need</a:t>
            </a:r>
            <a:endParaRPr lang="en-US" sz="1800" dirty="0">
              <a:solidFill>
                <a:srgbClr val="000000"/>
              </a:solidFill>
            </a:endParaRPr>
          </a:p>
          <a:p>
            <a:r>
              <a:rPr lang="en-US" sz="2000" dirty="0" smtClean="0">
                <a:solidFill>
                  <a:srgbClr val="000000"/>
                </a:solidFill>
              </a:rPr>
              <a:t>99489 – Each additional 30 minutes after 75 minutes</a:t>
            </a:r>
            <a:r>
              <a:rPr lang="en-US" sz="2000" dirty="0">
                <a:solidFill>
                  <a:srgbClr val="000000"/>
                </a:solidFill>
              </a:rPr>
              <a:t> </a:t>
            </a:r>
            <a:r>
              <a:rPr lang="en-US" sz="2000" dirty="0" smtClean="0">
                <a:solidFill>
                  <a:srgbClr val="000000"/>
                </a:solidFill>
              </a:rPr>
              <a:t>per calendar month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353" y="3894919"/>
            <a:ext cx="2102242" cy="1401899"/>
          </a:xfrm>
          <a:prstGeom prst="rect">
            <a:avLst/>
          </a:prstGeom>
        </p:spPr>
      </p:pic>
    </p:spTree>
    <p:extLst>
      <p:ext uri="{BB962C8B-B14F-4D97-AF65-F5344CB8AC3E}">
        <p14:creationId xmlns:p14="http://schemas.microsoft.com/office/powerpoint/2010/main" val="90087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G9007 – Team Conference</a:t>
            </a:r>
            <a:endParaRPr lang="en-US" dirty="0"/>
          </a:p>
        </p:txBody>
      </p:sp>
      <p:sp>
        <p:nvSpPr>
          <p:cNvPr id="3" name="Content Placeholder 2"/>
          <p:cNvSpPr>
            <a:spLocks noGrp="1"/>
          </p:cNvSpPr>
          <p:nvPr>
            <p:ph idx="1"/>
          </p:nvPr>
        </p:nvSpPr>
        <p:spPr>
          <a:xfrm>
            <a:off x="-209550" y="1825625"/>
            <a:ext cx="7886700" cy="3789984"/>
          </a:xfrm>
        </p:spPr>
        <p:txBody>
          <a:bodyPr/>
          <a:lstStyle/>
          <a:p>
            <a:pPr lvl="2" indent="-342900"/>
            <a:r>
              <a:rPr lang="en-US" sz="2400" dirty="0" smtClean="0"/>
              <a:t>PCP </a:t>
            </a:r>
            <a:r>
              <a:rPr lang="en-US" sz="2400" dirty="0"/>
              <a:t>and a care team member formally discuss a patient’s care plan</a:t>
            </a:r>
          </a:p>
          <a:p>
            <a:pPr lvl="2" indent="-342900"/>
            <a:r>
              <a:rPr lang="en-US" sz="2400" dirty="0"/>
              <a:t>Can be billed once per day per patient regardless of time spent</a:t>
            </a:r>
          </a:p>
          <a:p>
            <a:endParaRPr lang="en-US" dirty="0"/>
          </a:p>
        </p:txBody>
      </p:sp>
    </p:spTree>
    <p:extLst>
      <p:ext uri="{BB962C8B-B14F-4D97-AF65-F5344CB8AC3E}">
        <p14:creationId xmlns:p14="http://schemas.microsoft.com/office/powerpoint/2010/main" val="74430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G9008 – Physician Coordinated Care Oversight Services (Enrollment Fee)</a:t>
            </a:r>
            <a:endParaRPr lang="en-US" dirty="0"/>
          </a:p>
        </p:txBody>
      </p:sp>
      <p:sp>
        <p:nvSpPr>
          <p:cNvPr id="3" name="Content Placeholder 2"/>
          <p:cNvSpPr>
            <a:spLocks noGrp="1"/>
          </p:cNvSpPr>
          <p:nvPr>
            <p:ph idx="1"/>
          </p:nvPr>
        </p:nvSpPr>
        <p:spPr/>
        <p:txBody>
          <a:bodyPr/>
          <a:lstStyle/>
          <a:p>
            <a:r>
              <a:rPr lang="en-US" sz="2000" dirty="0" smtClean="0">
                <a:solidFill>
                  <a:srgbClr val="000000"/>
                </a:solidFill>
              </a:rPr>
              <a:t>Physician delivered service</a:t>
            </a:r>
          </a:p>
          <a:p>
            <a:r>
              <a:rPr lang="en-US" sz="2000" dirty="0" smtClean="0">
                <a:solidFill>
                  <a:srgbClr val="000000"/>
                </a:solidFill>
              </a:rPr>
              <a:t>BCBSM no </a:t>
            </a:r>
            <a:r>
              <a:rPr lang="en-US" sz="2000" b="1" i="1" dirty="0" smtClean="0">
                <a:solidFill>
                  <a:srgbClr val="000000"/>
                </a:solidFill>
              </a:rPr>
              <a:t>quantity limit </a:t>
            </a:r>
            <a:r>
              <a:rPr lang="en-US" sz="2000" dirty="0" smtClean="0">
                <a:solidFill>
                  <a:srgbClr val="000000"/>
                </a:solidFill>
              </a:rPr>
              <a:t>and can </a:t>
            </a:r>
            <a:br>
              <a:rPr lang="en-US" sz="2000" dirty="0" smtClean="0">
                <a:solidFill>
                  <a:srgbClr val="000000"/>
                </a:solidFill>
              </a:rPr>
            </a:br>
            <a:r>
              <a:rPr lang="en-US" sz="2000" dirty="0" smtClean="0">
                <a:solidFill>
                  <a:srgbClr val="000000"/>
                </a:solidFill>
              </a:rPr>
              <a:t>include the following F2F, Video or telephone. This does not include email exchange or EMR messaging</a:t>
            </a:r>
          </a:p>
          <a:p>
            <a:pPr lvl="1"/>
            <a:r>
              <a:rPr lang="en-US" sz="1800" dirty="0" smtClean="0">
                <a:solidFill>
                  <a:srgbClr val="000000"/>
                </a:solidFill>
              </a:rPr>
              <a:t>Communication with Paramedic, patient, other health care professionals not part of the care team</a:t>
            </a:r>
          </a:p>
          <a:p>
            <a:r>
              <a:rPr lang="en-US" sz="2000" dirty="0" smtClean="0">
                <a:solidFill>
                  <a:srgbClr val="000000"/>
                </a:solidFill>
              </a:rPr>
              <a:t>Priority Health is a </a:t>
            </a:r>
            <a:r>
              <a:rPr lang="en-US" sz="2000" b="1" i="1" dirty="0" smtClean="0">
                <a:solidFill>
                  <a:srgbClr val="000000"/>
                </a:solidFill>
              </a:rPr>
              <a:t>one time </a:t>
            </a:r>
            <a:r>
              <a:rPr lang="en-US" sz="2000" dirty="0" smtClean="0">
                <a:solidFill>
                  <a:srgbClr val="000000"/>
                </a:solidFill>
              </a:rPr>
              <a:t>and can include the following F2F </a:t>
            </a:r>
          </a:p>
          <a:p>
            <a:pPr lvl="1"/>
            <a:r>
              <a:rPr lang="en-US" sz="1800" dirty="0">
                <a:solidFill>
                  <a:srgbClr val="000000"/>
                </a:solidFill>
              </a:rPr>
              <a:t>Communication with </a:t>
            </a:r>
            <a:r>
              <a:rPr lang="en-US" sz="1800" dirty="0" smtClean="0">
                <a:solidFill>
                  <a:srgbClr val="000000"/>
                </a:solidFill>
              </a:rPr>
              <a:t>patient and CM</a:t>
            </a:r>
            <a:endParaRPr lang="en-US" sz="1800" dirty="0">
              <a:solidFill>
                <a:srgbClr val="000000"/>
              </a:solidFill>
            </a:endParaRPr>
          </a:p>
          <a:p>
            <a:endParaRPr lang="en-US" sz="2000" dirty="0" smtClean="0">
              <a:solidFill>
                <a:srgbClr val="0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86" y="4049321"/>
            <a:ext cx="1566288" cy="1566288"/>
          </a:xfrm>
          <a:prstGeom prst="rect">
            <a:avLst/>
          </a:prstGeom>
        </p:spPr>
      </p:pic>
    </p:spTree>
    <p:extLst>
      <p:ext uri="{BB962C8B-B14F-4D97-AF65-F5344CB8AC3E}">
        <p14:creationId xmlns:p14="http://schemas.microsoft.com/office/powerpoint/2010/main" val="265112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title" idx="4294967295"/>
          </p:nvPr>
        </p:nvSpPr>
        <p:spPr>
          <a:xfrm>
            <a:off x="1158445" y="210352"/>
            <a:ext cx="7886700" cy="411956"/>
          </a:xfrm>
          <a:prstGeom prst="rect">
            <a:avLst/>
          </a:prstGeom>
        </p:spPr>
        <p:txBody>
          <a:bodyPr anchor="ctr">
            <a:noAutofit/>
          </a:bodyPr>
          <a:lstStyle/>
          <a:p>
            <a:r>
              <a:rPr lang="en-US" sz="2700" b="1" dirty="0">
                <a:solidFill>
                  <a:schemeClr val="accent2"/>
                </a:solidFill>
              </a:rPr>
              <a:t>Incentive Programs for Care Management:</a:t>
            </a:r>
          </a:p>
        </p:txBody>
      </p:sp>
      <p:sp>
        <p:nvSpPr>
          <p:cNvPr id="5" name="Content Placeholder 1"/>
          <p:cNvSpPr txBox="1">
            <a:spLocks/>
          </p:cNvSpPr>
          <p:nvPr/>
        </p:nvSpPr>
        <p:spPr>
          <a:xfrm>
            <a:off x="396240" y="1319203"/>
            <a:ext cx="2788445" cy="46110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srgbClr val="E5E6E4">
                    <a:lumMod val="10000"/>
                  </a:srgbClr>
                </a:solidFill>
                <a:latin typeface="Calibri" panose="020F0502020204030204"/>
              </a:rPr>
              <a:t>BCBSM</a:t>
            </a:r>
            <a:r>
              <a:rPr lang="en-US" sz="1600" dirty="0">
                <a:solidFill>
                  <a:srgbClr val="E5E6E4">
                    <a:lumMod val="10000"/>
                  </a:srgbClr>
                </a:solidFill>
                <a:latin typeface="Calibri" panose="020F0502020204030204"/>
              </a:rPr>
              <a:t> </a:t>
            </a:r>
          </a:p>
          <a:p>
            <a:pPr marL="171450" indent="-171450" defTabSz="685800">
              <a:spcBef>
                <a:spcPts val="750"/>
              </a:spcBef>
            </a:pPr>
            <a:r>
              <a:rPr lang="en-US" sz="1400" dirty="0">
                <a:solidFill>
                  <a:srgbClr val="E5E6E4">
                    <a:lumMod val="10000"/>
                  </a:srgbClr>
                </a:solidFill>
                <a:latin typeface="Calibri" panose="020F0502020204030204"/>
              </a:rPr>
              <a:t>Value Based Reimbursement (i.e. increase on every E&amp;M code and PDCM code)</a:t>
            </a:r>
          </a:p>
          <a:p>
            <a:pPr marL="514350" lvl="1" indent="-171450" defTabSz="685800">
              <a:spcBef>
                <a:spcPts val="375"/>
              </a:spcBef>
            </a:pPr>
            <a:r>
              <a:rPr lang="en-US" sz="1400" dirty="0">
                <a:solidFill>
                  <a:srgbClr val="E5E6E4">
                    <a:lumMod val="10000"/>
                  </a:srgbClr>
                </a:solidFill>
                <a:latin typeface="Calibri" panose="020F0502020204030204"/>
              </a:rPr>
              <a:t>Up to </a:t>
            </a:r>
            <a:r>
              <a:rPr lang="en-US" sz="1400" dirty="0" smtClean="0">
                <a:solidFill>
                  <a:srgbClr val="E5E6E4">
                    <a:lumMod val="10000"/>
                  </a:srgbClr>
                </a:solidFill>
                <a:latin typeface="Calibri" panose="020F0502020204030204"/>
              </a:rPr>
              <a:t>158% </a:t>
            </a:r>
            <a:r>
              <a:rPr lang="en-US" sz="1400" dirty="0">
                <a:solidFill>
                  <a:srgbClr val="E5E6E4">
                    <a:lumMod val="10000"/>
                  </a:srgbClr>
                </a:solidFill>
                <a:latin typeface="Calibri" panose="020F0502020204030204"/>
              </a:rPr>
              <a:t>available</a:t>
            </a:r>
          </a:p>
          <a:p>
            <a:pPr marL="514350" lvl="1" indent="-171450" defTabSz="685800">
              <a:spcBef>
                <a:spcPts val="375"/>
              </a:spcBef>
            </a:pPr>
            <a:r>
              <a:rPr lang="en-US" sz="1400" dirty="0">
                <a:solidFill>
                  <a:srgbClr val="E5E6E4">
                    <a:lumMod val="10000"/>
                  </a:srgbClr>
                </a:solidFill>
                <a:latin typeface="Calibri" panose="020F0502020204030204"/>
              </a:rPr>
              <a:t>In 2019:</a:t>
            </a:r>
          </a:p>
          <a:p>
            <a:pPr marL="857250" lvl="2" indent="-171450" defTabSz="685800">
              <a:spcBef>
                <a:spcPts val="375"/>
              </a:spcBef>
            </a:pPr>
            <a:r>
              <a:rPr lang="en-US" sz="1400" dirty="0">
                <a:solidFill>
                  <a:srgbClr val="E5E6E4">
                    <a:lumMod val="10000"/>
                  </a:srgbClr>
                </a:solidFill>
                <a:latin typeface="Calibri" panose="020F0502020204030204"/>
              </a:rPr>
              <a:t>5% of this is VBR for the billing codes for having 2 touches on </a:t>
            </a:r>
            <a:r>
              <a:rPr lang="en-US" sz="1400" dirty="0" smtClean="0">
                <a:solidFill>
                  <a:srgbClr val="E5E6E4">
                    <a:lumMod val="10000"/>
                  </a:srgbClr>
                </a:solidFill>
                <a:latin typeface="Calibri" panose="020F0502020204030204"/>
              </a:rPr>
              <a:t>4% </a:t>
            </a:r>
            <a:r>
              <a:rPr lang="en-US" sz="1400" dirty="0">
                <a:solidFill>
                  <a:srgbClr val="E5E6E4">
                    <a:lumMod val="10000"/>
                  </a:srgbClr>
                </a:solidFill>
                <a:latin typeface="Calibri" panose="020F0502020204030204"/>
              </a:rPr>
              <a:t>of the population</a:t>
            </a:r>
          </a:p>
          <a:p>
            <a:pPr marL="857250" lvl="2" indent="-171450" defTabSz="685800">
              <a:spcBef>
                <a:spcPts val="375"/>
              </a:spcBef>
            </a:pPr>
            <a:r>
              <a:rPr lang="en-US" sz="1400" dirty="0">
                <a:solidFill>
                  <a:srgbClr val="E5E6E4">
                    <a:lumMod val="10000"/>
                  </a:srgbClr>
                </a:solidFill>
                <a:latin typeface="Calibri" panose="020F0502020204030204"/>
              </a:rPr>
              <a:t>8</a:t>
            </a:r>
            <a:r>
              <a:rPr lang="en-US" sz="1400" dirty="0" smtClean="0">
                <a:solidFill>
                  <a:srgbClr val="E5E6E4">
                    <a:lumMod val="10000"/>
                  </a:srgbClr>
                </a:solidFill>
                <a:latin typeface="Calibri" panose="020F0502020204030204"/>
              </a:rPr>
              <a:t>% </a:t>
            </a:r>
            <a:r>
              <a:rPr lang="en-US" sz="1400" dirty="0">
                <a:solidFill>
                  <a:srgbClr val="E5E6E4">
                    <a:lumMod val="10000"/>
                  </a:srgbClr>
                </a:solidFill>
                <a:latin typeface="Calibri" panose="020F0502020204030204"/>
              </a:rPr>
              <a:t>is for Quality and Outcomes, focusing on A1c </a:t>
            </a:r>
            <a:r>
              <a:rPr lang="en-US" sz="1400" dirty="0" smtClean="0">
                <a:solidFill>
                  <a:srgbClr val="E5E6E4">
                    <a:lumMod val="10000"/>
                  </a:srgbClr>
                </a:solidFill>
                <a:latin typeface="Calibri" panose="020F0502020204030204"/>
              </a:rPr>
              <a:t>(</a:t>
            </a:r>
            <a:r>
              <a:rPr lang="en-US" sz="1400" dirty="0">
                <a:solidFill>
                  <a:srgbClr val="E5E6E4">
                    <a:lumMod val="10000"/>
                  </a:srgbClr>
                </a:solidFill>
                <a:latin typeface="Calibri" panose="020F0502020204030204"/>
              </a:rPr>
              <a:t>2</a:t>
            </a:r>
            <a:r>
              <a:rPr lang="en-US" sz="1400" dirty="0" smtClean="0">
                <a:solidFill>
                  <a:srgbClr val="E5E6E4">
                    <a:lumMod val="10000"/>
                  </a:srgbClr>
                </a:solidFill>
                <a:latin typeface="Calibri" panose="020F0502020204030204"/>
              </a:rPr>
              <a:t>%), BP(2%), </a:t>
            </a:r>
            <a:r>
              <a:rPr lang="en-US" sz="1400" dirty="0">
                <a:solidFill>
                  <a:srgbClr val="E5E6E4">
                    <a:lumMod val="10000"/>
                  </a:srgbClr>
                </a:solidFill>
                <a:latin typeface="Calibri" panose="020F0502020204030204"/>
              </a:rPr>
              <a:t>IP utilization </a:t>
            </a:r>
            <a:r>
              <a:rPr lang="en-US" sz="1400" dirty="0" smtClean="0">
                <a:solidFill>
                  <a:srgbClr val="E5E6E4">
                    <a:lumMod val="10000"/>
                  </a:srgbClr>
                </a:solidFill>
                <a:latin typeface="Calibri" panose="020F0502020204030204"/>
              </a:rPr>
              <a:t>(</a:t>
            </a:r>
            <a:r>
              <a:rPr lang="en-US" sz="1400" dirty="0">
                <a:solidFill>
                  <a:srgbClr val="E5E6E4">
                    <a:lumMod val="10000"/>
                  </a:srgbClr>
                </a:solidFill>
                <a:latin typeface="Calibri" panose="020F0502020204030204"/>
              </a:rPr>
              <a:t>2</a:t>
            </a:r>
            <a:r>
              <a:rPr lang="en-US" sz="1400" dirty="0" smtClean="0">
                <a:solidFill>
                  <a:srgbClr val="E5E6E4">
                    <a:lumMod val="10000"/>
                  </a:srgbClr>
                </a:solidFill>
                <a:latin typeface="Calibri" panose="020F0502020204030204"/>
              </a:rPr>
              <a:t>%), </a:t>
            </a:r>
            <a:r>
              <a:rPr lang="en-US" sz="1400" dirty="0">
                <a:solidFill>
                  <a:srgbClr val="E5E6E4">
                    <a:lumMod val="10000"/>
                  </a:srgbClr>
                </a:solidFill>
                <a:latin typeface="Calibri" panose="020F0502020204030204"/>
              </a:rPr>
              <a:t>and ED </a:t>
            </a:r>
            <a:r>
              <a:rPr lang="en-US" sz="1400" dirty="0" smtClean="0">
                <a:solidFill>
                  <a:srgbClr val="E5E6E4">
                    <a:lumMod val="10000"/>
                  </a:srgbClr>
                </a:solidFill>
                <a:latin typeface="Calibri" panose="020F0502020204030204"/>
              </a:rPr>
              <a:t>utilization(2%) </a:t>
            </a:r>
            <a:endParaRPr lang="en-US" sz="1400" dirty="0">
              <a:solidFill>
                <a:srgbClr val="E5E6E4">
                  <a:lumMod val="10000"/>
                </a:srgbClr>
              </a:solidFill>
              <a:latin typeface="Calibri" panose="020F0502020204030204"/>
            </a:endParaRPr>
          </a:p>
          <a:p>
            <a:pPr marL="857250" lvl="2" indent="-171450" defTabSz="685800">
              <a:spcBef>
                <a:spcPts val="375"/>
              </a:spcBef>
            </a:pPr>
            <a:r>
              <a:rPr lang="en-US" sz="1400" dirty="0">
                <a:solidFill>
                  <a:srgbClr val="E5E6E4">
                    <a:lumMod val="10000"/>
                  </a:srgbClr>
                </a:solidFill>
                <a:latin typeface="Calibri" panose="020F0502020204030204"/>
              </a:rPr>
              <a:t>PCMH Designation 15% through 8</a:t>
            </a:r>
            <a:r>
              <a:rPr lang="en-US" sz="1400" dirty="0" smtClean="0">
                <a:solidFill>
                  <a:srgbClr val="E5E6E4">
                    <a:lumMod val="10000"/>
                  </a:srgbClr>
                </a:solidFill>
                <a:latin typeface="Calibri" panose="020F0502020204030204"/>
              </a:rPr>
              <a:t>/31/20</a:t>
            </a:r>
            <a:endParaRPr lang="en-US" sz="1400" dirty="0">
              <a:solidFill>
                <a:srgbClr val="E5E6E4">
                  <a:lumMod val="10000"/>
                </a:srgbClr>
              </a:solidFill>
              <a:latin typeface="Calibri" panose="020F0502020204030204"/>
            </a:endParaRPr>
          </a:p>
          <a:p>
            <a:pPr marL="171450" indent="-171450" defTabSz="685800">
              <a:spcBef>
                <a:spcPts val="750"/>
              </a:spcBef>
            </a:pPr>
            <a:r>
              <a:rPr lang="en-US" sz="1400" dirty="0">
                <a:solidFill>
                  <a:srgbClr val="E5E6E4">
                    <a:lumMod val="10000"/>
                  </a:srgbClr>
                </a:solidFill>
                <a:latin typeface="Calibri" panose="020F0502020204030204"/>
              </a:rPr>
              <a:t>Fee For Service on all codes billed</a:t>
            </a:r>
            <a:endParaRPr lang="en-US" sz="1400" b="1" dirty="0">
              <a:solidFill>
                <a:srgbClr val="E5E6E4">
                  <a:lumMod val="10000"/>
                </a:srgbClr>
              </a:solidFill>
              <a:latin typeface="Calibri" panose="020F0502020204030204"/>
            </a:endParaRPr>
          </a:p>
          <a:p>
            <a:pPr marL="514350" lvl="1" indent="-171450" defTabSz="685800">
              <a:spcBef>
                <a:spcPts val="375"/>
              </a:spcBef>
            </a:pPr>
            <a:r>
              <a:rPr lang="en-US" sz="1400" b="1" dirty="0">
                <a:solidFill>
                  <a:srgbClr val="E5E6E4">
                    <a:lumMod val="10000"/>
                  </a:srgbClr>
                </a:solidFill>
                <a:latin typeface="Calibri" panose="020F0502020204030204"/>
              </a:rPr>
              <a:t>no patient co-pay / provider liability</a:t>
            </a:r>
          </a:p>
        </p:txBody>
      </p:sp>
      <p:sp>
        <p:nvSpPr>
          <p:cNvPr id="6" name="Content Placeholder 1"/>
          <p:cNvSpPr txBox="1">
            <a:spLocks/>
          </p:cNvSpPr>
          <p:nvPr/>
        </p:nvSpPr>
        <p:spPr>
          <a:xfrm>
            <a:off x="3385424" y="1365142"/>
            <a:ext cx="2035969" cy="2836436"/>
          </a:xfrm>
          <a:prstGeom prst="rect">
            <a:avLst/>
          </a:prstGeom>
        </p:spPr>
        <p:txBody>
          <a:bodyPr vert="horz"/>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buNone/>
            </a:pPr>
            <a:r>
              <a:rPr lang="en-US" sz="1600" b="1" dirty="0">
                <a:solidFill>
                  <a:srgbClr val="E5E6E4">
                    <a:lumMod val="10000"/>
                  </a:srgbClr>
                </a:solidFill>
                <a:latin typeface="Calibri" panose="020F0502020204030204"/>
              </a:rPr>
              <a:t>Priority Health</a:t>
            </a:r>
          </a:p>
          <a:p>
            <a:pPr marL="257175" indent="-257175" defTabSz="342900"/>
            <a:r>
              <a:rPr lang="en-US" sz="1400" dirty="0">
                <a:solidFill>
                  <a:srgbClr val="E5E6E4">
                    <a:lumMod val="10000"/>
                  </a:srgbClr>
                </a:solidFill>
                <a:latin typeface="Calibri" panose="020F0502020204030204"/>
              </a:rPr>
              <a:t>Annual PMPM </a:t>
            </a:r>
            <a:r>
              <a:rPr lang="en-US" sz="1400" dirty="0" smtClean="0">
                <a:solidFill>
                  <a:srgbClr val="E5E6E4">
                    <a:lumMod val="10000"/>
                  </a:srgbClr>
                </a:solidFill>
                <a:latin typeface="Calibri" panose="020F0502020204030204"/>
              </a:rPr>
              <a:t>incentive payment </a:t>
            </a:r>
            <a:r>
              <a:rPr lang="en-US" sz="1400" dirty="0">
                <a:solidFill>
                  <a:srgbClr val="E5E6E4">
                    <a:lumMod val="10000"/>
                  </a:srgbClr>
                </a:solidFill>
                <a:latin typeface="Calibri" panose="020F0502020204030204"/>
              </a:rPr>
              <a:t>if outreach to up to 5% of the population has 2 billed codes (average $2.64 </a:t>
            </a:r>
            <a:r>
              <a:rPr lang="en-US" sz="1400" dirty="0" err="1">
                <a:solidFill>
                  <a:srgbClr val="E5E6E4">
                    <a:lumMod val="10000"/>
                  </a:srgbClr>
                </a:solidFill>
                <a:latin typeface="Calibri" panose="020F0502020204030204"/>
              </a:rPr>
              <a:t>pmpm</a:t>
            </a:r>
            <a:r>
              <a:rPr lang="en-US" sz="1400" dirty="0">
                <a:solidFill>
                  <a:srgbClr val="E5E6E4">
                    <a:lumMod val="10000"/>
                  </a:srgbClr>
                </a:solidFill>
                <a:latin typeface="Calibri" panose="020F0502020204030204"/>
              </a:rPr>
              <a:t>)</a:t>
            </a:r>
          </a:p>
          <a:p>
            <a:pPr marL="257175" indent="-257175" defTabSz="342900"/>
            <a:r>
              <a:rPr lang="en-US" sz="1400" dirty="0">
                <a:solidFill>
                  <a:srgbClr val="E5E6E4">
                    <a:lumMod val="10000"/>
                  </a:srgbClr>
                </a:solidFill>
                <a:latin typeface="Calibri" panose="020F0502020204030204"/>
              </a:rPr>
              <a:t>Fee For Service on all codes billed</a:t>
            </a:r>
          </a:p>
          <a:p>
            <a:pPr marL="557213" lvl="1" indent="-214313" defTabSz="342900"/>
            <a:r>
              <a:rPr lang="en-US" sz="1400" b="1" dirty="0">
                <a:solidFill>
                  <a:srgbClr val="E5E6E4">
                    <a:lumMod val="10000"/>
                  </a:srgbClr>
                </a:solidFill>
                <a:latin typeface="Calibri" panose="020F0502020204030204"/>
              </a:rPr>
              <a:t>no patient co-pay</a:t>
            </a:r>
          </a:p>
        </p:txBody>
      </p:sp>
      <p:sp>
        <p:nvSpPr>
          <p:cNvPr id="7" name="Content Placeholder 1"/>
          <p:cNvSpPr txBox="1">
            <a:spLocks/>
          </p:cNvSpPr>
          <p:nvPr/>
        </p:nvSpPr>
        <p:spPr>
          <a:xfrm>
            <a:off x="5622132" y="1365142"/>
            <a:ext cx="2035969" cy="3269002"/>
          </a:xfrm>
          <a:prstGeom prst="rect">
            <a:avLst/>
          </a:prstGeom>
        </p:spPr>
        <p:txBody>
          <a:bodyPr vert="horz"/>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0" defTabSz="342900">
              <a:buNone/>
            </a:pPr>
            <a:endParaRPr lang="en-US" sz="1125" dirty="0">
              <a:solidFill>
                <a:srgbClr val="797979"/>
              </a:solidFill>
              <a:latin typeface="Calibri" panose="020F0502020204030204"/>
            </a:endParaRPr>
          </a:p>
          <a:p>
            <a:pPr marL="557213" lvl="1" indent="-214313" defTabSz="342900"/>
            <a:endParaRPr lang="en-US" sz="1125" dirty="0">
              <a:solidFill>
                <a:srgbClr val="797979"/>
              </a:solidFill>
              <a:latin typeface="Calibri" panose="020F0502020204030204"/>
            </a:endParaRPr>
          </a:p>
          <a:p>
            <a:pPr marL="257175" indent="-257175" defTabSz="342900"/>
            <a:endParaRPr lang="en-US" sz="1125" dirty="0">
              <a:solidFill>
                <a:srgbClr val="797979"/>
              </a:solidFill>
              <a:latin typeface="Calibri" panose="020F0502020204030204"/>
            </a:endParaRPr>
          </a:p>
        </p:txBody>
      </p:sp>
      <p:sp>
        <p:nvSpPr>
          <p:cNvPr id="8" name="Rounded Rectangle 7"/>
          <p:cNvSpPr/>
          <p:nvPr/>
        </p:nvSpPr>
        <p:spPr>
          <a:xfrm>
            <a:off x="4265312" y="5155777"/>
            <a:ext cx="2713640" cy="8749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rgbClr val="FEFFFF"/>
                </a:solidFill>
                <a:latin typeface="Calibri" panose="020F0502020204030204"/>
              </a:rPr>
              <a:t>CPC+ also includes care management, but it isn’t so specific in it’s funding.</a:t>
            </a:r>
          </a:p>
        </p:txBody>
      </p:sp>
    </p:spTree>
    <p:extLst>
      <p:ext uri="{BB962C8B-B14F-4D97-AF65-F5344CB8AC3E}">
        <p14:creationId xmlns:p14="http://schemas.microsoft.com/office/powerpoint/2010/main" val="401423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nodePh="1">
                                  <p:stCondLst>
                                    <p:cond delay="0"/>
                                  </p:stCondLst>
                                  <p:endCondLst>
                                    <p:cond evt="begin" delay="0">
                                      <p:tn val="33"/>
                                    </p:cond>
                                  </p:end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 Billing Progress Reports</a:t>
            </a:r>
          </a:p>
        </p:txBody>
      </p:sp>
      <p:sp>
        <p:nvSpPr>
          <p:cNvPr id="3" name="Content Placeholder 2"/>
          <p:cNvSpPr>
            <a:spLocks noGrp="1"/>
          </p:cNvSpPr>
          <p:nvPr>
            <p:ph idx="1"/>
          </p:nvPr>
        </p:nvSpPr>
        <p:spPr>
          <a:xfrm>
            <a:off x="383458" y="1315065"/>
            <a:ext cx="8229600" cy="4525963"/>
          </a:xfrm>
        </p:spPr>
        <p:txBody>
          <a:bodyPr>
            <a:normAutofit fontScale="92500"/>
          </a:bodyPr>
          <a:lstStyle/>
          <a:p>
            <a:r>
              <a:rPr lang="en-US" dirty="0"/>
              <a:t>Each Program sets benchmarks for number of patients receiving care management services at the practice </a:t>
            </a:r>
            <a:r>
              <a:rPr lang="en-US" dirty="0" smtClean="0"/>
              <a:t>level.</a:t>
            </a:r>
            <a:endParaRPr lang="en-US" dirty="0"/>
          </a:p>
          <a:p>
            <a:endParaRPr lang="en-US" dirty="0"/>
          </a:p>
          <a:p>
            <a:r>
              <a:rPr lang="en-US" dirty="0"/>
              <a:t>Each program also sends a progress report to the PO; </a:t>
            </a:r>
            <a:r>
              <a:rPr lang="en-US" b="1" dirty="0"/>
              <a:t>work with your PO to devise a best strategy for tracking progress towards program goals</a:t>
            </a:r>
            <a:r>
              <a:rPr lang="en-US" dirty="0"/>
              <a:t>.</a:t>
            </a:r>
          </a:p>
          <a:p>
            <a:pPr lvl="1"/>
            <a:r>
              <a:rPr lang="en-US" dirty="0"/>
              <a:t>Priority Health sends through Filemart to PO Representatives on a monthly basis.</a:t>
            </a:r>
          </a:p>
          <a:p>
            <a:pPr lvl="1"/>
            <a:r>
              <a:rPr lang="en-US" dirty="0"/>
              <a:t>BCBSM sends through the EDDI mailbox on approximately a quarterly basis.</a:t>
            </a:r>
          </a:p>
          <a:p>
            <a:pPr lvl="1"/>
            <a:r>
              <a:rPr lang="en-US" dirty="0"/>
              <a:t>SIM program updates through the MDC reports on an approximately monthly basis.</a:t>
            </a:r>
          </a:p>
          <a:p>
            <a:endParaRPr lang="en-US" dirty="0"/>
          </a:p>
        </p:txBody>
      </p:sp>
    </p:spTree>
    <p:extLst>
      <p:ext uri="{BB962C8B-B14F-4D97-AF65-F5344CB8AC3E}">
        <p14:creationId xmlns:p14="http://schemas.microsoft.com/office/powerpoint/2010/main" val="3729528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Outcomes Goals</a:t>
            </a:r>
          </a:p>
        </p:txBody>
      </p:sp>
      <p:sp>
        <p:nvSpPr>
          <p:cNvPr id="3" name="Content Placeholder 2"/>
          <p:cNvSpPr>
            <a:spLocks noGrp="1"/>
          </p:cNvSpPr>
          <p:nvPr>
            <p:ph idx="1"/>
          </p:nvPr>
        </p:nvSpPr>
        <p:spPr/>
        <p:txBody>
          <a:bodyPr>
            <a:normAutofit/>
          </a:bodyPr>
          <a:lstStyle/>
          <a:p>
            <a:r>
              <a:rPr lang="en-US" b="1" i="1" dirty="0">
                <a:solidFill>
                  <a:schemeClr val="tx2"/>
                </a:solidFill>
              </a:rPr>
              <a:t>Quality</a:t>
            </a:r>
          </a:p>
          <a:p>
            <a:pPr lvl="1"/>
            <a:r>
              <a:rPr lang="en-US" dirty="0"/>
              <a:t>Controlled HgA1c</a:t>
            </a:r>
          </a:p>
          <a:p>
            <a:pPr lvl="1"/>
            <a:r>
              <a:rPr lang="en-US" dirty="0"/>
              <a:t>Controlled Blood Pressure </a:t>
            </a:r>
          </a:p>
          <a:p>
            <a:r>
              <a:rPr lang="en-US" b="1" i="1" dirty="0">
                <a:solidFill>
                  <a:schemeClr val="tx2"/>
                </a:solidFill>
              </a:rPr>
              <a:t>Utilization</a:t>
            </a:r>
          </a:p>
          <a:p>
            <a:pPr lvl="1"/>
            <a:r>
              <a:rPr lang="en-US" dirty="0"/>
              <a:t>decrease emergency department visits</a:t>
            </a:r>
          </a:p>
          <a:p>
            <a:pPr lvl="1"/>
            <a:r>
              <a:rPr lang="en-US" dirty="0"/>
              <a:t>decrease hospital </a:t>
            </a:r>
            <a:r>
              <a:rPr lang="en-US" dirty="0" smtClean="0"/>
              <a:t>admissions</a:t>
            </a:r>
            <a:endParaRPr lang="en-US" dirty="0"/>
          </a:p>
        </p:txBody>
      </p:sp>
      <p:sp>
        <p:nvSpPr>
          <p:cNvPr id="4" name="5-Point Star 3"/>
          <p:cNvSpPr/>
          <p:nvPr/>
        </p:nvSpPr>
        <p:spPr>
          <a:xfrm>
            <a:off x="304800" y="5006009"/>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1701033" y="4941405"/>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3029924" y="4942795"/>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4427483" y="5006009"/>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5858533" y="4986345"/>
            <a:ext cx="1295400" cy="12192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1181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Outcomes Goals –</a:t>
            </a:r>
            <a:br>
              <a:rPr lang="en-US" dirty="0"/>
            </a:br>
            <a:r>
              <a:rPr lang="en-US" dirty="0"/>
              <a:t>Be Part of the Strategy</a:t>
            </a:r>
          </a:p>
        </p:txBody>
      </p:sp>
      <p:sp>
        <p:nvSpPr>
          <p:cNvPr id="3" name="Content Placeholder 2"/>
          <p:cNvSpPr>
            <a:spLocks noGrp="1"/>
          </p:cNvSpPr>
          <p:nvPr>
            <p:ph idx="1"/>
          </p:nvPr>
        </p:nvSpPr>
        <p:spPr/>
        <p:txBody>
          <a:bodyPr/>
          <a:lstStyle/>
          <a:p>
            <a:r>
              <a:rPr lang="en-US" dirty="0"/>
              <a:t>Each Care Manager should learn their PO’s strategy and which of the core measures the PO is focusing on.</a:t>
            </a:r>
          </a:p>
          <a:p>
            <a:r>
              <a:rPr lang="en-US" dirty="0"/>
              <a:t>Then, the Care Manager and office leadership should develop a plan for how they will also impact the selected metrics.</a:t>
            </a:r>
          </a:p>
        </p:txBody>
      </p:sp>
    </p:spTree>
    <p:extLst>
      <p:ext uri="{BB962C8B-B14F-4D97-AF65-F5344CB8AC3E}">
        <p14:creationId xmlns:p14="http://schemas.microsoft.com/office/powerpoint/2010/main" val="216985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0" indent="0">
              <a:buNone/>
            </a:pPr>
            <a:r>
              <a:rPr lang="en-US" dirty="0"/>
              <a:t>Relate care manager activities to the tracking and billing codes</a:t>
            </a:r>
          </a:p>
          <a:p>
            <a:pPr marL="0" indent="0">
              <a:buNone/>
            </a:pPr>
            <a:endParaRPr lang="en-US" dirty="0"/>
          </a:p>
          <a:p>
            <a:pPr marL="0" indent="0">
              <a:buNone/>
            </a:pPr>
            <a:r>
              <a:rPr lang="en-US" dirty="0"/>
              <a:t>Relate caseload and care management activity billing to sustainability</a:t>
            </a:r>
          </a:p>
          <a:p>
            <a:pPr marL="0" indent="0">
              <a:buNone/>
            </a:pPr>
            <a:endParaRPr lang="en-US" dirty="0"/>
          </a:p>
          <a:p>
            <a:pPr marL="0" indent="0">
              <a:buNone/>
            </a:pPr>
            <a:r>
              <a:rPr lang="en-US" dirty="0"/>
              <a:t>Demonstrate use of billing codes in daily care management work</a:t>
            </a:r>
          </a:p>
          <a:p>
            <a:endParaRPr lang="en-US" dirty="0"/>
          </a:p>
          <a:p>
            <a:endParaRPr lang="en-US" dirty="0"/>
          </a:p>
        </p:txBody>
      </p:sp>
    </p:spTree>
    <p:extLst>
      <p:ext uri="{BB962C8B-B14F-4D97-AF65-F5344CB8AC3E}">
        <p14:creationId xmlns:p14="http://schemas.microsoft.com/office/powerpoint/2010/main" val="4208966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CEF-5CA1-534D-92A6-3E366E2E693C}"/>
              </a:ext>
            </a:extLst>
          </p:cNvPr>
          <p:cNvSpPr>
            <a:spLocks noGrp="1"/>
          </p:cNvSpPr>
          <p:nvPr>
            <p:ph type="ctrTitle"/>
          </p:nvPr>
        </p:nvSpPr>
        <p:spPr/>
        <p:txBody>
          <a:bodyPr/>
          <a:lstStyle/>
          <a:p>
            <a:r>
              <a:rPr lang="en-US" dirty="0"/>
              <a:t>Sustainability Model</a:t>
            </a:r>
          </a:p>
        </p:txBody>
      </p:sp>
      <p:sp>
        <p:nvSpPr>
          <p:cNvPr id="3" name="Subtitle 2">
            <a:extLst>
              <a:ext uri="{FF2B5EF4-FFF2-40B4-BE49-F238E27FC236}">
                <a16:creationId xmlns:a16="http://schemas.microsoft.com/office/drawing/2014/main" id="{C0FD6E36-426A-014B-9C17-A463CFC4C1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52095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sustainability?</a:t>
            </a:r>
          </a:p>
        </p:txBody>
      </p:sp>
      <p:sp>
        <p:nvSpPr>
          <p:cNvPr id="3" name="Content Placeholder 2"/>
          <p:cNvSpPr>
            <a:spLocks noGrp="1"/>
          </p:cNvSpPr>
          <p:nvPr>
            <p:ph idx="1"/>
          </p:nvPr>
        </p:nvSpPr>
        <p:spPr>
          <a:xfrm>
            <a:off x="457200" y="1905001"/>
            <a:ext cx="8229600" cy="1905000"/>
          </a:xfrm>
        </p:spPr>
        <p:txBody>
          <a:bodyPr/>
          <a:lstStyle/>
          <a:p>
            <a:r>
              <a:rPr lang="en-US" dirty="0"/>
              <a:t>Sustainability is how the care manager service in your office maintains itself financially…</a:t>
            </a:r>
          </a:p>
          <a:p>
            <a:pPr lvl="1"/>
            <a:r>
              <a:rPr lang="en-US" dirty="0"/>
              <a:t>i.e. it’s how you pay for yourself!</a:t>
            </a:r>
          </a:p>
        </p:txBody>
      </p:sp>
      <p:pic>
        <p:nvPicPr>
          <p:cNvPr id="4" name="Picture 3"/>
          <p:cNvPicPr>
            <a:picLocks noChangeAspect="1"/>
          </p:cNvPicPr>
          <p:nvPr/>
        </p:nvPicPr>
        <p:blipFill>
          <a:blip r:embed="rId2"/>
          <a:stretch>
            <a:fillRect/>
          </a:stretch>
        </p:blipFill>
        <p:spPr>
          <a:xfrm>
            <a:off x="1828800" y="3657600"/>
            <a:ext cx="5267325" cy="3009900"/>
          </a:xfrm>
          <a:prstGeom prst="rect">
            <a:avLst/>
          </a:prstGeom>
        </p:spPr>
      </p:pic>
    </p:spTree>
    <p:extLst>
      <p:ext uri="{BB962C8B-B14F-4D97-AF65-F5344CB8AC3E}">
        <p14:creationId xmlns:p14="http://schemas.microsoft.com/office/powerpoint/2010/main" val="1978510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287577"/>
            <a:ext cx="7886700" cy="1325563"/>
          </a:xfrm>
        </p:spPr>
        <p:txBody>
          <a:bodyPr>
            <a:normAutofit/>
          </a:bodyPr>
          <a:lstStyle/>
          <a:p>
            <a:r>
              <a:rPr lang="en-US" dirty="0"/>
              <a:t>How can you help make your service  sustainable?</a:t>
            </a:r>
          </a:p>
        </p:txBody>
      </p:sp>
      <p:sp>
        <p:nvSpPr>
          <p:cNvPr id="3" name="Content Placeholder 2"/>
          <p:cNvSpPr>
            <a:spLocks noGrp="1"/>
          </p:cNvSpPr>
          <p:nvPr>
            <p:ph type="body" idx="1"/>
          </p:nvPr>
        </p:nvSpPr>
        <p:spPr>
          <a:xfrm>
            <a:off x="630238" y="972661"/>
            <a:ext cx="3868737" cy="823912"/>
          </a:xfrm>
        </p:spPr>
        <p:txBody>
          <a:bodyPr>
            <a:normAutofit/>
          </a:bodyPr>
          <a:lstStyle/>
          <a:p>
            <a:r>
              <a:rPr lang="en-US" dirty="0"/>
              <a:t>Program Financial Support</a:t>
            </a:r>
          </a:p>
        </p:txBody>
      </p:sp>
      <p:sp>
        <p:nvSpPr>
          <p:cNvPr id="4" name="Content Placeholder 3"/>
          <p:cNvSpPr>
            <a:spLocks noGrp="1"/>
          </p:cNvSpPr>
          <p:nvPr>
            <p:ph sz="half" idx="2"/>
          </p:nvPr>
        </p:nvSpPr>
        <p:spPr>
          <a:xfrm>
            <a:off x="630238" y="1774271"/>
            <a:ext cx="3868737" cy="3150290"/>
          </a:xfrm>
        </p:spPr>
        <p:txBody>
          <a:bodyPr>
            <a:noAutofit/>
          </a:bodyPr>
          <a:lstStyle/>
          <a:p>
            <a:pPr marL="0" indent="0">
              <a:buNone/>
            </a:pPr>
            <a:r>
              <a:rPr lang="en-US" sz="1600" dirty="0">
                <a:solidFill>
                  <a:schemeClr val="bg2">
                    <a:lumMod val="10000"/>
                  </a:schemeClr>
                </a:solidFill>
              </a:rPr>
              <a:t>Identify which programs your office(s) are in that support care management:</a:t>
            </a:r>
          </a:p>
          <a:p>
            <a:pPr marL="514350" indent="-287338"/>
            <a:r>
              <a:rPr lang="en-US" sz="1600" dirty="0">
                <a:solidFill>
                  <a:schemeClr val="bg2">
                    <a:lumMod val="10000"/>
                  </a:schemeClr>
                </a:solidFill>
              </a:rPr>
              <a:t>CMs help achieve program goals, and therefore can increase the program revenue.</a:t>
            </a:r>
          </a:p>
          <a:p>
            <a:pPr marL="514350" indent="-287338"/>
            <a:r>
              <a:rPr lang="en-US" sz="1600" dirty="0">
                <a:solidFill>
                  <a:schemeClr val="bg2">
                    <a:lumMod val="10000"/>
                  </a:schemeClr>
                </a:solidFill>
              </a:rPr>
              <a:t>Each CM should track and make sure that the outreach levels dictated by the payer programs are achieved.</a:t>
            </a:r>
          </a:p>
          <a:p>
            <a:pPr marL="914400" lvl="1" indent="-287338">
              <a:buFont typeface="Arial" panose="020B0604020202020204" pitchFamily="34" charset="0"/>
              <a:buChar char="•"/>
            </a:pPr>
            <a:r>
              <a:rPr lang="en-US" sz="1600" dirty="0">
                <a:solidFill>
                  <a:schemeClr val="bg2">
                    <a:lumMod val="10000"/>
                  </a:schemeClr>
                </a:solidFill>
              </a:rPr>
              <a:t>PO Leads can help provide reports that show progress.</a:t>
            </a:r>
          </a:p>
          <a:p>
            <a:pPr marL="914400" lvl="1" indent="-287338">
              <a:buFont typeface="Arial" panose="020B0604020202020204" pitchFamily="34" charset="0"/>
              <a:buChar char="•"/>
            </a:pPr>
            <a:r>
              <a:rPr lang="en-US" sz="1600" dirty="0">
                <a:solidFill>
                  <a:schemeClr val="bg2">
                    <a:lumMod val="10000"/>
                  </a:schemeClr>
                </a:solidFill>
              </a:rPr>
              <a:t>Some office managers don’t want to share the financial revenue. </a:t>
            </a:r>
            <a:r>
              <a:rPr lang="en-US" sz="1600" dirty="0" smtClean="0">
                <a:solidFill>
                  <a:schemeClr val="bg2">
                    <a:lumMod val="10000"/>
                  </a:schemeClr>
                </a:solidFill>
              </a:rPr>
              <a:t>If </a:t>
            </a:r>
            <a:r>
              <a:rPr lang="en-US" sz="1600" dirty="0">
                <a:solidFill>
                  <a:schemeClr val="bg2">
                    <a:lumMod val="10000"/>
                  </a:schemeClr>
                </a:solidFill>
              </a:rPr>
              <a:t>that’s the case, ask them to work with the PO lead to understand the program revenue coming to their office for care management work.</a:t>
            </a:r>
          </a:p>
          <a:p>
            <a:pPr marL="914400" lvl="1" indent="-287338">
              <a:buFont typeface="Arial" panose="020B0604020202020204" pitchFamily="34" charset="0"/>
              <a:buChar char="•"/>
            </a:pPr>
            <a:endParaRPr lang="en-US" sz="1600" dirty="0"/>
          </a:p>
        </p:txBody>
      </p:sp>
      <p:sp>
        <p:nvSpPr>
          <p:cNvPr id="5" name="Text Placeholder 4"/>
          <p:cNvSpPr>
            <a:spLocks noGrp="1"/>
          </p:cNvSpPr>
          <p:nvPr>
            <p:ph type="body" sz="quarter" idx="3"/>
          </p:nvPr>
        </p:nvSpPr>
        <p:spPr>
          <a:xfrm>
            <a:off x="4473036" y="961510"/>
            <a:ext cx="3887788" cy="823912"/>
          </a:xfrm>
        </p:spPr>
        <p:txBody>
          <a:bodyPr/>
          <a:lstStyle/>
          <a:p>
            <a:r>
              <a:rPr lang="en-US" dirty="0"/>
              <a:t>Billing Revenue</a:t>
            </a:r>
          </a:p>
        </p:txBody>
      </p:sp>
      <p:sp>
        <p:nvSpPr>
          <p:cNvPr id="6" name="Content Placeholder 5"/>
          <p:cNvSpPr>
            <a:spLocks noGrp="1"/>
          </p:cNvSpPr>
          <p:nvPr>
            <p:ph sz="quarter" idx="4"/>
          </p:nvPr>
        </p:nvSpPr>
        <p:spPr>
          <a:xfrm>
            <a:off x="4450734" y="1774264"/>
            <a:ext cx="3887788" cy="3150290"/>
          </a:xfrm>
        </p:spPr>
        <p:txBody>
          <a:bodyPr>
            <a:noAutofit/>
          </a:bodyPr>
          <a:lstStyle/>
          <a:p>
            <a:pPr marL="0" indent="0">
              <a:buNone/>
            </a:pPr>
            <a:r>
              <a:rPr lang="en-US" sz="1600" dirty="0">
                <a:solidFill>
                  <a:schemeClr val="bg2">
                    <a:lumMod val="10000"/>
                  </a:schemeClr>
                </a:solidFill>
              </a:rPr>
              <a:t>Work with the office manager / PO lead to identify a billing goal based on case mix in  your office.</a:t>
            </a:r>
          </a:p>
          <a:p>
            <a:pPr marL="514350" indent="-287338"/>
            <a:r>
              <a:rPr lang="en-US" sz="1600" dirty="0">
                <a:solidFill>
                  <a:schemeClr val="bg2">
                    <a:lumMod val="10000"/>
                  </a:schemeClr>
                </a:solidFill>
              </a:rPr>
              <a:t>It’s important for everyone to start out with common expectations of a billing goal.</a:t>
            </a:r>
          </a:p>
          <a:p>
            <a:pPr marL="514350" indent="-287338"/>
            <a:r>
              <a:rPr lang="en-US" sz="1600" dirty="0">
                <a:solidFill>
                  <a:schemeClr val="bg2">
                    <a:lumMod val="10000"/>
                  </a:schemeClr>
                </a:solidFill>
              </a:rPr>
              <a:t>What is an example of a billing goal?  </a:t>
            </a:r>
          </a:p>
          <a:p>
            <a:pPr marL="914400" lvl="1" indent="-287338"/>
            <a:r>
              <a:rPr lang="en-US" sz="1600" dirty="0">
                <a:solidFill>
                  <a:schemeClr val="bg2">
                    <a:lumMod val="10000"/>
                  </a:schemeClr>
                </a:solidFill>
              </a:rPr>
              <a:t>Some start with a minimum of 8-10 billable codes / day or 40-50 billable codes / week.  This includes face to faces, team conferences, etc.</a:t>
            </a:r>
          </a:p>
          <a:p>
            <a:pPr marL="514350" indent="-287338"/>
            <a:r>
              <a:rPr lang="en-US" sz="1600" dirty="0">
                <a:solidFill>
                  <a:schemeClr val="bg2">
                    <a:lumMod val="10000"/>
                  </a:schemeClr>
                </a:solidFill>
              </a:rPr>
              <a:t>Some offices only allow their care managers to work with patients whose insurance covers the service.  Others are more inclusive.  </a:t>
            </a:r>
          </a:p>
        </p:txBody>
      </p:sp>
    </p:spTree>
    <p:extLst>
      <p:ext uri="{BB962C8B-B14F-4D97-AF65-F5344CB8AC3E}">
        <p14:creationId xmlns:p14="http://schemas.microsoft.com/office/powerpoint/2010/main" val="17224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a minimum of 8-10 codes in a day feasible??</a:t>
            </a:r>
          </a:p>
        </p:txBody>
      </p:sp>
      <p:sp>
        <p:nvSpPr>
          <p:cNvPr id="3" name="Content Placeholder 2"/>
          <p:cNvSpPr>
            <a:spLocks noGrp="1"/>
          </p:cNvSpPr>
          <p:nvPr>
            <p:ph idx="1"/>
          </p:nvPr>
        </p:nvSpPr>
        <p:spPr>
          <a:xfrm>
            <a:off x="3575050" y="762000"/>
            <a:ext cx="5111750" cy="5364163"/>
          </a:xfrm>
        </p:spPr>
        <p:txBody>
          <a:bodyPr>
            <a:normAutofit lnSpcReduction="10000"/>
          </a:bodyPr>
          <a:lstStyle/>
          <a:p>
            <a:pPr marL="0" indent="0">
              <a:buNone/>
            </a:pPr>
            <a:r>
              <a:rPr lang="en-US" sz="2000" dirty="0">
                <a:solidFill>
                  <a:schemeClr val="bg2">
                    <a:lumMod val="10000"/>
                  </a:schemeClr>
                </a:solidFill>
              </a:rPr>
              <a:t>Week-long review:</a:t>
            </a:r>
          </a:p>
          <a:p>
            <a:r>
              <a:rPr lang="en-US" sz="2000" dirty="0">
                <a:solidFill>
                  <a:schemeClr val="bg2">
                    <a:lumMod val="10000"/>
                  </a:schemeClr>
                </a:solidFill>
              </a:rPr>
              <a:t>Pre-work (before the week starts):  </a:t>
            </a:r>
          </a:p>
          <a:p>
            <a:pPr lvl="1"/>
            <a:r>
              <a:rPr lang="en-US" sz="1600" dirty="0">
                <a:solidFill>
                  <a:schemeClr val="bg2">
                    <a:lumMod val="10000"/>
                  </a:schemeClr>
                </a:solidFill>
              </a:rPr>
              <a:t>review schedule &amp; identify potential patients based on payer, risk, diagnoses. </a:t>
            </a:r>
            <a:r>
              <a:rPr lang="en-US" sz="1600" dirty="0" smtClean="0">
                <a:solidFill>
                  <a:schemeClr val="bg2">
                    <a:lumMod val="10000"/>
                  </a:schemeClr>
                </a:solidFill>
              </a:rPr>
              <a:t>Send </a:t>
            </a:r>
            <a:r>
              <a:rPr lang="en-US" sz="1600" dirty="0">
                <a:solidFill>
                  <a:schemeClr val="bg2">
                    <a:lumMod val="10000"/>
                  </a:schemeClr>
                </a:solidFill>
              </a:rPr>
              <a:t>those patients as a list to the provider.</a:t>
            </a:r>
          </a:p>
          <a:p>
            <a:r>
              <a:rPr lang="en-US" sz="2000" dirty="0">
                <a:solidFill>
                  <a:schemeClr val="bg2">
                    <a:lumMod val="10000"/>
                  </a:schemeClr>
                </a:solidFill>
              </a:rPr>
              <a:t>Scheduled weekly 15 minutes with Provider to review </a:t>
            </a:r>
            <a:r>
              <a:rPr lang="en-US" sz="2000" dirty="0" smtClean="0">
                <a:solidFill>
                  <a:schemeClr val="bg2">
                    <a:lumMod val="10000"/>
                  </a:schemeClr>
                </a:solidFill>
              </a:rPr>
              <a:t>changes in patient’s wellbeing/care plan  (G9007 </a:t>
            </a:r>
            <a:r>
              <a:rPr lang="en-US" sz="2000" dirty="0">
                <a:solidFill>
                  <a:schemeClr val="bg2">
                    <a:lumMod val="10000"/>
                  </a:schemeClr>
                </a:solidFill>
              </a:rPr>
              <a:t>codes</a:t>
            </a:r>
            <a:r>
              <a:rPr lang="en-US" sz="2000" dirty="0" smtClean="0">
                <a:solidFill>
                  <a:schemeClr val="bg2">
                    <a:lumMod val="10000"/>
                  </a:schemeClr>
                </a:solidFill>
              </a:rPr>
              <a:t>)*</a:t>
            </a:r>
            <a:endParaRPr lang="en-US" sz="2000" dirty="0">
              <a:solidFill>
                <a:schemeClr val="bg2">
                  <a:lumMod val="10000"/>
                </a:schemeClr>
              </a:solidFill>
            </a:endParaRPr>
          </a:p>
          <a:p>
            <a:r>
              <a:rPr lang="en-US" sz="2000" dirty="0">
                <a:solidFill>
                  <a:schemeClr val="bg2">
                    <a:lumMod val="10000"/>
                  </a:schemeClr>
                </a:solidFill>
              </a:rPr>
              <a:t>Target seeing 1-3 new patients per week and 3-4 existing patients in face to face visits per day</a:t>
            </a:r>
          </a:p>
          <a:p>
            <a:pPr lvl="1"/>
            <a:r>
              <a:rPr lang="en-US" sz="1600" dirty="0">
                <a:solidFill>
                  <a:schemeClr val="bg2">
                    <a:lumMod val="10000"/>
                  </a:schemeClr>
                </a:solidFill>
              </a:rPr>
              <a:t>1-3 G9001 codes</a:t>
            </a:r>
          </a:p>
          <a:p>
            <a:pPr marL="685800" lvl="2">
              <a:lnSpc>
                <a:spcPct val="100000"/>
              </a:lnSpc>
              <a:spcBef>
                <a:spcPts val="1000"/>
              </a:spcBef>
            </a:pPr>
            <a:r>
              <a:rPr lang="en-US" sz="1600" dirty="0">
                <a:solidFill>
                  <a:schemeClr val="bg2">
                    <a:lumMod val="10000"/>
                  </a:schemeClr>
                </a:solidFill>
              </a:rPr>
              <a:t>15-20 G9002 codes</a:t>
            </a:r>
          </a:p>
          <a:p>
            <a:r>
              <a:rPr lang="en-US" sz="2000" dirty="0">
                <a:solidFill>
                  <a:schemeClr val="bg2">
                    <a:lumMod val="10000"/>
                  </a:schemeClr>
                </a:solidFill>
              </a:rPr>
              <a:t>Conduct follow up phone call visits; at least 4 phone calls per day</a:t>
            </a:r>
          </a:p>
          <a:p>
            <a:pPr lvl="1"/>
            <a:r>
              <a:rPr lang="en-US" sz="1600" dirty="0">
                <a:solidFill>
                  <a:schemeClr val="bg2">
                    <a:lumMod val="10000"/>
                  </a:schemeClr>
                </a:solidFill>
              </a:rPr>
              <a:t>20 phone calls / week (98966 -98968)</a:t>
            </a:r>
          </a:p>
          <a:p>
            <a:pPr marL="0" indent="0">
              <a:buNone/>
            </a:pPr>
            <a:r>
              <a:rPr lang="en-US" sz="2000" dirty="0">
                <a:solidFill>
                  <a:schemeClr val="bg2">
                    <a:lumMod val="10000"/>
                  </a:schemeClr>
                </a:solidFill>
              </a:rPr>
              <a:t>That sums to 46 - 53 codes per week</a:t>
            </a:r>
            <a:r>
              <a:rPr lang="en-US" sz="2000" dirty="0"/>
              <a:t>.</a:t>
            </a:r>
          </a:p>
        </p:txBody>
      </p:sp>
      <p:sp>
        <p:nvSpPr>
          <p:cNvPr id="4" name="Text Placeholder 3"/>
          <p:cNvSpPr>
            <a:spLocks noGrp="1"/>
          </p:cNvSpPr>
          <p:nvPr>
            <p:ph type="body" sz="half" idx="2"/>
          </p:nvPr>
        </p:nvSpPr>
        <p:spPr/>
        <p:txBody>
          <a:bodyPr/>
          <a:lstStyle/>
          <a:p>
            <a:r>
              <a:rPr lang="en-US" dirty="0">
                <a:solidFill>
                  <a:schemeClr val="bg2">
                    <a:lumMod val="10000"/>
                  </a:schemeClr>
                </a:solidFill>
              </a:rPr>
              <a:t>Many groups don’t evaluate on a day to day basis.  It’s easier to look at a month or a week, as the patient load on a given day is variable.</a:t>
            </a:r>
          </a:p>
          <a:p>
            <a:endParaRPr lang="en-US" dirty="0">
              <a:solidFill>
                <a:schemeClr val="bg2">
                  <a:lumMod val="10000"/>
                </a:schemeClr>
              </a:solidFill>
            </a:endParaRPr>
          </a:p>
          <a:p>
            <a:r>
              <a:rPr lang="en-US" dirty="0">
                <a:solidFill>
                  <a:schemeClr val="bg2">
                    <a:lumMod val="10000"/>
                  </a:schemeClr>
                </a:solidFill>
              </a:rPr>
              <a:t>Review the example to the right for a “day in the life” that shows how you might get up to 10 billable type activities per day or 50 per week.</a:t>
            </a:r>
          </a:p>
          <a:p>
            <a:endParaRPr lang="en-US" dirty="0"/>
          </a:p>
          <a:p>
            <a:endParaRPr lang="en-US" dirty="0"/>
          </a:p>
        </p:txBody>
      </p:sp>
      <p:sp>
        <p:nvSpPr>
          <p:cNvPr id="5" name="TextBox 4"/>
          <p:cNvSpPr txBox="1"/>
          <p:nvPr/>
        </p:nvSpPr>
        <p:spPr>
          <a:xfrm>
            <a:off x="630238" y="6036816"/>
            <a:ext cx="5424333" cy="307777"/>
          </a:xfrm>
          <a:prstGeom prst="rect">
            <a:avLst/>
          </a:prstGeom>
          <a:noFill/>
        </p:spPr>
        <p:txBody>
          <a:bodyPr wrap="square" rtlCol="0">
            <a:spAutoFit/>
          </a:bodyPr>
          <a:lstStyle/>
          <a:p>
            <a:r>
              <a:rPr lang="en-US" sz="1400" b="1" dirty="0" smtClean="0">
                <a:solidFill>
                  <a:schemeClr val="tx2"/>
                </a:solidFill>
              </a:rPr>
              <a:t>*Patients must be engaged in care management first</a:t>
            </a:r>
            <a:endParaRPr lang="en-US" sz="1400" b="1" dirty="0">
              <a:solidFill>
                <a:schemeClr val="tx2"/>
              </a:solidFill>
            </a:endParaRPr>
          </a:p>
        </p:txBody>
      </p:sp>
    </p:spTree>
    <p:extLst>
      <p:ext uri="{BB962C8B-B14F-4D97-AF65-F5344CB8AC3E}">
        <p14:creationId xmlns:p14="http://schemas.microsoft.com/office/powerpoint/2010/main" val="471053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CEF-5CA1-534D-92A6-3E366E2E693C}"/>
              </a:ext>
            </a:extLst>
          </p:cNvPr>
          <p:cNvSpPr>
            <a:spLocks noGrp="1"/>
          </p:cNvSpPr>
          <p:nvPr>
            <p:ph type="ctrTitle"/>
          </p:nvPr>
        </p:nvSpPr>
        <p:spPr/>
        <p:txBody>
          <a:bodyPr/>
          <a:lstStyle/>
          <a:p>
            <a:r>
              <a:rPr lang="en-US" dirty="0"/>
              <a:t>Billing Examples</a:t>
            </a:r>
          </a:p>
        </p:txBody>
      </p:sp>
      <p:sp>
        <p:nvSpPr>
          <p:cNvPr id="3" name="Subtitle 2">
            <a:extLst>
              <a:ext uri="{FF2B5EF4-FFF2-40B4-BE49-F238E27FC236}">
                <a16:creationId xmlns:a16="http://schemas.microsoft.com/office/drawing/2014/main" id="{C0FD6E36-426A-014B-9C17-A463CFC4C1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81380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a:t>
            </a:r>
            <a:r>
              <a:rPr lang="en-US" smtClean="0"/>
              <a:t>…                          Activity 7</a:t>
            </a:r>
            <a:endParaRPr lang="en-US" dirty="0"/>
          </a:p>
        </p:txBody>
      </p:sp>
      <p:sp>
        <p:nvSpPr>
          <p:cNvPr id="3" name="Content Placeholder 2"/>
          <p:cNvSpPr>
            <a:spLocks noGrp="1"/>
          </p:cNvSpPr>
          <p:nvPr>
            <p:ph idx="1"/>
          </p:nvPr>
        </p:nvSpPr>
        <p:spPr>
          <a:xfrm>
            <a:off x="628650" y="1303111"/>
            <a:ext cx="7886700" cy="3789984"/>
          </a:xfrm>
        </p:spPr>
        <p:txBody>
          <a:bodyPr/>
          <a:lstStyle/>
          <a:p>
            <a:r>
              <a:rPr lang="en-US" dirty="0" smtClean="0"/>
              <a:t>The following series of examples are intended to show a couple of common situations for billing codes.  </a:t>
            </a:r>
          </a:p>
          <a:p>
            <a:r>
              <a:rPr lang="en-US" dirty="0" smtClean="0"/>
              <a:t>They are NOT comprehensive.</a:t>
            </a:r>
          </a:p>
          <a:p>
            <a:r>
              <a:rPr lang="en-US" dirty="0" smtClean="0"/>
              <a:t>The 1</a:t>
            </a:r>
            <a:r>
              <a:rPr lang="en-US" baseline="30000" dirty="0" smtClean="0"/>
              <a:t>st</a:t>
            </a:r>
            <a:r>
              <a:rPr lang="en-US" dirty="0" smtClean="0"/>
              <a:t> Thursday of every month is a BCBSM Monthly Billing Q&amp;A session at noon (see reference guide for details, or </a:t>
            </a:r>
            <a:r>
              <a:rPr lang="en-US" dirty="0" smtClean="0">
                <a:hlinkClick r:id="rId2"/>
              </a:rPr>
              <a:t>www.micmrc.org/training/care-management-billing-resources</a:t>
            </a:r>
            <a:r>
              <a:rPr lang="en-US" dirty="0" smtClean="0"/>
              <a:t>) </a:t>
            </a:r>
          </a:p>
          <a:p>
            <a:r>
              <a:rPr lang="en-US" dirty="0" smtClean="0"/>
              <a:t>If you have questions on specific situations, please reach out to </a:t>
            </a:r>
            <a:r>
              <a:rPr lang="en-US" dirty="0" smtClean="0">
                <a:hlinkClick r:id="rId3"/>
              </a:rPr>
              <a:t>valuepartnerships@bcbsm.com</a:t>
            </a:r>
            <a:endParaRPr lang="en-US" dirty="0" smtClean="0"/>
          </a:p>
          <a:p>
            <a:endParaRPr lang="en-US" dirty="0"/>
          </a:p>
        </p:txBody>
      </p:sp>
    </p:spTree>
    <p:extLst>
      <p:ext uri="{BB962C8B-B14F-4D97-AF65-F5344CB8AC3E}">
        <p14:creationId xmlns:p14="http://schemas.microsoft.com/office/powerpoint/2010/main" val="2161135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Patient</a:t>
            </a:r>
          </a:p>
        </p:txBody>
      </p:sp>
      <p:sp>
        <p:nvSpPr>
          <p:cNvPr id="3" name="Content Placeholder 2"/>
          <p:cNvSpPr>
            <a:spLocks noGrp="1"/>
          </p:cNvSpPr>
          <p:nvPr>
            <p:ph idx="1"/>
          </p:nvPr>
        </p:nvSpPr>
        <p:spPr>
          <a:xfrm>
            <a:off x="457200" y="1600201"/>
            <a:ext cx="8229600" cy="4264572"/>
          </a:xfrm>
        </p:spPr>
        <p:txBody>
          <a:bodyPr>
            <a:normAutofit fontScale="77500" lnSpcReduction="20000"/>
          </a:bodyPr>
          <a:lstStyle/>
          <a:p>
            <a:r>
              <a:rPr lang="en-US" dirty="0"/>
              <a:t>Patient is flagged as high risk by a payer list</a:t>
            </a:r>
            <a:r>
              <a:rPr lang="en-US" dirty="0" smtClean="0"/>
              <a:t>.</a:t>
            </a:r>
            <a:endParaRPr lang="en-US" sz="2900" dirty="0"/>
          </a:p>
          <a:p>
            <a:r>
              <a:rPr lang="en-US" dirty="0"/>
              <a:t>Care manager reviews the chart, recent screenings (SDOH, PHQ-9), problem list, medications, and utilization history.</a:t>
            </a:r>
          </a:p>
          <a:p>
            <a:r>
              <a:rPr lang="en-US" dirty="0"/>
              <a:t>Care manager sees the patient in a face to face visit and evaluates the patient’s current ability to steward their health, identifying strengths, weaknesses, opportunities, and barriers.</a:t>
            </a:r>
          </a:p>
          <a:p>
            <a:r>
              <a:rPr lang="en-US" dirty="0"/>
              <a:t>Patient develops a SMART goal, and the care manager connects the patient with various resources that address identified barriers</a:t>
            </a:r>
            <a:r>
              <a:rPr lang="en-US" dirty="0" smtClean="0"/>
              <a:t>.</a:t>
            </a:r>
          </a:p>
          <a:p>
            <a:r>
              <a:rPr lang="en-US" dirty="0" smtClean="0"/>
              <a:t>Care manager discusses care plan with the provider. Provider agrees with the care plan. </a:t>
            </a:r>
            <a:endParaRPr lang="en-US" dirty="0"/>
          </a:p>
          <a:p>
            <a:r>
              <a:rPr lang="en-US" dirty="0"/>
              <a:t>Patient and care manager agree on a follow up plan.</a:t>
            </a:r>
          </a:p>
          <a:p>
            <a:r>
              <a:rPr lang="en-US" dirty="0"/>
              <a:t>Care manager documents in the chart and adds the appropriate billing codes.</a:t>
            </a:r>
          </a:p>
        </p:txBody>
      </p:sp>
      <p:sp>
        <p:nvSpPr>
          <p:cNvPr id="4" name="Rectangle 3"/>
          <p:cNvSpPr/>
          <p:nvPr/>
        </p:nvSpPr>
        <p:spPr>
          <a:xfrm>
            <a:off x="2191407" y="5864773"/>
            <a:ext cx="4572000" cy="369332"/>
          </a:xfrm>
          <a:prstGeom prst="rect">
            <a:avLst/>
          </a:prstGeom>
        </p:spPr>
        <p:txBody>
          <a:bodyPr>
            <a:spAutoFit/>
          </a:bodyPr>
          <a:lstStyle/>
          <a:p>
            <a:pPr algn="ctr"/>
            <a:r>
              <a:rPr lang="en-US" dirty="0"/>
              <a:t>Identify the billing code: </a:t>
            </a:r>
            <a:r>
              <a:rPr lang="en-US" dirty="0" smtClean="0"/>
              <a:t>G9007, </a:t>
            </a:r>
            <a:r>
              <a:rPr lang="en-US" dirty="0"/>
              <a:t>G9001</a:t>
            </a:r>
          </a:p>
        </p:txBody>
      </p:sp>
    </p:spTree>
    <p:extLst>
      <p:ext uri="{BB962C8B-B14F-4D97-AF65-F5344CB8AC3E}">
        <p14:creationId xmlns:p14="http://schemas.microsoft.com/office/powerpoint/2010/main" val="31003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Face to Face Visit and Follow Up Care Plan</a:t>
            </a:r>
          </a:p>
        </p:txBody>
      </p:sp>
      <p:sp>
        <p:nvSpPr>
          <p:cNvPr id="3" name="Content Placeholder 2"/>
          <p:cNvSpPr>
            <a:spLocks noGrp="1"/>
          </p:cNvSpPr>
          <p:nvPr>
            <p:ph idx="1"/>
          </p:nvPr>
        </p:nvSpPr>
        <p:spPr>
          <a:xfrm>
            <a:off x="457200" y="1027906"/>
            <a:ext cx="8229600" cy="3572258"/>
          </a:xfrm>
        </p:spPr>
        <p:txBody>
          <a:bodyPr>
            <a:noAutofit/>
          </a:bodyPr>
          <a:lstStyle/>
          <a:p>
            <a:pPr marL="0" indent="0">
              <a:buNone/>
            </a:pPr>
            <a:r>
              <a:rPr lang="en-US" sz="1800" dirty="0"/>
              <a:t>A patient comes </a:t>
            </a:r>
            <a:r>
              <a:rPr lang="en-US" sz="1800" dirty="0" smtClean="0"/>
              <a:t>into </a:t>
            </a:r>
            <a:r>
              <a:rPr lang="en-US" sz="1800" dirty="0"/>
              <a:t>the office to be evaluated by their PCP. After the evaluation the PCP introduces the patient to the care manager (CM).</a:t>
            </a:r>
          </a:p>
          <a:p>
            <a:pPr marL="0" indent="0">
              <a:buNone/>
            </a:pPr>
            <a:endParaRPr lang="en-US" sz="1800" dirty="0"/>
          </a:p>
          <a:p>
            <a:r>
              <a:rPr lang="en-US" sz="1800" dirty="0"/>
              <a:t>During the conversation with the patient the </a:t>
            </a:r>
            <a:r>
              <a:rPr lang="en-US" sz="1800" dirty="0" smtClean="0"/>
              <a:t>CM </a:t>
            </a:r>
            <a:r>
              <a:rPr lang="en-US" sz="1800" dirty="0"/>
              <a:t>assesses that there is not a clear understanding about asthma management.</a:t>
            </a:r>
          </a:p>
          <a:p>
            <a:endParaRPr lang="en-US" sz="1800" dirty="0"/>
          </a:p>
          <a:p>
            <a:r>
              <a:rPr lang="en-US" sz="1800" dirty="0"/>
              <a:t>CM conducts a medication review, teaches how to use peak flow and keep a log, provides an asthma action plan.</a:t>
            </a:r>
          </a:p>
          <a:p>
            <a:endParaRPr lang="en-US" sz="1800" dirty="0"/>
          </a:p>
          <a:p>
            <a:r>
              <a:rPr lang="en-US" sz="1800" dirty="0"/>
              <a:t>CM and patient agree to follow up in one week via a phone visit.</a:t>
            </a:r>
          </a:p>
          <a:p>
            <a:endParaRPr lang="en-US" sz="1800" dirty="0"/>
          </a:p>
          <a:p>
            <a:r>
              <a:rPr lang="en-US" sz="1800" dirty="0"/>
              <a:t>This initial visit with the patient was 60 minutes. PCP and patient agree with the care plan.</a:t>
            </a:r>
          </a:p>
        </p:txBody>
      </p:sp>
      <p:sp>
        <p:nvSpPr>
          <p:cNvPr id="4" name="5-Point Star 3"/>
          <p:cNvSpPr/>
          <p:nvPr/>
        </p:nvSpPr>
        <p:spPr>
          <a:xfrm>
            <a:off x="6327228" y="5202621"/>
            <a:ext cx="914400" cy="914400"/>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509594" y="5223854"/>
            <a:ext cx="1786759" cy="923330"/>
          </a:xfrm>
          <a:prstGeom prst="rect">
            <a:avLst/>
          </a:prstGeom>
          <a:noFill/>
        </p:spPr>
        <p:txBody>
          <a:bodyPr wrap="square" rtlCol="0">
            <a:spAutoFit/>
          </a:bodyPr>
          <a:lstStyle/>
          <a:p>
            <a:r>
              <a:rPr lang="en-US" dirty="0">
                <a:solidFill>
                  <a:schemeClr val="bg2">
                    <a:lumMod val="10000"/>
                  </a:schemeClr>
                </a:solidFill>
              </a:rPr>
              <a:t>Note how this is different from the G9001!</a:t>
            </a:r>
          </a:p>
        </p:txBody>
      </p:sp>
      <p:sp>
        <p:nvSpPr>
          <p:cNvPr id="6" name="Rectangle 5"/>
          <p:cNvSpPr/>
          <p:nvPr/>
        </p:nvSpPr>
        <p:spPr>
          <a:xfrm>
            <a:off x="599221" y="5500853"/>
            <a:ext cx="3894083" cy="369332"/>
          </a:xfrm>
          <a:prstGeom prst="rect">
            <a:avLst/>
          </a:prstGeom>
        </p:spPr>
        <p:txBody>
          <a:bodyPr wrap="square">
            <a:spAutoFit/>
          </a:bodyPr>
          <a:lstStyle/>
          <a:p>
            <a:r>
              <a:rPr lang="en-US" dirty="0">
                <a:solidFill>
                  <a:schemeClr val="bg2">
                    <a:lumMod val="10000"/>
                  </a:schemeClr>
                </a:solidFill>
              </a:rPr>
              <a:t>Identify the billing code: G9002, G9008</a:t>
            </a:r>
          </a:p>
        </p:txBody>
      </p:sp>
    </p:spTree>
    <p:extLst>
      <p:ext uri="{BB962C8B-B14F-4D97-AF65-F5344CB8AC3E}">
        <p14:creationId xmlns:p14="http://schemas.microsoft.com/office/powerpoint/2010/main" val="36810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Coordination of Care</a:t>
            </a:r>
          </a:p>
        </p:txBody>
      </p:sp>
      <p:sp>
        <p:nvSpPr>
          <p:cNvPr id="3" name="Content Placeholder 2"/>
          <p:cNvSpPr>
            <a:spLocks noGrp="1"/>
          </p:cNvSpPr>
          <p:nvPr>
            <p:ph idx="1"/>
          </p:nvPr>
        </p:nvSpPr>
        <p:spPr>
          <a:xfrm>
            <a:off x="457200" y="1600200"/>
            <a:ext cx="8229600" cy="3192517"/>
          </a:xfrm>
        </p:spPr>
        <p:txBody>
          <a:bodyPr>
            <a:normAutofit/>
          </a:bodyPr>
          <a:lstStyle/>
          <a:p>
            <a:r>
              <a:rPr lang="en-US" dirty="0"/>
              <a:t>Care manager contacts the home health agency to schedule in-home visits and conduct a safety assessment.</a:t>
            </a:r>
          </a:p>
          <a:p>
            <a:r>
              <a:rPr lang="en-US" dirty="0"/>
              <a:t>In addition a call was made to the DME provider to arrange for delivery of home O2. </a:t>
            </a:r>
          </a:p>
          <a:p>
            <a:r>
              <a:rPr lang="en-US" dirty="0"/>
              <a:t>Time spent coordinating care was 35 minutes.</a:t>
            </a:r>
          </a:p>
        </p:txBody>
      </p:sp>
      <p:sp>
        <p:nvSpPr>
          <p:cNvPr id="4" name="Rectangle 3"/>
          <p:cNvSpPr/>
          <p:nvPr/>
        </p:nvSpPr>
        <p:spPr>
          <a:xfrm>
            <a:off x="2918075" y="5230789"/>
            <a:ext cx="3097643" cy="369332"/>
          </a:xfrm>
          <a:prstGeom prst="rect">
            <a:avLst/>
          </a:prstGeom>
        </p:spPr>
        <p:txBody>
          <a:bodyPr wrap="none">
            <a:spAutoFit/>
          </a:bodyPr>
          <a:lstStyle/>
          <a:p>
            <a:r>
              <a:rPr lang="en-US" dirty="0">
                <a:solidFill>
                  <a:schemeClr val="bg2">
                    <a:lumMod val="10000"/>
                  </a:schemeClr>
                </a:solidFill>
              </a:rPr>
              <a:t>Identify the billing code: 99487</a:t>
            </a:r>
          </a:p>
        </p:txBody>
      </p:sp>
    </p:spTree>
    <p:extLst>
      <p:ext uri="{BB962C8B-B14F-4D97-AF65-F5344CB8AC3E}">
        <p14:creationId xmlns:p14="http://schemas.microsoft.com/office/powerpoint/2010/main" val="11136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Gaps in Care</a:t>
            </a:r>
          </a:p>
        </p:txBody>
      </p:sp>
      <p:sp>
        <p:nvSpPr>
          <p:cNvPr id="3" name="Content Placeholder 2"/>
          <p:cNvSpPr>
            <a:spLocks noGrp="1"/>
          </p:cNvSpPr>
          <p:nvPr>
            <p:ph idx="1"/>
          </p:nvPr>
        </p:nvSpPr>
        <p:spPr>
          <a:xfrm>
            <a:off x="457200" y="1600200"/>
            <a:ext cx="8229600" cy="2772103"/>
          </a:xfrm>
        </p:spPr>
        <p:txBody>
          <a:bodyPr>
            <a:normAutofit fontScale="77500" lnSpcReduction="20000"/>
          </a:bodyPr>
          <a:lstStyle/>
          <a:p>
            <a:r>
              <a:rPr lang="en-US" dirty="0"/>
              <a:t>RN notices during chart review that several of the patients who are in his/her patient population have not received their cancer screenings, even though the RN and provider reminded them.</a:t>
            </a:r>
          </a:p>
          <a:p>
            <a:endParaRPr lang="en-US" dirty="0"/>
          </a:p>
          <a:p>
            <a:r>
              <a:rPr lang="en-US" dirty="0"/>
              <a:t>RN shows the list to the Medical Assistant.</a:t>
            </a:r>
          </a:p>
          <a:p>
            <a:endParaRPr lang="en-US" dirty="0"/>
          </a:p>
          <a:p>
            <a:r>
              <a:rPr lang="en-US" dirty="0"/>
              <a:t>Medical Assistant calls the patient to discuss gaps in care and facilitate closing the gaps.</a:t>
            </a:r>
          </a:p>
          <a:p>
            <a:pPr marL="0" indent="0">
              <a:buNone/>
            </a:pPr>
            <a:endParaRPr lang="en-US" dirty="0"/>
          </a:p>
        </p:txBody>
      </p:sp>
      <p:sp>
        <p:nvSpPr>
          <p:cNvPr id="4" name="Rectangle 3"/>
          <p:cNvSpPr/>
          <p:nvPr/>
        </p:nvSpPr>
        <p:spPr>
          <a:xfrm>
            <a:off x="2949595" y="4633914"/>
            <a:ext cx="2761333" cy="369332"/>
          </a:xfrm>
          <a:prstGeom prst="rect">
            <a:avLst/>
          </a:prstGeom>
        </p:spPr>
        <p:txBody>
          <a:bodyPr wrap="none">
            <a:spAutoFit/>
          </a:bodyPr>
          <a:lstStyle/>
          <a:p>
            <a:r>
              <a:rPr lang="en-US" dirty="0">
                <a:solidFill>
                  <a:schemeClr val="bg2">
                    <a:lumMod val="10000"/>
                  </a:schemeClr>
                </a:solidFill>
              </a:rPr>
              <a:t>Identify Billing Code: 98966</a:t>
            </a:r>
          </a:p>
        </p:txBody>
      </p:sp>
    </p:spTree>
    <p:extLst>
      <p:ext uri="{BB962C8B-B14F-4D97-AF65-F5344CB8AC3E}">
        <p14:creationId xmlns:p14="http://schemas.microsoft.com/office/powerpoint/2010/main" val="7454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Topics</a:t>
            </a:r>
          </a:p>
        </p:txBody>
      </p:sp>
      <p:sp>
        <p:nvSpPr>
          <p:cNvPr id="3" name="Content Placeholder 2"/>
          <p:cNvSpPr>
            <a:spLocks noGrp="1"/>
          </p:cNvSpPr>
          <p:nvPr>
            <p:ph idx="1"/>
          </p:nvPr>
        </p:nvSpPr>
        <p:spPr/>
        <p:txBody>
          <a:bodyPr>
            <a:normAutofit/>
          </a:bodyPr>
          <a:lstStyle/>
          <a:p>
            <a:pPr marL="0" indent="0">
              <a:buNone/>
            </a:pPr>
            <a:r>
              <a:rPr lang="en-US" dirty="0"/>
              <a:t>Describe the payment and value model for care management programs</a:t>
            </a:r>
          </a:p>
          <a:p>
            <a:pPr marL="0" indent="0">
              <a:buNone/>
            </a:pPr>
            <a:endParaRPr lang="en-US" dirty="0"/>
          </a:p>
          <a:p>
            <a:pPr marL="0" indent="0">
              <a:buNone/>
            </a:pPr>
            <a:r>
              <a:rPr lang="en-US" dirty="0"/>
              <a:t>Review the sustainability model for care management</a:t>
            </a:r>
          </a:p>
          <a:p>
            <a:pPr marL="0" indent="0">
              <a:buNone/>
            </a:pPr>
            <a:endParaRPr lang="en-US" dirty="0"/>
          </a:p>
          <a:p>
            <a:pPr marL="0" indent="0">
              <a:buNone/>
            </a:pPr>
            <a:r>
              <a:rPr lang="en-US" dirty="0"/>
              <a:t>Describe patient care situations and the corresponding billing codes</a:t>
            </a:r>
          </a:p>
          <a:p>
            <a:endParaRPr lang="en-US" dirty="0"/>
          </a:p>
        </p:txBody>
      </p:sp>
    </p:spTree>
    <p:extLst>
      <p:ext uri="{BB962C8B-B14F-4D97-AF65-F5344CB8AC3E}">
        <p14:creationId xmlns:p14="http://schemas.microsoft.com/office/powerpoint/2010/main" val="1719836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Interdisciplinary Team</a:t>
            </a:r>
          </a:p>
        </p:txBody>
      </p:sp>
      <p:sp>
        <p:nvSpPr>
          <p:cNvPr id="3" name="Content Placeholder 2"/>
          <p:cNvSpPr>
            <a:spLocks noGrp="1"/>
          </p:cNvSpPr>
          <p:nvPr>
            <p:ph idx="1"/>
          </p:nvPr>
        </p:nvSpPr>
        <p:spPr>
          <a:xfrm>
            <a:off x="320163" y="1027906"/>
            <a:ext cx="8229600" cy="3686503"/>
          </a:xfrm>
        </p:spPr>
        <p:txBody>
          <a:bodyPr>
            <a:noAutofit/>
          </a:bodyPr>
          <a:lstStyle/>
          <a:p>
            <a:r>
              <a:rPr lang="en-US" sz="2000" dirty="0"/>
              <a:t>Patient with diagnosis of diabetes, COPD and HTN.  Patient screens positive for SDOH – food insecurity, struggling to afford medications, lacks caregiver support.  </a:t>
            </a:r>
          </a:p>
          <a:p>
            <a:r>
              <a:rPr lang="en-US" sz="2000" dirty="0"/>
              <a:t>An interdisciplinary team conference was held with the </a:t>
            </a:r>
            <a:r>
              <a:rPr lang="en-US" sz="2000" dirty="0" smtClean="0"/>
              <a:t>Clinical Pharmacist, SW CM </a:t>
            </a:r>
            <a:r>
              <a:rPr lang="en-US" sz="2000" dirty="0"/>
              <a:t>and PCP to modify the plan and discuss the initial plan of care with the team, which includes:</a:t>
            </a:r>
          </a:p>
          <a:p>
            <a:endParaRPr lang="en-US" sz="2000" dirty="0"/>
          </a:p>
          <a:p>
            <a:pPr lvl="1"/>
            <a:r>
              <a:rPr lang="en-US" sz="2000" dirty="0"/>
              <a:t>The SW CM schedules a virtual face to face visit with the patient regarding the lack of caregiver support and social isolation, which is linked with </a:t>
            </a:r>
            <a:r>
              <a:rPr lang="en-US" sz="2000" dirty="0" smtClean="0"/>
              <a:t>admissions</a:t>
            </a:r>
            <a:r>
              <a:rPr lang="en-US" sz="2000" dirty="0"/>
              <a:t>.  </a:t>
            </a:r>
          </a:p>
          <a:p>
            <a:pPr lvl="1"/>
            <a:r>
              <a:rPr lang="en-US" sz="2000" dirty="0" smtClean="0"/>
              <a:t>The Clinical </a:t>
            </a:r>
            <a:r>
              <a:rPr lang="en-US" sz="2000" dirty="0"/>
              <a:t>Pharmacist follows up on the ability to afford medications and the chronic diseases, conducting a comprehensive assessment of the patient.</a:t>
            </a:r>
          </a:p>
          <a:p>
            <a:pPr lvl="1"/>
            <a:r>
              <a:rPr lang="en-US" sz="2000" dirty="0"/>
              <a:t>Both SW CM and </a:t>
            </a:r>
            <a:r>
              <a:rPr lang="en-US" sz="2000" dirty="0" smtClean="0"/>
              <a:t>Clinical Pharmacist </a:t>
            </a:r>
            <a:r>
              <a:rPr lang="en-US" sz="2000" dirty="0"/>
              <a:t>follow up with the team at their regular huddle.</a:t>
            </a:r>
          </a:p>
        </p:txBody>
      </p:sp>
      <p:sp>
        <p:nvSpPr>
          <p:cNvPr id="4" name="Rectangle 3"/>
          <p:cNvSpPr/>
          <p:nvPr/>
        </p:nvSpPr>
        <p:spPr>
          <a:xfrm>
            <a:off x="2330701" y="5835596"/>
            <a:ext cx="4208524" cy="369332"/>
          </a:xfrm>
          <a:prstGeom prst="rect">
            <a:avLst/>
          </a:prstGeom>
        </p:spPr>
        <p:txBody>
          <a:bodyPr wrap="none">
            <a:spAutoFit/>
          </a:bodyPr>
          <a:lstStyle/>
          <a:p>
            <a:r>
              <a:rPr lang="en-US" dirty="0">
                <a:solidFill>
                  <a:schemeClr val="bg2">
                    <a:lumMod val="10000"/>
                  </a:schemeClr>
                </a:solidFill>
              </a:rPr>
              <a:t>Identify billing code: G9007, G9001, G9002</a:t>
            </a:r>
          </a:p>
        </p:txBody>
      </p:sp>
    </p:spTree>
    <p:extLst>
      <p:ext uri="{BB962C8B-B14F-4D97-AF65-F5344CB8AC3E}">
        <p14:creationId xmlns:p14="http://schemas.microsoft.com/office/powerpoint/2010/main" val="10456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Directives </a:t>
            </a:r>
          </a:p>
        </p:txBody>
      </p:sp>
      <p:sp>
        <p:nvSpPr>
          <p:cNvPr id="3" name="Content Placeholder 2"/>
          <p:cNvSpPr>
            <a:spLocks noGrp="1"/>
          </p:cNvSpPr>
          <p:nvPr>
            <p:ph idx="1"/>
          </p:nvPr>
        </p:nvSpPr>
        <p:spPr>
          <a:xfrm>
            <a:off x="290666" y="1027906"/>
            <a:ext cx="8229600" cy="3139966"/>
          </a:xfrm>
        </p:spPr>
        <p:txBody>
          <a:bodyPr vert="horz" lIns="91440" tIns="45720" rIns="91440" bIns="45720" rtlCol="0">
            <a:noAutofit/>
          </a:bodyPr>
          <a:lstStyle/>
          <a:p>
            <a:r>
              <a:rPr lang="en-US" sz="2400" dirty="0"/>
              <a:t>CM conducts a 20 minute in person* meeting with a patient regarding their advance directives. </a:t>
            </a:r>
          </a:p>
          <a:p>
            <a:r>
              <a:rPr lang="en-US" sz="2400" dirty="0"/>
              <a:t>During the discussion information is given to the patient to review regarding advance directives.</a:t>
            </a:r>
          </a:p>
          <a:p>
            <a:r>
              <a:rPr lang="en-US" sz="2400" dirty="0"/>
              <a:t>Discussion includes: </a:t>
            </a:r>
          </a:p>
          <a:p>
            <a:pPr lvl="1"/>
            <a:r>
              <a:rPr lang="en-US" dirty="0"/>
              <a:t>how the patient prefers to be treated</a:t>
            </a:r>
          </a:p>
          <a:p>
            <a:pPr lvl="1"/>
            <a:r>
              <a:rPr lang="en-US" dirty="0"/>
              <a:t>what the patient wishes others to know</a:t>
            </a:r>
          </a:p>
          <a:p>
            <a:r>
              <a:rPr lang="en-US" sz="2400" dirty="0"/>
              <a:t>CM and patient agree to follow up via a phone call in 2 weeks.</a:t>
            </a:r>
          </a:p>
        </p:txBody>
      </p:sp>
      <p:sp>
        <p:nvSpPr>
          <p:cNvPr id="4" name="Rectangle 3"/>
          <p:cNvSpPr/>
          <p:nvPr/>
        </p:nvSpPr>
        <p:spPr>
          <a:xfrm>
            <a:off x="2722179" y="4724413"/>
            <a:ext cx="3699641" cy="1200329"/>
          </a:xfrm>
          <a:prstGeom prst="rect">
            <a:avLst/>
          </a:prstGeom>
        </p:spPr>
        <p:txBody>
          <a:bodyPr wrap="square">
            <a:spAutoFit/>
          </a:bodyPr>
          <a:lstStyle/>
          <a:p>
            <a:pPr algn="ctr"/>
            <a:r>
              <a:rPr lang="en-US" dirty="0">
                <a:solidFill>
                  <a:schemeClr val="bg2">
                    <a:lumMod val="10000"/>
                  </a:schemeClr>
                </a:solidFill>
              </a:rPr>
              <a:t>Identify the billing code: S0257</a:t>
            </a:r>
          </a:p>
          <a:p>
            <a:pPr algn="ctr"/>
            <a:r>
              <a:rPr lang="en-US" dirty="0">
                <a:solidFill>
                  <a:schemeClr val="bg2">
                    <a:lumMod val="10000"/>
                  </a:schemeClr>
                </a:solidFill>
              </a:rPr>
              <a:t>* Note:  this code allows for phone visit and meeting may be with the patient, care giver, or family member. </a:t>
            </a:r>
          </a:p>
        </p:txBody>
      </p:sp>
    </p:spTree>
    <p:extLst>
      <p:ext uri="{BB962C8B-B14F-4D97-AF65-F5344CB8AC3E}">
        <p14:creationId xmlns:p14="http://schemas.microsoft.com/office/powerpoint/2010/main" val="428202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ED visits</a:t>
            </a:r>
          </a:p>
        </p:txBody>
      </p:sp>
      <p:sp>
        <p:nvSpPr>
          <p:cNvPr id="3" name="Content Placeholder 2"/>
          <p:cNvSpPr>
            <a:spLocks noGrp="1"/>
          </p:cNvSpPr>
          <p:nvPr>
            <p:ph idx="1"/>
          </p:nvPr>
        </p:nvSpPr>
        <p:spPr>
          <a:xfrm>
            <a:off x="628650" y="983226"/>
            <a:ext cx="7886700" cy="4632383"/>
          </a:xfrm>
        </p:spPr>
        <p:txBody>
          <a:bodyPr>
            <a:normAutofit fontScale="62500" lnSpcReduction="20000"/>
          </a:bodyPr>
          <a:lstStyle/>
          <a:p>
            <a:r>
              <a:rPr lang="en-US" sz="3600" dirty="0"/>
              <a:t>Proactive patient education to consider the PCMH practice first for acute healthcare needs, suggesting nearby urgent care, or ED for true emergency.</a:t>
            </a:r>
          </a:p>
          <a:p>
            <a:endParaRPr lang="en-US" sz="3600" dirty="0"/>
          </a:p>
          <a:p>
            <a:r>
              <a:rPr lang="en-US" sz="3600" dirty="0"/>
              <a:t>Follow up each ED visit with a call to identify issues, coordinate follow up care, and encourage seeking care through the practice rather than the ED when appropriate. Often, this can be performed by a medical assistant.</a:t>
            </a:r>
          </a:p>
          <a:p>
            <a:endParaRPr lang="en-US" sz="3600" dirty="0"/>
          </a:p>
          <a:p>
            <a:r>
              <a:rPr lang="en-US" sz="3600" dirty="0"/>
              <a:t>Medical assistants, operating under a protocol, may call patients, ask if the ED physician recommended follow up care, coordinate the needed care, transfer to clinician for issues requiring immediate medical assessment or guidance, encourage the patient to bring in all medications, etc.</a:t>
            </a:r>
          </a:p>
          <a:p>
            <a:pPr marL="0" indent="0">
              <a:buNone/>
            </a:pPr>
            <a:endParaRPr lang="en-US" sz="4400" dirty="0">
              <a:solidFill>
                <a:schemeClr val="bg2">
                  <a:lumMod val="50000"/>
                </a:schemeClr>
              </a:solidFill>
            </a:endParaRPr>
          </a:p>
        </p:txBody>
      </p:sp>
      <p:sp>
        <p:nvSpPr>
          <p:cNvPr id="4" name="Rectangle 3"/>
          <p:cNvSpPr/>
          <p:nvPr/>
        </p:nvSpPr>
        <p:spPr>
          <a:xfrm>
            <a:off x="3205119" y="5430943"/>
            <a:ext cx="2733762" cy="369332"/>
          </a:xfrm>
          <a:prstGeom prst="rect">
            <a:avLst/>
          </a:prstGeom>
        </p:spPr>
        <p:txBody>
          <a:bodyPr wrap="none">
            <a:spAutoFit/>
          </a:bodyPr>
          <a:lstStyle/>
          <a:p>
            <a:r>
              <a:rPr lang="en-US" dirty="0">
                <a:solidFill>
                  <a:schemeClr val="bg2">
                    <a:lumMod val="10000"/>
                  </a:schemeClr>
                </a:solidFill>
              </a:rPr>
              <a:t>Identify Billing code: 98966</a:t>
            </a:r>
          </a:p>
        </p:txBody>
      </p:sp>
    </p:spTree>
    <p:extLst>
      <p:ext uri="{BB962C8B-B14F-4D97-AF65-F5344CB8AC3E}">
        <p14:creationId xmlns:p14="http://schemas.microsoft.com/office/powerpoint/2010/main" val="345455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Service</a:t>
            </a:r>
          </a:p>
        </p:txBody>
      </p:sp>
      <p:sp>
        <p:nvSpPr>
          <p:cNvPr id="3" name="Content Placeholder 2"/>
          <p:cNvSpPr>
            <a:spLocks noGrp="1"/>
          </p:cNvSpPr>
          <p:nvPr>
            <p:ph idx="1"/>
          </p:nvPr>
        </p:nvSpPr>
        <p:spPr>
          <a:xfrm>
            <a:off x="457200" y="1291686"/>
            <a:ext cx="8229600" cy="4525963"/>
          </a:xfrm>
        </p:spPr>
        <p:txBody>
          <a:bodyPr>
            <a:noAutofit/>
          </a:bodyPr>
          <a:lstStyle/>
          <a:p>
            <a:pPr marL="0" indent="0">
              <a:buNone/>
            </a:pPr>
            <a:r>
              <a:rPr lang="en-US" sz="1800" dirty="0"/>
              <a:t>CM speaks with a patient via the telephone. </a:t>
            </a:r>
          </a:p>
          <a:p>
            <a:pPr marL="0" indent="0">
              <a:buNone/>
            </a:pPr>
            <a:endParaRPr lang="en-US" sz="1800" dirty="0"/>
          </a:p>
          <a:p>
            <a:r>
              <a:rPr lang="en-US" sz="1800" dirty="0"/>
              <a:t>CM reviews the patient’s asthma action plan and reviews the symptoms that indicate worsening symptoms and asthma exacerbation. </a:t>
            </a:r>
          </a:p>
          <a:p>
            <a:r>
              <a:rPr lang="en-US" sz="1800" dirty="0"/>
              <a:t>Also reinforces when to call the office. </a:t>
            </a:r>
          </a:p>
          <a:p>
            <a:r>
              <a:rPr lang="en-US" sz="1800" dirty="0"/>
              <a:t>In addition, CM asks the patient about interest in attending an asthma Group Visit.  Patient indicates interest and CM provides the information regarding the asthma Group Visit.</a:t>
            </a:r>
          </a:p>
          <a:p>
            <a:pPr marL="0" indent="0">
              <a:buNone/>
            </a:pPr>
            <a:endParaRPr lang="en-US" sz="1800" dirty="0"/>
          </a:p>
          <a:p>
            <a:pPr marL="0" indent="0">
              <a:buNone/>
            </a:pPr>
            <a:r>
              <a:rPr lang="en-US" sz="1800" dirty="0"/>
              <a:t>CM and patient agree on follow up in one week via in person visit at the office.</a:t>
            </a:r>
          </a:p>
          <a:p>
            <a:pPr marL="0" indent="0">
              <a:buNone/>
            </a:pPr>
            <a:endParaRPr lang="en-US" sz="1800" dirty="0"/>
          </a:p>
          <a:p>
            <a:pPr marL="0" indent="0">
              <a:buNone/>
            </a:pPr>
            <a:r>
              <a:rPr lang="en-US" sz="1800" dirty="0"/>
              <a:t>This meeting takes 20 minutes</a:t>
            </a:r>
            <a:r>
              <a:rPr lang="en-US" sz="1800" dirty="0" smtClean="0"/>
              <a:t>.</a:t>
            </a:r>
            <a:endParaRPr lang="en-US" sz="1800" dirty="0"/>
          </a:p>
        </p:txBody>
      </p:sp>
      <p:sp>
        <p:nvSpPr>
          <p:cNvPr id="4" name="Rectangle 3"/>
          <p:cNvSpPr/>
          <p:nvPr/>
        </p:nvSpPr>
        <p:spPr>
          <a:xfrm>
            <a:off x="2743200" y="5782174"/>
            <a:ext cx="4572000" cy="369332"/>
          </a:xfrm>
          <a:prstGeom prst="rect">
            <a:avLst/>
          </a:prstGeom>
        </p:spPr>
        <p:txBody>
          <a:bodyPr>
            <a:spAutoFit/>
          </a:bodyPr>
          <a:lstStyle/>
          <a:p>
            <a:r>
              <a:rPr lang="en-US" dirty="0" smtClean="0">
                <a:solidFill>
                  <a:schemeClr val="bg2">
                    <a:lumMod val="10000"/>
                  </a:schemeClr>
                </a:solidFill>
              </a:rPr>
              <a:t>Identify </a:t>
            </a:r>
            <a:r>
              <a:rPr lang="en-US" dirty="0">
                <a:solidFill>
                  <a:schemeClr val="bg2">
                    <a:lumMod val="10000"/>
                  </a:schemeClr>
                </a:solidFill>
              </a:rPr>
              <a:t>the billing code: 98967</a:t>
            </a:r>
          </a:p>
        </p:txBody>
      </p:sp>
    </p:spTree>
    <p:extLst>
      <p:ext uri="{BB962C8B-B14F-4D97-AF65-F5344CB8AC3E}">
        <p14:creationId xmlns:p14="http://schemas.microsoft.com/office/powerpoint/2010/main" val="27971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Visit – Face to Face</a:t>
            </a:r>
          </a:p>
        </p:txBody>
      </p:sp>
      <p:sp>
        <p:nvSpPr>
          <p:cNvPr id="3" name="Content Placeholder 2"/>
          <p:cNvSpPr>
            <a:spLocks noGrp="1"/>
          </p:cNvSpPr>
          <p:nvPr>
            <p:ph idx="1"/>
          </p:nvPr>
        </p:nvSpPr>
        <p:spPr/>
        <p:txBody>
          <a:bodyPr>
            <a:normAutofit lnSpcReduction="10000"/>
          </a:bodyPr>
          <a:lstStyle/>
          <a:p>
            <a:pPr marL="0" indent="0">
              <a:buNone/>
            </a:pPr>
            <a:r>
              <a:rPr lang="en-US" dirty="0"/>
              <a:t>The patient returns to the office one week later to meet with CM:</a:t>
            </a:r>
          </a:p>
          <a:p>
            <a:r>
              <a:rPr lang="en-US" dirty="0"/>
              <a:t>During the visit CM and patient discuss symptoms, medications, SMART goals. </a:t>
            </a:r>
          </a:p>
          <a:p>
            <a:r>
              <a:rPr lang="en-US" dirty="0"/>
              <a:t>Patient states he/she has not needed to use the rescue inhaler and feels they now have a better understanding of how to care for his/her self. You again review the action plan and state you will follow up in one month.</a:t>
            </a:r>
          </a:p>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2698508" y="5750546"/>
            <a:ext cx="3126497" cy="369332"/>
          </a:xfrm>
          <a:prstGeom prst="rect">
            <a:avLst/>
          </a:prstGeom>
        </p:spPr>
        <p:txBody>
          <a:bodyPr wrap="none">
            <a:spAutoFit/>
          </a:bodyPr>
          <a:lstStyle/>
          <a:p>
            <a:r>
              <a:rPr lang="en-US" dirty="0">
                <a:solidFill>
                  <a:schemeClr val="bg2">
                    <a:lumMod val="10000"/>
                  </a:schemeClr>
                </a:solidFill>
              </a:rPr>
              <a:t>Identify the billing code: G9002</a:t>
            </a:r>
          </a:p>
        </p:txBody>
      </p:sp>
    </p:spTree>
    <p:extLst>
      <p:ext uri="{BB962C8B-B14F-4D97-AF65-F5344CB8AC3E}">
        <p14:creationId xmlns:p14="http://schemas.microsoft.com/office/powerpoint/2010/main" val="55844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a:t>G/CPT Billing Code Resources – Care Management </a:t>
            </a:r>
            <a:r>
              <a:rPr lang="en-US" dirty="0" smtClean="0"/>
              <a:t>Services </a:t>
            </a:r>
            <a:r>
              <a:rPr lang="en-US" dirty="0"/>
              <a:t/>
            </a:r>
            <a:br>
              <a:rPr lang="en-US" dirty="0"/>
            </a:br>
            <a:endParaRPr lang="en-US" dirty="0"/>
          </a:p>
        </p:txBody>
      </p:sp>
      <p:sp>
        <p:nvSpPr>
          <p:cNvPr id="3" name="Content Placeholder 2"/>
          <p:cNvSpPr>
            <a:spLocks noGrp="1"/>
          </p:cNvSpPr>
          <p:nvPr>
            <p:ph idx="1"/>
          </p:nvPr>
        </p:nvSpPr>
        <p:spPr>
          <a:xfrm>
            <a:off x="457200" y="1825625"/>
            <a:ext cx="7886700" cy="3789984"/>
          </a:xfrm>
        </p:spPr>
        <p:txBody>
          <a:bodyPr>
            <a:noAutofit/>
          </a:bodyPr>
          <a:lstStyle/>
          <a:p>
            <a:pPr marL="0" indent="0">
              <a:buNone/>
            </a:pPr>
            <a:r>
              <a:rPr lang="en-US" sz="2000" dirty="0" smtClean="0"/>
              <a:t>Billing resources – Michigan Care Management Resource Center website</a:t>
            </a:r>
          </a:p>
          <a:p>
            <a:r>
              <a:rPr lang="en-US" sz="2000" dirty="0" smtClean="0"/>
              <a:t>BCBSM - </a:t>
            </a:r>
            <a:r>
              <a:rPr lang="en-US" sz="2000" dirty="0" smtClean="0">
                <a:hlinkClick r:id="rId2"/>
              </a:rPr>
              <a:t>PDCM Billing online course</a:t>
            </a:r>
            <a:r>
              <a:rPr lang="en-US" sz="2000" dirty="0" smtClean="0"/>
              <a:t>, </a:t>
            </a:r>
            <a:r>
              <a:rPr lang="en-US" sz="2000" dirty="0" smtClean="0">
                <a:hlinkClick r:id="rId3"/>
              </a:rPr>
              <a:t>PDCM Billing Guidelines for Commercial </a:t>
            </a:r>
            <a:r>
              <a:rPr lang="en-US" sz="2000" dirty="0" smtClean="0"/>
              <a:t>and </a:t>
            </a:r>
            <a:r>
              <a:rPr lang="en-US" sz="2000" dirty="0" smtClean="0">
                <a:hlinkClick r:id="rId4"/>
              </a:rPr>
              <a:t>Medicare Advantage</a:t>
            </a:r>
            <a:endParaRPr lang="en-US" sz="2000" dirty="0" smtClean="0"/>
          </a:p>
          <a:p>
            <a:r>
              <a:rPr lang="en-US" sz="2000" dirty="0" smtClean="0">
                <a:hlinkClick r:id="rId5"/>
              </a:rPr>
              <a:t>Priority Health</a:t>
            </a:r>
            <a:endParaRPr lang="en-US" sz="2000" dirty="0" smtClean="0"/>
          </a:p>
          <a:p>
            <a:r>
              <a:rPr lang="en-US" sz="2000" dirty="0" smtClean="0">
                <a:hlinkClick r:id="rId6"/>
              </a:rPr>
              <a:t>State Innovation Model</a:t>
            </a:r>
            <a:endParaRPr lang="en-US" sz="2000" dirty="0" smtClean="0"/>
          </a:p>
          <a:p>
            <a:r>
              <a:rPr lang="en-US" sz="2000" dirty="0" smtClean="0"/>
              <a:t>Centers for Medicare &amp; Medicaid – </a:t>
            </a:r>
            <a:r>
              <a:rPr lang="en-US" sz="2000" dirty="0" smtClean="0">
                <a:hlinkClick r:id="rId7"/>
              </a:rPr>
              <a:t>Transitional Care Management</a:t>
            </a:r>
            <a:r>
              <a:rPr lang="en-US" sz="2000" dirty="0" smtClean="0"/>
              <a:t>, </a:t>
            </a:r>
            <a:r>
              <a:rPr lang="en-US" sz="2000" dirty="0" smtClean="0">
                <a:hlinkClick r:id="rId8"/>
              </a:rPr>
              <a:t>Chronic Care Management</a:t>
            </a:r>
            <a:r>
              <a:rPr lang="en-US" sz="2000" dirty="0" smtClean="0"/>
              <a:t>, </a:t>
            </a:r>
            <a:r>
              <a:rPr lang="en-US" sz="2000" dirty="0" smtClean="0">
                <a:hlinkClick r:id="rId9"/>
              </a:rPr>
              <a:t>Behavioral Health Integration </a:t>
            </a:r>
            <a:endParaRPr lang="en-US" sz="2000" dirty="0"/>
          </a:p>
          <a:p>
            <a:pPr marL="0" indent="0">
              <a:buNone/>
            </a:pPr>
            <a:endParaRPr lang="en-US" sz="2000" dirty="0" smtClean="0">
              <a:hlinkClick r:id="rId10"/>
            </a:endParaRPr>
          </a:p>
          <a:p>
            <a:pPr marL="0" indent="0">
              <a:buNone/>
            </a:pPr>
            <a:endParaRPr lang="en-US" sz="2000" dirty="0">
              <a:hlinkClick r:id="rId10"/>
            </a:endParaRPr>
          </a:p>
          <a:p>
            <a:pPr marL="0" indent="0">
              <a:buNone/>
            </a:pPr>
            <a:r>
              <a:rPr lang="en-US" sz="2000" dirty="0" smtClean="0"/>
              <a:t>Additional Billing resources: </a:t>
            </a:r>
            <a:r>
              <a:rPr lang="en-US" sz="2000" dirty="0" smtClean="0">
                <a:hlinkClick r:id="rId10"/>
              </a:rPr>
              <a:t>https</a:t>
            </a:r>
            <a:r>
              <a:rPr lang="en-US" sz="2000" dirty="0">
                <a:hlinkClick r:id="rId10"/>
              </a:rPr>
              <a:t>://micmrc.org/training/care-management-billing-resources</a:t>
            </a:r>
            <a:endParaRPr lang="en-US" sz="2000" dirty="0"/>
          </a:p>
          <a:p>
            <a:endParaRPr lang="en-US" sz="2000" b="1" i="1" dirty="0"/>
          </a:p>
        </p:txBody>
      </p:sp>
    </p:spTree>
    <p:extLst>
      <p:ext uri="{BB962C8B-B14F-4D97-AF65-F5344CB8AC3E}">
        <p14:creationId xmlns:p14="http://schemas.microsoft.com/office/powerpoint/2010/main" val="1110906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71008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Medicare Billing</a:t>
            </a:r>
          </a:p>
        </p:txBody>
      </p:sp>
      <p:sp>
        <p:nvSpPr>
          <p:cNvPr id="5" name="Content Placeholder 4"/>
          <p:cNvSpPr>
            <a:spLocks noGrp="1"/>
          </p:cNvSpPr>
          <p:nvPr>
            <p:ph idx="1"/>
          </p:nvPr>
        </p:nvSpPr>
        <p:spPr/>
        <p:txBody>
          <a:bodyPr/>
          <a:lstStyle/>
          <a:p>
            <a:r>
              <a:rPr lang="en-US" dirty="0"/>
              <a:t>We are not able to advise you on Medicare billing practices due to nuances in financial </a:t>
            </a:r>
            <a:r>
              <a:rPr lang="en-US" dirty="0" smtClean="0"/>
              <a:t>structure.</a:t>
            </a:r>
            <a:endParaRPr lang="en-US" dirty="0"/>
          </a:p>
          <a:p>
            <a:pPr marL="0" indent="0">
              <a:buNone/>
            </a:pPr>
            <a:endParaRPr lang="en-US" dirty="0"/>
          </a:p>
          <a:p>
            <a:r>
              <a:rPr lang="en-US" dirty="0"/>
              <a:t>However, the following slides contain information regarding “incident to” billing, which your practice may want to explore further for Pharmacist </a:t>
            </a:r>
            <a:r>
              <a:rPr lang="en-US" dirty="0" smtClean="0"/>
              <a:t>billing.</a:t>
            </a:r>
            <a:endParaRPr lang="en-US" dirty="0"/>
          </a:p>
        </p:txBody>
      </p:sp>
    </p:spTree>
    <p:extLst>
      <p:ext uri="{BB962C8B-B14F-4D97-AF65-F5344CB8AC3E}">
        <p14:creationId xmlns:p14="http://schemas.microsoft.com/office/powerpoint/2010/main" val="2654562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Medicare Resources</a:t>
            </a:r>
          </a:p>
        </p:txBody>
      </p:sp>
      <p:sp>
        <p:nvSpPr>
          <p:cNvPr id="3" name="Content Placeholder 2"/>
          <p:cNvSpPr>
            <a:spLocks noGrp="1"/>
          </p:cNvSpPr>
          <p:nvPr>
            <p:ph idx="1"/>
          </p:nvPr>
        </p:nvSpPr>
        <p:spPr>
          <a:xfrm>
            <a:off x="628650" y="1175868"/>
            <a:ext cx="7886700" cy="3789984"/>
          </a:xfrm>
        </p:spPr>
        <p:txBody>
          <a:bodyPr>
            <a:noAutofit/>
          </a:bodyPr>
          <a:lstStyle/>
          <a:p>
            <a:r>
              <a:rPr lang="en-US" sz="1400" dirty="0"/>
              <a:t>Hospital-based Clinic – Pharmacist “incident to” billing</a:t>
            </a:r>
          </a:p>
          <a:p>
            <a:pPr lvl="1"/>
            <a:r>
              <a:rPr lang="en-US" sz="1200" dirty="0"/>
              <a:t>Medicare Benefit Policy Manual – Chapter 6, 20.5.2 </a:t>
            </a:r>
          </a:p>
          <a:p>
            <a:pPr marL="457200" lvl="1" indent="0">
              <a:buNone/>
            </a:pPr>
            <a:endParaRPr lang="en-US" sz="1200" dirty="0"/>
          </a:p>
          <a:p>
            <a:r>
              <a:rPr lang="en-US" sz="1400" dirty="0"/>
              <a:t>Office Based Clinic – 99211 billing</a:t>
            </a:r>
          </a:p>
          <a:p>
            <a:pPr lvl="1"/>
            <a:r>
              <a:rPr lang="en-US" sz="1200" dirty="0"/>
              <a:t>Medicare Claims Processing Manual – Chapter 12, 30.6.4</a:t>
            </a:r>
          </a:p>
          <a:p>
            <a:pPr marL="457200" lvl="1" indent="0">
              <a:buNone/>
            </a:pPr>
            <a:r>
              <a:rPr lang="en-US" sz="1200" dirty="0"/>
              <a:t>  </a:t>
            </a:r>
          </a:p>
          <a:p>
            <a:r>
              <a:rPr lang="en-US" sz="1400" dirty="0"/>
              <a:t>“Incident to” billing information</a:t>
            </a:r>
          </a:p>
          <a:p>
            <a:pPr lvl="1"/>
            <a:r>
              <a:rPr lang="en-US" sz="1200" dirty="0"/>
              <a:t>Medicare Benefit Policy Manual – Chapter 15, 60.1 and 60.3</a:t>
            </a:r>
          </a:p>
          <a:p>
            <a:pPr marL="457200" lvl="1" indent="0">
              <a:buNone/>
            </a:pPr>
            <a:r>
              <a:rPr lang="en-US" sz="1200" dirty="0"/>
              <a:t> </a:t>
            </a:r>
          </a:p>
          <a:p>
            <a:r>
              <a:rPr lang="en-US" sz="1400" dirty="0"/>
              <a:t>“Incident to” Services – Documentation and Correct Billing</a:t>
            </a:r>
          </a:p>
          <a:p>
            <a:pPr marL="457200" lvl="1" indent="0">
              <a:buNone/>
            </a:pPr>
            <a:endParaRPr lang="en-US" sz="1200" dirty="0"/>
          </a:p>
          <a:p>
            <a:r>
              <a:rPr lang="en-US" sz="1400" dirty="0"/>
              <a:t>CMS Chronic Care Management Services</a:t>
            </a:r>
          </a:p>
          <a:p>
            <a:pPr marL="0" lvl="1" indent="0">
              <a:buNone/>
            </a:pPr>
            <a:r>
              <a:rPr lang="en-US" sz="1200" dirty="0">
                <a:hlinkClick r:id="rId4"/>
              </a:rPr>
              <a:t>https://www.cms.gov/Outreach-and-Education/Medicare-Learning-Network-MLN/MLNProducts/Downloads/ChronicCareManagement.pdf</a:t>
            </a:r>
            <a:endParaRPr lang="en-US" sz="1200" dirty="0"/>
          </a:p>
          <a:p>
            <a:pPr marL="0" indent="0">
              <a:buNone/>
            </a:pPr>
            <a:endParaRPr lang="en-US" sz="1400" dirty="0"/>
          </a:p>
          <a:p>
            <a:r>
              <a:rPr lang="en-US" sz="1400" dirty="0"/>
              <a:t>CMS Transitional Care Management Services</a:t>
            </a:r>
          </a:p>
          <a:p>
            <a:pPr marL="0" lvl="1" indent="0">
              <a:buNone/>
            </a:pPr>
            <a:r>
              <a:rPr lang="en-US" sz="1200" dirty="0">
                <a:hlinkClick r:id="rId5"/>
              </a:rPr>
              <a:t>https://www.cms.gov/Outreach-and-Education/Medicare-Learning-Network-MLN/MLNProducts/Downloads/Transitional-Care-Management-Services-Fact-Sheet-ICN908628.pdf</a:t>
            </a:r>
            <a:endParaRPr lang="en-US" sz="1200" dirty="0"/>
          </a:p>
        </p:txBody>
      </p:sp>
      <p:graphicFrame>
        <p:nvGraphicFramePr>
          <p:cNvPr id="9" name="Object 8"/>
          <p:cNvGraphicFramePr>
            <a:graphicFrameLocks noChangeAspect="1"/>
          </p:cNvGraphicFramePr>
          <p:nvPr>
            <p:extLst>
              <p:ext uri="{D42A27DB-BD31-4B8C-83A1-F6EECF244321}">
                <p14:modId xmlns:p14="http://schemas.microsoft.com/office/powerpoint/2010/main" val="4168861534"/>
              </p:ext>
            </p:extLst>
          </p:nvPr>
        </p:nvGraphicFramePr>
        <p:xfrm>
          <a:off x="5372214" y="3424291"/>
          <a:ext cx="633299" cy="548640"/>
        </p:xfrm>
        <a:graphic>
          <a:graphicData uri="http://schemas.openxmlformats.org/presentationml/2006/ole">
            <mc:AlternateContent xmlns:mc="http://schemas.openxmlformats.org/markup-compatibility/2006">
              <mc:Choice xmlns:v="urn:schemas-microsoft-com:vml" Requires="v">
                <p:oleObj spid="_x0000_s1358" name="Acrobat Document" showAsIcon="1" r:id="rId6" imgW="914400" imgH="792360" progId="AcroExch.Document.DC">
                  <p:embed/>
                </p:oleObj>
              </mc:Choice>
              <mc:Fallback>
                <p:oleObj name="Acrobat Document" showAsIcon="1" r:id="rId6" imgW="914400" imgH="792360" progId="AcroExch.Document.DC">
                  <p:embed/>
                  <p:pic>
                    <p:nvPicPr>
                      <p:cNvPr id="9" name="Object 8"/>
                      <p:cNvPicPr/>
                      <p:nvPr/>
                    </p:nvPicPr>
                    <p:blipFill>
                      <a:blip r:embed="rId7"/>
                      <a:stretch>
                        <a:fillRect/>
                      </a:stretch>
                    </p:blipFill>
                    <p:spPr>
                      <a:xfrm>
                        <a:off x="5372214" y="3424291"/>
                        <a:ext cx="633299" cy="54864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21097050"/>
              </p:ext>
            </p:extLst>
          </p:nvPr>
        </p:nvGraphicFramePr>
        <p:xfrm>
          <a:off x="5372100" y="1233852"/>
          <a:ext cx="633413" cy="547687"/>
        </p:xfrm>
        <a:graphic>
          <a:graphicData uri="http://schemas.openxmlformats.org/presentationml/2006/ole">
            <mc:AlternateContent xmlns:mc="http://schemas.openxmlformats.org/markup-compatibility/2006">
              <mc:Choice xmlns:v="urn:schemas-microsoft-com:vml" Requires="v">
                <p:oleObj spid="_x0000_s1359" name="Acrobat Document" showAsIcon="1" r:id="rId8" imgW="914400" imgH="792360" progId="AcroExch.Document.DC">
                  <p:embed/>
                </p:oleObj>
              </mc:Choice>
              <mc:Fallback>
                <p:oleObj name="Acrobat Document" showAsIcon="1" r:id="rId8" imgW="914400" imgH="792360" progId="AcroExch.Document.DC">
                  <p:embed/>
                  <p:pic>
                    <p:nvPicPr>
                      <p:cNvPr id="10" name="Object 9"/>
                      <p:cNvPicPr/>
                      <p:nvPr/>
                    </p:nvPicPr>
                    <p:blipFill>
                      <a:blip r:embed="rId9"/>
                      <a:stretch>
                        <a:fillRect/>
                      </a:stretch>
                    </p:blipFill>
                    <p:spPr>
                      <a:xfrm>
                        <a:off x="5372100" y="1233852"/>
                        <a:ext cx="633413" cy="5476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95304203"/>
              </p:ext>
            </p:extLst>
          </p:nvPr>
        </p:nvGraphicFramePr>
        <p:xfrm>
          <a:off x="5372100" y="1952791"/>
          <a:ext cx="633299" cy="548640"/>
        </p:xfrm>
        <a:graphic>
          <a:graphicData uri="http://schemas.openxmlformats.org/presentationml/2006/ole">
            <mc:AlternateContent xmlns:mc="http://schemas.openxmlformats.org/markup-compatibility/2006">
              <mc:Choice xmlns:v="urn:schemas-microsoft-com:vml" Requires="v">
                <p:oleObj spid="_x0000_s1360" name="Acrobat Document" showAsIcon="1" r:id="rId10" imgW="914400" imgH="792360" progId="AcroExch.Document.DC">
                  <p:embed/>
                </p:oleObj>
              </mc:Choice>
              <mc:Fallback>
                <p:oleObj name="Acrobat Document" showAsIcon="1" r:id="rId10" imgW="914400" imgH="792360" progId="AcroExch.Document.DC">
                  <p:embed/>
                  <p:pic>
                    <p:nvPicPr>
                      <p:cNvPr id="11" name="Object 10"/>
                      <p:cNvPicPr/>
                      <p:nvPr/>
                    </p:nvPicPr>
                    <p:blipFill>
                      <a:blip r:embed="rId11"/>
                      <a:stretch>
                        <a:fillRect/>
                      </a:stretch>
                    </p:blipFill>
                    <p:spPr>
                      <a:xfrm>
                        <a:off x="5372100" y="1952791"/>
                        <a:ext cx="633299" cy="54864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61852492"/>
              </p:ext>
            </p:extLst>
          </p:nvPr>
        </p:nvGraphicFramePr>
        <p:xfrm>
          <a:off x="5372214" y="2734204"/>
          <a:ext cx="633299" cy="548640"/>
        </p:xfrm>
        <a:graphic>
          <a:graphicData uri="http://schemas.openxmlformats.org/presentationml/2006/ole">
            <mc:AlternateContent xmlns:mc="http://schemas.openxmlformats.org/markup-compatibility/2006">
              <mc:Choice xmlns:v="urn:schemas-microsoft-com:vml" Requires="v">
                <p:oleObj spid="_x0000_s1361" name="Acrobat Document" showAsIcon="1" r:id="rId12" imgW="914400" imgH="792360" progId="AcroExch.Document.DC">
                  <p:embed/>
                </p:oleObj>
              </mc:Choice>
              <mc:Fallback>
                <p:oleObj name="Acrobat Document" showAsIcon="1" r:id="rId12" imgW="914400" imgH="792360" progId="AcroExch.Document.DC">
                  <p:embed/>
                  <p:pic>
                    <p:nvPicPr>
                      <p:cNvPr id="12" name="Object 11"/>
                      <p:cNvPicPr/>
                      <p:nvPr/>
                    </p:nvPicPr>
                    <p:blipFill>
                      <a:blip r:embed="rId13"/>
                      <a:stretch>
                        <a:fillRect/>
                      </a:stretch>
                    </p:blipFill>
                    <p:spPr>
                      <a:xfrm>
                        <a:off x="5372214" y="2734204"/>
                        <a:ext cx="633299" cy="548640"/>
                      </a:xfrm>
                      <a:prstGeom prst="rect">
                        <a:avLst/>
                      </a:prstGeom>
                    </p:spPr>
                  </p:pic>
                </p:oleObj>
              </mc:Fallback>
            </mc:AlternateContent>
          </a:graphicData>
        </a:graphic>
      </p:graphicFrame>
      <p:sp>
        <p:nvSpPr>
          <p:cNvPr id="4" name="TextBox 3"/>
          <p:cNvSpPr txBox="1"/>
          <p:nvPr/>
        </p:nvSpPr>
        <p:spPr>
          <a:xfrm>
            <a:off x="457200" y="5706533"/>
            <a:ext cx="6688667" cy="246221"/>
          </a:xfrm>
          <a:prstGeom prst="rect">
            <a:avLst/>
          </a:prstGeom>
          <a:noFill/>
        </p:spPr>
        <p:txBody>
          <a:bodyPr wrap="square" rtlCol="0">
            <a:spAutoFit/>
          </a:bodyPr>
          <a:lstStyle/>
          <a:p>
            <a:r>
              <a:rPr lang="en-US" sz="1000" dirty="0" smtClean="0"/>
              <a:t>Note:  See CCM course resource guide to access the pdf documents </a:t>
            </a:r>
            <a:endParaRPr lang="en-US" sz="1000" dirty="0"/>
          </a:p>
        </p:txBody>
      </p:sp>
    </p:spTree>
    <p:extLst>
      <p:ext uri="{BB962C8B-B14F-4D97-AF65-F5344CB8AC3E}">
        <p14:creationId xmlns:p14="http://schemas.microsoft.com/office/powerpoint/2010/main" val="2854945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82844157"/>
              </p:ext>
            </p:extLst>
          </p:nvPr>
        </p:nvGraphicFramePr>
        <p:xfrm>
          <a:off x="228600" y="1306551"/>
          <a:ext cx="4098092" cy="5303520"/>
        </p:xfrm>
        <a:graphic>
          <a:graphicData uri="http://schemas.openxmlformats.org/presentationml/2006/ole">
            <mc:AlternateContent xmlns:mc="http://schemas.openxmlformats.org/markup-compatibility/2006">
              <mc:Choice xmlns:v="urn:schemas-microsoft-com:vml" Requires="v">
                <p:oleObj spid="_x0000_s2132" name="Acrobat Document" r:id="rId3" imgW="4663440" imgH="6035040" progId="AcroExch.Document.DC">
                  <p:embed/>
                </p:oleObj>
              </mc:Choice>
              <mc:Fallback>
                <p:oleObj name="Acrobat Document" r:id="rId3" imgW="4663440" imgH="6035040" progId="AcroExch.Document.DC">
                  <p:embed/>
                  <p:pic>
                    <p:nvPicPr>
                      <p:cNvPr id="4" name="Content Placeholder 3"/>
                      <p:cNvPicPr/>
                      <p:nvPr/>
                    </p:nvPicPr>
                    <p:blipFill>
                      <a:blip r:embed="rId4"/>
                      <a:stretch>
                        <a:fillRect/>
                      </a:stretch>
                    </p:blipFill>
                    <p:spPr>
                      <a:xfrm>
                        <a:off x="228600" y="1306551"/>
                        <a:ext cx="4098092" cy="530352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“Incident to” Billing</a:t>
            </a:r>
          </a:p>
        </p:txBody>
      </p:sp>
      <p:sp>
        <p:nvSpPr>
          <p:cNvPr id="6" name="TextBox 5"/>
          <p:cNvSpPr txBox="1"/>
          <p:nvPr/>
        </p:nvSpPr>
        <p:spPr>
          <a:xfrm>
            <a:off x="4648200" y="1465274"/>
            <a:ext cx="4800600" cy="1477328"/>
          </a:xfrm>
          <a:prstGeom prst="rect">
            <a:avLst/>
          </a:prstGeom>
          <a:noFill/>
          <a:scene3d>
            <a:camera prst="isometricOffAxis1Right"/>
            <a:lightRig rig="threePt" dir="t"/>
          </a:scene3d>
          <a:sp3d/>
        </p:spPr>
        <p:txBody>
          <a:bodyPr wrap="square" rtlCol="0">
            <a:spAutoFit/>
            <a:scene3d>
              <a:camera prst="orthographicFront"/>
              <a:lightRig rig="threePt" dir="t"/>
            </a:scene3d>
          </a:bodyPr>
          <a:lstStyle/>
          <a:p>
            <a:r>
              <a:rPr lang="en-US" dirty="0">
                <a:solidFill>
                  <a:schemeClr val="accent6">
                    <a:lumMod val="50000"/>
                  </a:schemeClr>
                </a:solidFill>
              </a:rPr>
              <a:t>“In your letter, you ask that we confirm your impression that if all the requirements of the "incident to" statute and regulations are met, a physician may bill for services provided by a pharmacist as "incident to" services. We agree.” </a:t>
            </a:r>
          </a:p>
        </p:txBody>
      </p:sp>
      <p:sp>
        <p:nvSpPr>
          <p:cNvPr id="7" name="Right Arrow 6"/>
          <p:cNvSpPr>
            <a:spLocks noChangeAspect="1"/>
          </p:cNvSpPr>
          <p:nvPr/>
        </p:nvSpPr>
        <p:spPr>
          <a:xfrm>
            <a:off x="3475892" y="2198076"/>
            <a:ext cx="1143000" cy="54864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86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ACEF-5CA1-534D-92A6-3E366E2E693C}"/>
              </a:ext>
            </a:extLst>
          </p:cNvPr>
          <p:cNvSpPr>
            <a:spLocks noGrp="1"/>
          </p:cNvSpPr>
          <p:nvPr>
            <p:ph type="ctrTitle"/>
          </p:nvPr>
        </p:nvSpPr>
        <p:spPr/>
        <p:txBody>
          <a:bodyPr/>
          <a:lstStyle/>
          <a:p>
            <a:r>
              <a:rPr lang="en-US" dirty="0"/>
              <a:t>Payment and Value Model</a:t>
            </a:r>
          </a:p>
        </p:txBody>
      </p:sp>
      <p:sp>
        <p:nvSpPr>
          <p:cNvPr id="3" name="Subtitle 2">
            <a:extLst>
              <a:ext uri="{FF2B5EF4-FFF2-40B4-BE49-F238E27FC236}">
                <a16:creationId xmlns:a16="http://schemas.microsoft.com/office/drawing/2014/main" id="{C0FD6E36-426A-014B-9C17-A463CFC4C16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223689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“incident to” Billing</a:t>
            </a:r>
          </a:p>
        </p:txBody>
      </p:sp>
      <p:graphicFrame>
        <p:nvGraphicFramePr>
          <p:cNvPr id="4" name="Content Placeholder 3"/>
          <p:cNvGraphicFramePr>
            <a:graphicFrameLocks noGrp="1" noChangeAspect="1"/>
          </p:cNvGraphicFramePr>
          <p:nvPr>
            <p:ph idx="1"/>
            <p:extLst/>
          </p:nvPr>
        </p:nvGraphicFramePr>
        <p:xfrm>
          <a:off x="1906588" y="1606550"/>
          <a:ext cx="5291137" cy="4481513"/>
        </p:xfrm>
        <a:graphic>
          <a:graphicData uri="http://schemas.openxmlformats.org/presentationml/2006/ole">
            <mc:AlternateContent xmlns:mc="http://schemas.openxmlformats.org/markup-compatibility/2006">
              <mc:Choice xmlns:v="urn:schemas-microsoft-com:vml" Requires="v">
                <p:oleObj spid="_x0000_s3156" name="Document" r:id="rId3" imgW="5956042" imgH="5034441" progId="Word.Document.12">
                  <p:embed/>
                </p:oleObj>
              </mc:Choice>
              <mc:Fallback>
                <p:oleObj name="Document" r:id="rId3" imgW="5956042" imgH="5034441" progId="Word.Document.12">
                  <p:embed/>
                  <p:pic>
                    <p:nvPicPr>
                      <p:cNvPr id="4" name="Content Placeholder 3"/>
                      <p:cNvPicPr/>
                      <p:nvPr/>
                    </p:nvPicPr>
                    <p:blipFill>
                      <a:blip r:embed="rId4"/>
                      <a:stretch>
                        <a:fillRect/>
                      </a:stretch>
                    </p:blipFill>
                    <p:spPr>
                      <a:xfrm>
                        <a:off x="1906588" y="1606550"/>
                        <a:ext cx="5291137" cy="4481513"/>
                      </a:xfrm>
                      <a:prstGeom prst="rect">
                        <a:avLst/>
                      </a:prstGeom>
                    </p:spPr>
                  </p:pic>
                </p:oleObj>
              </mc:Fallback>
            </mc:AlternateContent>
          </a:graphicData>
        </a:graphic>
      </p:graphicFrame>
    </p:spTree>
    <p:extLst>
      <p:ext uri="{BB962C8B-B14F-4D97-AF65-F5344CB8AC3E}">
        <p14:creationId xmlns:p14="http://schemas.microsoft.com/office/powerpoint/2010/main" val="231724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 of Care Management: </a:t>
            </a:r>
            <a:br>
              <a:rPr lang="en-US" dirty="0"/>
            </a:br>
            <a:r>
              <a:rPr lang="en-US" dirty="0"/>
              <a:t>a Practice Perspective</a:t>
            </a:r>
          </a:p>
        </p:txBody>
      </p:sp>
      <p:sp>
        <p:nvSpPr>
          <p:cNvPr id="3" name="Content Placeholder 2"/>
          <p:cNvSpPr>
            <a:spLocks noGrp="1"/>
          </p:cNvSpPr>
          <p:nvPr>
            <p:ph idx="1"/>
          </p:nvPr>
        </p:nvSpPr>
        <p:spPr/>
        <p:txBody>
          <a:bodyPr/>
          <a:lstStyle/>
          <a:p>
            <a:r>
              <a:rPr lang="en-US" dirty="0"/>
              <a:t>Value</a:t>
            </a:r>
          </a:p>
          <a:p>
            <a:pPr lvl="1"/>
            <a:r>
              <a:rPr lang="en-US" dirty="0"/>
              <a:t> Decreased cost and improved patient </a:t>
            </a:r>
            <a:r>
              <a:rPr lang="en-US" dirty="0" smtClean="0"/>
              <a:t>outcomes</a:t>
            </a:r>
          </a:p>
          <a:p>
            <a:r>
              <a:rPr lang="en-US" dirty="0" smtClean="0"/>
              <a:t>Success for the practice </a:t>
            </a:r>
          </a:p>
          <a:p>
            <a:pPr lvl="1"/>
            <a:r>
              <a:rPr lang="en-US" dirty="0" smtClean="0"/>
              <a:t>Making </a:t>
            </a:r>
            <a:r>
              <a:rPr lang="en-US" dirty="0"/>
              <a:t>it easier to take care of patients</a:t>
            </a:r>
          </a:p>
          <a:p>
            <a:pPr lvl="1"/>
            <a:r>
              <a:rPr lang="en-US" dirty="0"/>
              <a:t>Improving performance on payer quality / utilization programs </a:t>
            </a:r>
            <a:r>
              <a:rPr lang="en-US" i="1" dirty="0"/>
              <a:t>(i.e. earning incentive money and being financially sustainable)</a:t>
            </a:r>
            <a:endParaRPr lang="en-US" dirty="0"/>
          </a:p>
          <a:p>
            <a:pPr lvl="1"/>
            <a:endParaRPr lang="en-US" dirty="0"/>
          </a:p>
        </p:txBody>
      </p:sp>
    </p:spTree>
    <p:extLst>
      <p:ext uri="{BB962C8B-B14F-4D97-AF65-F5344CB8AC3E}">
        <p14:creationId xmlns:p14="http://schemas.microsoft.com/office/powerpoint/2010/main" val="1794447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Value of Care Management:</a:t>
            </a:r>
            <a:br>
              <a:rPr lang="en-US" dirty="0"/>
            </a:br>
            <a:r>
              <a:rPr lang="en-US" dirty="0"/>
              <a:t>a Payer Perspective</a:t>
            </a:r>
          </a:p>
        </p:txBody>
      </p:sp>
      <p:sp>
        <p:nvSpPr>
          <p:cNvPr id="3" name="Content Placeholder 2"/>
          <p:cNvSpPr>
            <a:spLocks noGrp="1"/>
          </p:cNvSpPr>
          <p:nvPr>
            <p:ph idx="1"/>
          </p:nvPr>
        </p:nvSpPr>
        <p:spPr/>
        <p:txBody>
          <a:bodyPr/>
          <a:lstStyle/>
          <a:p>
            <a:r>
              <a:rPr lang="en-US" dirty="0"/>
              <a:t>Payer programs that fund care management use billing codes and outcomes to evaluate the success of care management programs.</a:t>
            </a:r>
          </a:p>
          <a:p>
            <a:pPr lvl="1"/>
            <a:r>
              <a:rPr lang="en-US" dirty="0"/>
              <a:t>Billing shows how much of the population we’re able to reach</a:t>
            </a:r>
          </a:p>
          <a:p>
            <a:pPr lvl="1"/>
            <a:r>
              <a:rPr lang="en-US" dirty="0"/>
              <a:t>Outcomes show the impact of that outreach </a:t>
            </a:r>
            <a:r>
              <a:rPr lang="en-US" b="1" dirty="0"/>
              <a:t>(focus on A1c, BP, Inpatient Utilization, and ED Utilization)</a:t>
            </a:r>
          </a:p>
        </p:txBody>
      </p:sp>
      <p:sp>
        <p:nvSpPr>
          <p:cNvPr id="4" name="5-Point Star 3"/>
          <p:cNvSpPr/>
          <p:nvPr/>
        </p:nvSpPr>
        <p:spPr>
          <a:xfrm>
            <a:off x="1059402" y="4119239"/>
            <a:ext cx="323850" cy="3481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7506070" y="4119239"/>
            <a:ext cx="323850" cy="3481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5522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81200" y="1498387"/>
            <a:ext cx="7075713" cy="3988013"/>
          </a:xfrm>
        </p:spPr>
        <p:txBody>
          <a:bodyPr>
            <a:normAutofit fontScale="92500" lnSpcReduction="20000"/>
          </a:bodyPr>
          <a:lstStyle/>
          <a:p>
            <a:r>
              <a:rPr lang="en-US" sz="1400" dirty="0">
                <a:solidFill>
                  <a:schemeClr val="bg2">
                    <a:lumMod val="10000"/>
                  </a:schemeClr>
                </a:solidFill>
              </a:rPr>
              <a:t>G9001 - Initiation of Care Management (Comprehensive Assessment) </a:t>
            </a:r>
          </a:p>
          <a:p>
            <a:r>
              <a:rPr lang="en-US" sz="1400" dirty="0">
                <a:solidFill>
                  <a:schemeClr val="bg2">
                    <a:lumMod val="10000"/>
                  </a:schemeClr>
                </a:solidFill>
              </a:rPr>
              <a:t>G9002 - Individual Face-to-Face Visit </a:t>
            </a:r>
          </a:p>
          <a:p>
            <a:r>
              <a:rPr lang="en-US" sz="1400" dirty="0">
                <a:solidFill>
                  <a:schemeClr val="bg2">
                    <a:lumMod val="10000"/>
                  </a:schemeClr>
                </a:solidFill>
              </a:rPr>
              <a:t>98961 - Education and training for patient self-management for 2–4 patients; 30 minutes</a:t>
            </a:r>
          </a:p>
          <a:p>
            <a:r>
              <a:rPr lang="en-US" sz="1400" dirty="0">
                <a:solidFill>
                  <a:schemeClr val="bg2">
                    <a:lumMod val="10000"/>
                  </a:schemeClr>
                </a:solidFill>
              </a:rPr>
              <a:t>98962 - Education and training for patient self-management for 5–8 patients; 30 minutes</a:t>
            </a:r>
          </a:p>
          <a:p>
            <a:r>
              <a:rPr lang="en-US" sz="1400" dirty="0">
                <a:solidFill>
                  <a:schemeClr val="bg2">
                    <a:lumMod val="10000"/>
                  </a:schemeClr>
                </a:solidFill>
              </a:rPr>
              <a:t>98966 - Telephone assessment 5-10 minutes of medical discussion</a:t>
            </a:r>
          </a:p>
          <a:p>
            <a:r>
              <a:rPr lang="en-US" sz="1400" dirty="0">
                <a:solidFill>
                  <a:schemeClr val="bg2">
                    <a:lumMod val="10000"/>
                  </a:schemeClr>
                </a:solidFill>
              </a:rPr>
              <a:t>98967 - Telephone assessment 11-20 minutes of medical discussion</a:t>
            </a:r>
          </a:p>
          <a:p>
            <a:r>
              <a:rPr lang="en-US" sz="1400" dirty="0">
                <a:solidFill>
                  <a:schemeClr val="bg2">
                    <a:lumMod val="10000"/>
                  </a:schemeClr>
                </a:solidFill>
              </a:rPr>
              <a:t>98968 - Telephone assessment 21-30 minutes of medical discussion</a:t>
            </a:r>
          </a:p>
          <a:p>
            <a:r>
              <a:rPr lang="en-US" sz="1400" dirty="0">
                <a:solidFill>
                  <a:schemeClr val="bg2">
                    <a:lumMod val="10000"/>
                  </a:schemeClr>
                </a:solidFill>
              </a:rPr>
              <a:t>99487 - First </a:t>
            </a:r>
            <a:r>
              <a:rPr lang="en-US" sz="1400" dirty="0" smtClean="0">
                <a:solidFill>
                  <a:schemeClr val="bg2">
                    <a:lumMod val="10000"/>
                  </a:schemeClr>
                </a:solidFill>
              </a:rPr>
              <a:t>31 to 75 minutes </a:t>
            </a:r>
            <a:r>
              <a:rPr lang="en-US" sz="1400" dirty="0">
                <a:solidFill>
                  <a:schemeClr val="bg2">
                    <a:lumMod val="10000"/>
                  </a:schemeClr>
                </a:solidFill>
              </a:rPr>
              <a:t>of clinical staff time directed by a physician or other qualified health care professional with no face-to-face visit, per calendar month</a:t>
            </a:r>
          </a:p>
          <a:p>
            <a:r>
              <a:rPr lang="en-US" sz="1400" dirty="0">
                <a:solidFill>
                  <a:schemeClr val="bg2">
                    <a:lumMod val="10000"/>
                  </a:schemeClr>
                </a:solidFill>
              </a:rPr>
              <a:t>99489 - Each additional 30 </a:t>
            </a:r>
            <a:r>
              <a:rPr lang="en-US" sz="1400" dirty="0" smtClean="0">
                <a:solidFill>
                  <a:schemeClr val="bg2">
                    <a:lumMod val="10000"/>
                  </a:schemeClr>
                </a:solidFill>
              </a:rPr>
              <a:t>minutes after initial 75 minutes </a:t>
            </a:r>
            <a:r>
              <a:rPr lang="en-US" sz="1400" dirty="0">
                <a:solidFill>
                  <a:schemeClr val="bg2">
                    <a:lumMod val="10000"/>
                  </a:schemeClr>
                </a:solidFill>
              </a:rPr>
              <a:t>of clinical staff time directed by a physician or other qualified health care professional, per calendar month. (An add-on code that should be reported in conjunction with 99487)</a:t>
            </a:r>
          </a:p>
          <a:p>
            <a:r>
              <a:rPr lang="en-US" sz="1400" dirty="0">
                <a:solidFill>
                  <a:schemeClr val="bg2">
                    <a:lumMod val="10000"/>
                  </a:schemeClr>
                </a:solidFill>
              </a:rPr>
              <a:t>G9007 - Coordinated care fee, scheduled team conference</a:t>
            </a:r>
          </a:p>
          <a:p>
            <a:r>
              <a:rPr lang="en-US" sz="1400" dirty="0">
                <a:solidFill>
                  <a:schemeClr val="bg2">
                    <a:lumMod val="10000"/>
                  </a:schemeClr>
                </a:solidFill>
              </a:rPr>
              <a:t>G9008 - Physician Coordinated Care Oversight Services (Enrollment Fee)</a:t>
            </a:r>
          </a:p>
          <a:p>
            <a:r>
              <a:rPr lang="en-US" sz="1400" dirty="0">
                <a:solidFill>
                  <a:schemeClr val="bg2">
                    <a:lumMod val="10000"/>
                  </a:schemeClr>
                </a:solidFill>
              </a:rPr>
              <a:t>S0257 - Counseling and discussion regarding advance directives or end of life care planning and decisions </a:t>
            </a:r>
          </a:p>
        </p:txBody>
      </p:sp>
      <p:sp>
        <p:nvSpPr>
          <p:cNvPr id="3" name="Text Placeholder 2"/>
          <p:cNvSpPr>
            <a:spLocks noGrp="1"/>
          </p:cNvSpPr>
          <p:nvPr>
            <p:ph type="body" sz="quarter" idx="11"/>
          </p:nvPr>
        </p:nvSpPr>
        <p:spPr>
          <a:xfrm>
            <a:off x="64032" y="730349"/>
            <a:ext cx="8992881" cy="655638"/>
          </a:xfrm>
        </p:spPr>
        <p:txBody>
          <a:bodyPr anchor="ctr">
            <a:noAutofit/>
          </a:bodyPr>
          <a:lstStyle/>
          <a:p>
            <a:r>
              <a:rPr lang="en-US" sz="3600" b="1" dirty="0">
                <a:solidFill>
                  <a:schemeClr val="accent2"/>
                </a:solidFill>
                <a:latin typeface="+mj-lt"/>
                <a:ea typeface="+mj-ea"/>
                <a:cs typeface="+mj-cs"/>
              </a:rPr>
              <a:t>Good news: BCBSM, PH, SIM use the same codes</a:t>
            </a:r>
          </a:p>
        </p:txBody>
      </p:sp>
      <p:sp>
        <p:nvSpPr>
          <p:cNvPr id="5" name="Rectangle 4"/>
          <p:cNvSpPr/>
          <p:nvPr/>
        </p:nvSpPr>
        <p:spPr>
          <a:xfrm>
            <a:off x="458425" y="5469238"/>
            <a:ext cx="859848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00050" lvl="1" indent="0" algn="ctr">
              <a:buNone/>
            </a:pPr>
            <a:endParaRPr lang="es-PR" dirty="0"/>
          </a:p>
          <a:p>
            <a:pPr marL="400050" lvl="1" indent="0" algn="ctr">
              <a:buNone/>
            </a:pPr>
            <a:r>
              <a:rPr lang="es-PR" dirty="0">
                <a:solidFill>
                  <a:schemeClr val="bg2">
                    <a:lumMod val="10000"/>
                  </a:schemeClr>
                </a:solidFill>
              </a:rPr>
              <a:t>For all BCBSM PDCM codes:  Provider liability if patient does not have Provider Delivered Care Management Benefit (BCBSM)</a:t>
            </a:r>
          </a:p>
          <a:p>
            <a:pPr marL="400050" lvl="1" indent="0" algn="ctr">
              <a:buNone/>
            </a:pPr>
            <a:endParaRPr lang="es-PR" dirty="0"/>
          </a:p>
        </p:txBody>
      </p:sp>
      <p:sp>
        <p:nvSpPr>
          <p:cNvPr id="6" name="Left Bracket 5"/>
          <p:cNvSpPr/>
          <p:nvPr/>
        </p:nvSpPr>
        <p:spPr>
          <a:xfrm>
            <a:off x="1905000" y="1544109"/>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9414" y="1669799"/>
            <a:ext cx="1865586" cy="292388"/>
          </a:xfrm>
          <a:prstGeom prst="rect">
            <a:avLst/>
          </a:prstGeom>
          <a:noFill/>
        </p:spPr>
        <p:txBody>
          <a:bodyPr wrap="square" rtlCol="0">
            <a:spAutoFit/>
          </a:bodyPr>
          <a:lstStyle/>
          <a:p>
            <a:r>
              <a:rPr lang="en-US" sz="1300" dirty="0">
                <a:solidFill>
                  <a:schemeClr val="bg2">
                    <a:lumMod val="10000"/>
                  </a:schemeClr>
                </a:solidFill>
              </a:rPr>
              <a:t>Face to face w/ patient</a:t>
            </a:r>
          </a:p>
        </p:txBody>
      </p:sp>
      <p:sp>
        <p:nvSpPr>
          <p:cNvPr id="8" name="Left Bracket 7"/>
          <p:cNvSpPr/>
          <p:nvPr/>
        </p:nvSpPr>
        <p:spPr>
          <a:xfrm>
            <a:off x="1905000" y="2601503"/>
            <a:ext cx="228600" cy="74647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39415" y="2828548"/>
            <a:ext cx="1820432" cy="292388"/>
          </a:xfrm>
          <a:prstGeom prst="rect">
            <a:avLst/>
          </a:prstGeom>
          <a:noFill/>
        </p:spPr>
        <p:txBody>
          <a:bodyPr wrap="square" rtlCol="0">
            <a:spAutoFit/>
          </a:bodyPr>
          <a:lstStyle/>
          <a:p>
            <a:r>
              <a:rPr lang="en-US" sz="1300" dirty="0">
                <a:solidFill>
                  <a:schemeClr val="bg2">
                    <a:lumMod val="10000"/>
                  </a:schemeClr>
                </a:solidFill>
              </a:rPr>
              <a:t>Telephone w/ patient</a:t>
            </a:r>
          </a:p>
        </p:txBody>
      </p:sp>
      <p:sp>
        <p:nvSpPr>
          <p:cNvPr id="10" name="Left Bracket 9"/>
          <p:cNvSpPr/>
          <p:nvPr/>
        </p:nvSpPr>
        <p:spPr>
          <a:xfrm>
            <a:off x="1905000" y="2086979"/>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18393" y="2193342"/>
            <a:ext cx="1865586" cy="292388"/>
          </a:xfrm>
          <a:prstGeom prst="rect">
            <a:avLst/>
          </a:prstGeom>
          <a:noFill/>
        </p:spPr>
        <p:txBody>
          <a:bodyPr wrap="square" rtlCol="0">
            <a:spAutoFit/>
          </a:bodyPr>
          <a:lstStyle/>
          <a:p>
            <a:r>
              <a:rPr lang="en-US" sz="1300" dirty="0">
                <a:solidFill>
                  <a:schemeClr val="bg2">
                    <a:lumMod val="10000"/>
                  </a:schemeClr>
                </a:solidFill>
              </a:rPr>
              <a:t>Group Visits w/ patient</a:t>
            </a:r>
          </a:p>
        </p:txBody>
      </p:sp>
      <p:sp>
        <p:nvSpPr>
          <p:cNvPr id="12" name="Left Bracket 11"/>
          <p:cNvSpPr/>
          <p:nvPr/>
        </p:nvSpPr>
        <p:spPr>
          <a:xfrm>
            <a:off x="1905000" y="3364032"/>
            <a:ext cx="207579" cy="81462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26276" y="3456359"/>
            <a:ext cx="1865586" cy="692497"/>
          </a:xfrm>
          <a:prstGeom prst="rect">
            <a:avLst/>
          </a:prstGeom>
          <a:noFill/>
        </p:spPr>
        <p:txBody>
          <a:bodyPr wrap="square" rtlCol="0">
            <a:spAutoFit/>
          </a:bodyPr>
          <a:lstStyle/>
          <a:p>
            <a:r>
              <a:rPr lang="en-US" sz="1300" dirty="0">
                <a:solidFill>
                  <a:schemeClr val="bg2">
                    <a:lumMod val="10000"/>
                  </a:schemeClr>
                </a:solidFill>
              </a:rPr>
              <a:t>Care Coordination on behalf of patient (not with patient or provider)</a:t>
            </a:r>
          </a:p>
        </p:txBody>
      </p:sp>
      <p:sp>
        <p:nvSpPr>
          <p:cNvPr id="14" name="Left Bracket 13"/>
          <p:cNvSpPr/>
          <p:nvPr/>
        </p:nvSpPr>
        <p:spPr>
          <a:xfrm>
            <a:off x="1883979" y="4215042"/>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18393" y="4343707"/>
            <a:ext cx="1865586" cy="292388"/>
          </a:xfrm>
          <a:prstGeom prst="rect">
            <a:avLst/>
          </a:prstGeom>
          <a:noFill/>
        </p:spPr>
        <p:txBody>
          <a:bodyPr wrap="square" rtlCol="0">
            <a:spAutoFit/>
          </a:bodyPr>
          <a:lstStyle/>
          <a:p>
            <a:r>
              <a:rPr lang="en-US" sz="1300" dirty="0">
                <a:solidFill>
                  <a:schemeClr val="bg2">
                    <a:lumMod val="10000"/>
                  </a:schemeClr>
                </a:solidFill>
              </a:rPr>
              <a:t>Provider engaging codes</a:t>
            </a:r>
          </a:p>
        </p:txBody>
      </p:sp>
      <p:sp>
        <p:nvSpPr>
          <p:cNvPr id="17" name="TextBox 16"/>
          <p:cNvSpPr txBox="1"/>
          <p:nvPr/>
        </p:nvSpPr>
        <p:spPr>
          <a:xfrm>
            <a:off x="18393" y="4820267"/>
            <a:ext cx="1865586" cy="292388"/>
          </a:xfrm>
          <a:prstGeom prst="rect">
            <a:avLst/>
          </a:prstGeom>
          <a:noFill/>
        </p:spPr>
        <p:txBody>
          <a:bodyPr wrap="square" rtlCol="0">
            <a:spAutoFit/>
          </a:bodyPr>
          <a:lstStyle/>
          <a:p>
            <a:r>
              <a:rPr lang="en-US" sz="1300" dirty="0">
                <a:solidFill>
                  <a:schemeClr val="bg2">
                    <a:lumMod val="10000"/>
                  </a:schemeClr>
                </a:solidFill>
              </a:rPr>
              <a:t>Advanced Care Planning</a:t>
            </a:r>
          </a:p>
        </p:txBody>
      </p:sp>
      <p:sp>
        <p:nvSpPr>
          <p:cNvPr id="18" name="Left Bracket 17"/>
          <p:cNvSpPr/>
          <p:nvPr/>
        </p:nvSpPr>
        <p:spPr>
          <a:xfrm>
            <a:off x="1891862" y="4703578"/>
            <a:ext cx="228600" cy="4828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76205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G9001 – Comprehensive Assessment</a:t>
            </a:r>
          </a:p>
        </p:txBody>
      </p:sp>
      <p:sp>
        <p:nvSpPr>
          <p:cNvPr id="3" name="Content Placeholder 2"/>
          <p:cNvSpPr>
            <a:spLocks noGrp="1"/>
          </p:cNvSpPr>
          <p:nvPr>
            <p:ph idx="1"/>
          </p:nvPr>
        </p:nvSpPr>
        <p:spPr/>
        <p:txBody>
          <a:bodyPr>
            <a:normAutofit fontScale="92500" lnSpcReduction="20000"/>
          </a:bodyPr>
          <a:lstStyle/>
          <a:p>
            <a:r>
              <a:rPr lang="en-US" sz="2400" dirty="0"/>
              <a:t>BCBSM</a:t>
            </a:r>
          </a:p>
          <a:p>
            <a:pPr lvl="1"/>
            <a:r>
              <a:rPr lang="en-US" sz="2400" dirty="0"/>
              <a:t>Individual, face to face </a:t>
            </a:r>
            <a:r>
              <a:rPr lang="en-US" sz="2400" dirty="0" smtClean="0"/>
              <a:t>(or video for commercial)</a:t>
            </a:r>
            <a:endParaRPr lang="en-US" sz="2400" dirty="0"/>
          </a:p>
          <a:p>
            <a:pPr lvl="1"/>
            <a:r>
              <a:rPr lang="en-US" sz="2400" dirty="0"/>
              <a:t>One per patient per day</a:t>
            </a:r>
          </a:p>
          <a:p>
            <a:r>
              <a:rPr lang="en-US" sz="2400" dirty="0"/>
              <a:t>Priority Health</a:t>
            </a:r>
          </a:p>
          <a:p>
            <a:pPr lvl="1"/>
            <a:r>
              <a:rPr lang="en-US" sz="2400" dirty="0"/>
              <a:t>Individual, face to face</a:t>
            </a:r>
          </a:p>
          <a:p>
            <a:pPr lvl="1"/>
            <a:r>
              <a:rPr lang="en-US" sz="2400" dirty="0"/>
              <a:t>May be billed once annually for patients with ongoing care management</a:t>
            </a:r>
          </a:p>
          <a:p>
            <a:r>
              <a:rPr lang="en-US" sz="3000" dirty="0"/>
              <a:t>The goal is to develop a plan of care that is based on how well the patient is able to steward their own care and the provider’s care plan goals.</a:t>
            </a:r>
          </a:p>
          <a:p>
            <a:pPr lvl="1"/>
            <a:r>
              <a:rPr lang="en-US" sz="2400" dirty="0"/>
              <a:t>Patient self-management goals are an integral piece.</a:t>
            </a:r>
          </a:p>
          <a:p>
            <a:endParaRPr lang="en-US" dirty="0"/>
          </a:p>
        </p:txBody>
      </p:sp>
    </p:spTree>
    <p:extLst>
      <p:ext uri="{BB962C8B-B14F-4D97-AF65-F5344CB8AC3E}">
        <p14:creationId xmlns:p14="http://schemas.microsoft.com/office/powerpoint/2010/main" val="242861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378"/>
            <a:ext cx="8229600" cy="677108"/>
          </a:xfrm>
        </p:spPr>
        <p:txBody>
          <a:bodyPr>
            <a:normAutofit/>
          </a:bodyPr>
          <a:lstStyle/>
          <a:p>
            <a:r>
              <a:rPr lang="en-US" dirty="0"/>
              <a:t>G9001 </a:t>
            </a:r>
          </a:p>
        </p:txBody>
      </p:sp>
      <p:sp>
        <p:nvSpPr>
          <p:cNvPr id="3" name="Content Placeholder 2"/>
          <p:cNvSpPr>
            <a:spLocks noGrp="1"/>
          </p:cNvSpPr>
          <p:nvPr>
            <p:ph idx="1"/>
          </p:nvPr>
        </p:nvSpPr>
        <p:spPr>
          <a:xfrm>
            <a:off x="457200" y="1345324"/>
            <a:ext cx="8229600" cy="4780839"/>
          </a:xfrm>
        </p:spPr>
        <p:txBody>
          <a:bodyPr>
            <a:noAutofit/>
          </a:bodyPr>
          <a:lstStyle/>
          <a:p>
            <a:r>
              <a:rPr lang="en-US" sz="2800" dirty="0"/>
              <a:t>The Comprehensive Assessment / G9001 is a face to face meeting that results in a care management plan that all care management team members and </a:t>
            </a:r>
            <a:r>
              <a:rPr lang="en-US" sz="2800" dirty="0" smtClean="0"/>
              <a:t>the patient </a:t>
            </a:r>
            <a:r>
              <a:rPr lang="en-US" sz="2800" dirty="0"/>
              <a:t>will follow.</a:t>
            </a:r>
          </a:p>
          <a:p>
            <a:endParaRPr lang="en-US" sz="2800" dirty="0"/>
          </a:p>
          <a:p>
            <a:r>
              <a:rPr lang="en-US" sz="2800" dirty="0"/>
              <a:t>The Care Management Plan consists of 2 main things:</a:t>
            </a:r>
            <a:endParaRPr lang="en-US" sz="1400" dirty="0"/>
          </a:p>
          <a:p>
            <a:pPr marL="1260475">
              <a:buFont typeface="+mj-lt"/>
              <a:buAutoNum type="arabicPeriod"/>
            </a:pPr>
            <a:r>
              <a:rPr lang="en-US" sz="2800" dirty="0"/>
              <a:t>Patient-driven goals</a:t>
            </a:r>
          </a:p>
          <a:p>
            <a:pPr marL="1260475">
              <a:buFont typeface="+mj-lt"/>
              <a:buAutoNum type="arabicPeriod"/>
            </a:pPr>
            <a:r>
              <a:rPr lang="en-US" sz="2800" dirty="0"/>
              <a:t>Follow up and support </a:t>
            </a:r>
            <a:r>
              <a:rPr lang="en-US" sz="2800" dirty="0" smtClean="0"/>
              <a:t>plan </a:t>
            </a:r>
            <a:endParaRPr lang="en-US" sz="2800" dirty="0"/>
          </a:p>
        </p:txBody>
      </p:sp>
    </p:spTree>
    <p:extLst>
      <p:ext uri="{BB962C8B-B14F-4D97-AF65-F5344CB8AC3E}">
        <p14:creationId xmlns:p14="http://schemas.microsoft.com/office/powerpoint/2010/main" val="3691312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2510</TotalTime>
  <Words>3117</Words>
  <Application>Microsoft Office PowerPoint</Application>
  <PresentationFormat>On-screen Show (4:3)</PresentationFormat>
  <Paragraphs>294</Paragraphs>
  <Slides>40</Slides>
  <Notes>7</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2</vt:i4>
      </vt:variant>
      <vt:variant>
        <vt:lpstr>Slide Titles</vt:lpstr>
      </vt:variant>
      <vt:variant>
        <vt:i4>40</vt:i4>
      </vt:variant>
    </vt:vector>
  </HeadingPairs>
  <TitlesOfParts>
    <vt:vector size="54" baseType="lpstr">
      <vt:lpstr>ＭＳ Ｐゴシック</vt:lpstr>
      <vt:lpstr>Arial</vt:lpstr>
      <vt:lpstr>Calibri</vt:lpstr>
      <vt:lpstr>Calibri Light</vt:lpstr>
      <vt:lpstr>Gill Sans MT</vt:lpstr>
      <vt:lpstr>Gotham Book</vt:lpstr>
      <vt:lpstr>Univers LT Std 57 Cn</vt:lpstr>
      <vt:lpstr>Title Master</vt:lpstr>
      <vt:lpstr>Section Master</vt:lpstr>
      <vt:lpstr>Content Master</vt:lpstr>
      <vt:lpstr>1_Content Master</vt:lpstr>
      <vt:lpstr>2_Content Master</vt:lpstr>
      <vt:lpstr>Acrobat Document</vt:lpstr>
      <vt:lpstr>Document</vt:lpstr>
      <vt:lpstr>MICMT Complex Care Management Course</vt:lpstr>
      <vt:lpstr>Objectives</vt:lpstr>
      <vt:lpstr>Key Topics</vt:lpstr>
      <vt:lpstr>Payment and Value Model</vt:lpstr>
      <vt:lpstr>The Value of Care Management:  a Practice Perspective</vt:lpstr>
      <vt:lpstr>The Value of Care Management: a Payer Perspective</vt:lpstr>
      <vt:lpstr>PowerPoint Presentation</vt:lpstr>
      <vt:lpstr>G9001 – Comprehensive Assessment</vt:lpstr>
      <vt:lpstr>G9001 </vt:lpstr>
      <vt:lpstr>G9002 – Face to Face Visit</vt:lpstr>
      <vt:lpstr>G9001 vs. G9002</vt:lpstr>
      <vt:lpstr>98966, 98967,98968 -Phone Service Codes </vt:lpstr>
      <vt:lpstr>99487, 99489 – Care Coordination On Behalf of Patient, not with patient</vt:lpstr>
      <vt:lpstr>G9007 – Team Conference</vt:lpstr>
      <vt:lpstr>G9008 – Physician Coordinated Care Oversight Services (Enrollment Fee)</vt:lpstr>
      <vt:lpstr>Incentive Programs for Care Management:</vt:lpstr>
      <vt:lpstr>Activity / Billing Progress Reports</vt:lpstr>
      <vt:lpstr>Common Outcomes Goals</vt:lpstr>
      <vt:lpstr>Outcomes Goals – Be Part of the Strategy</vt:lpstr>
      <vt:lpstr>Sustainability Model</vt:lpstr>
      <vt:lpstr>What is sustainability?</vt:lpstr>
      <vt:lpstr>How can you help make your service  sustainable?</vt:lpstr>
      <vt:lpstr>Is a minimum of 8-10 codes in a day feasible??</vt:lpstr>
      <vt:lpstr>Billing Examples</vt:lpstr>
      <vt:lpstr>Before we start…                          Activity 7</vt:lpstr>
      <vt:lpstr>High Risk Patient</vt:lpstr>
      <vt:lpstr>Face to Face Visit and Follow Up Care Plan</vt:lpstr>
      <vt:lpstr>Coordination of Care</vt:lpstr>
      <vt:lpstr>Gaps in Care</vt:lpstr>
      <vt:lpstr>Interdisciplinary Team</vt:lpstr>
      <vt:lpstr>Advance Directives </vt:lpstr>
      <vt:lpstr>Reducing ED visits</vt:lpstr>
      <vt:lpstr>Phone Service</vt:lpstr>
      <vt:lpstr>Patient Visit – Face to Face</vt:lpstr>
      <vt:lpstr>G/CPT Billing Code Resources – Care Management Services  </vt:lpstr>
      <vt:lpstr>Appendix</vt:lpstr>
      <vt:lpstr>Medicare Billing</vt:lpstr>
      <vt:lpstr>Additional Medicare Resources</vt:lpstr>
      <vt:lpstr>“Incident to” Billing</vt:lpstr>
      <vt:lpstr>Medicare “incident to” Billing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Herold</dc:creator>
  <cp:lastModifiedBy>Johnson, Scott</cp:lastModifiedBy>
  <cp:revision>141</cp:revision>
  <cp:lastPrinted>2019-04-08T21:48:19Z</cp:lastPrinted>
  <dcterms:created xsi:type="dcterms:W3CDTF">2019-03-13T14:33:36Z</dcterms:created>
  <dcterms:modified xsi:type="dcterms:W3CDTF">2020-02-25T21:31:29Z</dcterms:modified>
</cp:coreProperties>
</file>