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D117-CF66-449D-A765-E0562C819A5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CF581-3DD9-468A-A192-00DBE865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PO goal of program if there is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CF581-3DD9-468A-A192-00DBE865B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1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CF581-3DD9-468A-A192-00DBE865B2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0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Describe workflow for your practice/PO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Describe roles and responsibilities of care team members – who does what.  This will vary from practice to practice, based on who is on team</a:t>
            </a:r>
            <a:endParaRPr lang="en-US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Describe expectations of team in terms of caring for OUD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Talk about stigma, language,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CF581-3DD9-468A-A192-00DBE865B2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7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slide can be personalize it by inserting the name of your PO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CF581-3DD9-468A-A192-00DBE865B2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3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4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2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3769-01B1-4DE2-8768-25CDFFCBE41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7E02-1AF3-4208-B259-E993E64C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zannlk@med.umich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Medication Assisted Treatment (MAT) in Primary Care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5">
                    <a:lumMod val="75000"/>
                  </a:schemeClr>
                </a:solidFill>
              </a:rPr>
              <a:t>Insert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PO/practice name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PO Logo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Date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6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Introduction of MAT Champion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Name</a:t>
            </a:r>
          </a:p>
          <a:p>
            <a:pPr lvl="1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Credentials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Elevator speech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0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Purpose of MAT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Goal of program is to improve care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and outcomes for patients with opioid use disorder (OUD) through the establishment of a team-based care support system for waivered primary care physicians in direct patient care across Michigan.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5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What is Medication Assisted Treatment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MAT is an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evidence-based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use of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medications (buprenorphine, naltrexone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methadone*), prescribed to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help address issues related to opioid dependence, including withdrawal, cravings and relapse prevention.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*by law,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methadone for opioid use disorder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is only dispensed through a certified opioid treatment program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4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How MAT will Work in our Practice/PO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See notes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8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Role of MAT Champion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77097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Coordinate and facilitate information sessions within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(insert physician organization name)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Provide outreach and support to affiliated practice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units to assist care teams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Establishing workflow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Providing education for caring for OUD patients</a:t>
            </a:r>
          </a:p>
          <a:p>
            <a:pPr lvl="1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Inform care team of learning opportunities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Attend in person meetings with MICMT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Assist physician organization in data collection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3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Incentives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43847"/>
              </p:ext>
            </p:extLst>
          </p:nvPr>
        </p:nvGraphicFramePr>
        <p:xfrm>
          <a:off x="1477815" y="1690688"/>
          <a:ext cx="8894620" cy="487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8519">
                  <a:extLst>
                    <a:ext uri="{9D8B030D-6E8A-4147-A177-3AD203B41FA5}">
                      <a16:colId xmlns:a16="http://schemas.microsoft.com/office/drawing/2014/main" val="348847974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16845508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879608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04034507"/>
                    </a:ext>
                  </a:extLst>
                </a:gridCol>
                <a:gridCol w="1670626">
                  <a:extLst>
                    <a:ext uri="{9D8B030D-6E8A-4147-A177-3AD203B41FA5}">
                      <a16:colId xmlns:a16="http://schemas.microsoft.com/office/drawing/2014/main" val="2854642228"/>
                    </a:ext>
                  </a:extLst>
                </a:gridCol>
              </a:tblGrid>
              <a:tr h="315723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6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PO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6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Practice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6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PCP Level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6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SCP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Level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6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23732"/>
                  </a:ext>
                </a:extLst>
              </a:tr>
              <a:tr h="13053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03865"/>
                          </a:solidFill>
                        </a:rPr>
                        <a:t>MAT Practice Transformation</a:t>
                      </a:r>
                      <a:endParaRPr lang="en-US" sz="1600" b="1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$2,500 for 1</a:t>
                      </a:r>
                      <a:r>
                        <a:rPr lang="en-US" sz="1400" baseline="30000" dirty="0" smtClean="0">
                          <a:solidFill>
                            <a:srgbClr val="003865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 patient</a:t>
                      </a: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 in a practice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$2,500 when practice has 10 patients</a:t>
                      </a:r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$10,000 for 1</a:t>
                      </a:r>
                      <a:r>
                        <a:rPr lang="en-US" sz="1400" baseline="30000" dirty="0" smtClean="0">
                          <a:solidFill>
                            <a:srgbClr val="003865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 patient</a:t>
                      </a: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 in a practice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$10,000 when practice has 10 patients</a:t>
                      </a:r>
                      <a:endParaRPr lang="en-US" sz="1400" dirty="0" smtClean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95762"/>
                  </a:ext>
                </a:extLst>
              </a:tr>
              <a:tr h="13053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03865"/>
                          </a:solidFill>
                        </a:rPr>
                        <a:t>VBR</a:t>
                      </a:r>
                      <a:endParaRPr lang="en-US" sz="1600" b="1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5% for</a:t>
                      </a: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 3 patients </a:t>
                      </a:r>
                      <a:r>
                        <a:rPr lang="en-US" sz="1400" baseline="0" smtClean="0">
                          <a:solidFill>
                            <a:srgbClr val="003865"/>
                          </a:solidFill>
                        </a:rPr>
                        <a:t>by 4/30/20</a:t>
                      </a:r>
                      <a:endParaRPr lang="en-US" sz="1400" baseline="0" dirty="0" smtClean="0">
                        <a:solidFill>
                          <a:srgbClr val="003865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5% for 10 patients by 4/30/21</a:t>
                      </a:r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5% for</a:t>
                      </a: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 10 patients by 10/31/20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5% for 10 patients by 10/31/21</a:t>
                      </a:r>
                      <a:endParaRPr lang="en-US" sz="1400" dirty="0" smtClean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06300"/>
                  </a:ext>
                </a:extLst>
              </a:tr>
              <a:tr h="158635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03865"/>
                          </a:solidFill>
                        </a:rPr>
                        <a:t>PO MAT Champion Program</a:t>
                      </a:r>
                      <a:endParaRPr lang="en-US" sz="1600" b="1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$10,000 base pay for participating in MAT Champion Program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003865"/>
                          </a:solidFill>
                        </a:rPr>
                        <a:t>$2,000 for each practice that achieves</a:t>
                      </a:r>
                      <a:r>
                        <a:rPr lang="en-US" sz="1400" baseline="0" dirty="0" smtClean="0">
                          <a:solidFill>
                            <a:srgbClr val="003865"/>
                          </a:solidFill>
                        </a:rPr>
                        <a:t> the full $20,000 Practice Transformation Payments.</a:t>
                      </a:r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386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8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6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Care Team Support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84960"/>
            <a:ext cx="108748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Insert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MAT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Champion name) for workflow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, care team roles, administrative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questions</a:t>
            </a:r>
          </a:p>
          <a:p>
            <a:pPr lvl="0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Insert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MAT Champion contact information)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Michigan Opioid Collaborative (MOC) for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provider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, clinical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questions. 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Suzanne Kapica at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suzannlk@med.umich.edu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Waiver Training for Prescribers*</a:t>
            </a:r>
          </a:p>
          <a:p>
            <a:pPr lvl="1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Suzanne Kapica at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suzannlk@med.umich.edu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*waivered providers should register with MOC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399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339</Words>
  <Application>Microsoft Office PowerPoint</Application>
  <PresentationFormat>Widescreen</PresentationFormat>
  <Paragraphs>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Medication Assisted Treatment (MAT) in Primary Care</vt:lpstr>
      <vt:lpstr>Introduction of MAT Champion</vt:lpstr>
      <vt:lpstr>Purpose of MAT</vt:lpstr>
      <vt:lpstr>What is Medication Assisted Treatment</vt:lpstr>
      <vt:lpstr>How MAT will Work in our Practice/PO</vt:lpstr>
      <vt:lpstr>Role of MAT Champion</vt:lpstr>
      <vt:lpstr>Incentives</vt:lpstr>
      <vt:lpstr>Care Team Support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Assisted Treatment (MAT) in Primary Care</dc:title>
  <dc:creator>Geyer, Julie</dc:creator>
  <cp:lastModifiedBy>Geyer, Julie</cp:lastModifiedBy>
  <cp:revision>11</cp:revision>
  <dcterms:created xsi:type="dcterms:W3CDTF">2020-02-10T14:46:52Z</dcterms:created>
  <dcterms:modified xsi:type="dcterms:W3CDTF">2020-02-12T20:40:02Z</dcterms:modified>
</cp:coreProperties>
</file>